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53" r:id="rId2"/>
    <p:sldMasterId id="2147483667" r:id="rId3"/>
    <p:sldMasterId id="2147483656" r:id="rId4"/>
    <p:sldMasterId id="2147483660" r:id="rId5"/>
    <p:sldMasterId id="2147483679" r:id="rId6"/>
    <p:sldMasterId id="2147483681" r:id="rId7"/>
    <p:sldMasterId id="2147483685" r:id="rId8"/>
    <p:sldMasterId id="2147483687" r:id="rId9"/>
    <p:sldMasterId id="2147483689" r:id="rId10"/>
    <p:sldMasterId id="2147483704" r:id="rId11"/>
  </p:sldMasterIdLst>
  <p:notesMasterIdLst>
    <p:notesMasterId r:id="rId32"/>
  </p:notesMasterIdLst>
  <p:handoutMasterIdLst>
    <p:handoutMasterId r:id="rId33"/>
  </p:handoutMasterIdLst>
  <p:sldIdLst>
    <p:sldId id="296" r:id="rId12"/>
    <p:sldId id="314" r:id="rId13"/>
    <p:sldId id="260" r:id="rId14"/>
    <p:sldId id="297" r:id="rId15"/>
    <p:sldId id="300" r:id="rId16"/>
    <p:sldId id="298" r:id="rId17"/>
    <p:sldId id="306" r:id="rId18"/>
    <p:sldId id="307" r:id="rId19"/>
    <p:sldId id="308" r:id="rId20"/>
    <p:sldId id="303" r:id="rId21"/>
    <p:sldId id="299" r:id="rId22"/>
    <p:sldId id="312" r:id="rId23"/>
    <p:sldId id="309" r:id="rId24"/>
    <p:sldId id="311" r:id="rId25"/>
    <p:sldId id="301" r:id="rId26"/>
    <p:sldId id="316" r:id="rId27"/>
    <p:sldId id="302" r:id="rId28"/>
    <p:sldId id="304" r:id="rId29"/>
    <p:sldId id="305" r:id="rId30"/>
    <p:sldId id="31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B571A"/>
    <a:srgbClr val="D35016"/>
    <a:srgbClr val="E38C19"/>
    <a:srgbClr val="E6B9CD"/>
    <a:srgbClr val="EABE51"/>
    <a:srgbClr val="E21836"/>
    <a:srgbClr val="BFBFBF"/>
    <a:srgbClr val="F4F6F4"/>
    <a:srgbClr val="D86F0D"/>
    <a:srgbClr val="D86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1" autoAdjust="0"/>
    <p:restoredTop sz="99728" autoAdjust="0"/>
  </p:normalViewPr>
  <p:slideViewPr>
    <p:cSldViewPr snapToGrid="0">
      <p:cViewPr>
        <p:scale>
          <a:sx n="110" d="100"/>
          <a:sy n="110" d="100"/>
        </p:scale>
        <p:origin x="1194" y="156"/>
      </p:cViewPr>
      <p:guideLst>
        <p:guide orient="horz" pos="4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2"/>
    </p:cViewPr>
  </p:sorterViewPr>
  <p:notesViewPr>
    <p:cSldViewPr>
      <p:cViewPr varScale="1">
        <p:scale>
          <a:sx n="140" d="100"/>
          <a:sy n="140" d="100"/>
        </p:scale>
        <p:origin x="-369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ustomXml" Target="../customXml/item2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C3F7CF-609F-41F4-80DB-6B6367313C45}" type="datetimeFigureOut">
              <a:rPr lang="en-US"/>
              <a:pPr/>
              <a:t>7/3/2014</a:t>
            </a:fld>
            <a:endParaRPr lang="en-US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451B0A-BDD9-4D0F-847D-AC058764301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72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5C17ED-A83E-4402-9CA3-EAE26398490E}" type="datetimeFigureOut">
              <a:rPr lang="en-US"/>
              <a:pPr>
                <a:defRPr/>
              </a:pPr>
              <a:t>7/3/2014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6B5890-10C4-48E4-884C-6B7E60BDF3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64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051300"/>
            <a:ext cx="8229600" cy="182245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1400" b="1" i="0">
                <a:latin typeface="Verdana"/>
                <a:cs typeface="Verdana"/>
              </a:defRPr>
            </a:lvl2pPr>
            <a:lvl3pPr>
              <a:defRPr sz="1400" b="1" i="0">
                <a:latin typeface="Verdana"/>
                <a:cs typeface="Verdana"/>
              </a:defRPr>
            </a:lvl3pPr>
            <a:lvl4pPr>
              <a:defRPr sz="1400" b="1" i="0">
                <a:latin typeface="Verdana"/>
                <a:cs typeface="Verdana"/>
              </a:defRPr>
            </a:lvl4pPr>
            <a:lvl5pPr>
              <a:defRPr sz="1400" b="1" i="0">
                <a:latin typeface="Verdana"/>
                <a:cs typeface="Verdana"/>
              </a:defRPr>
            </a:lvl5pPr>
          </a:lstStyle>
          <a:p>
            <a:pPr lvl="0"/>
            <a:r>
              <a:rPr lang="en-US" dirty="0" smtClean="0"/>
              <a:t>Subtitle Style Here [Verdana Bold 14]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Presentation Title Here </a:t>
            </a:r>
            <a:r>
              <a:rPr lang="en-US" smtClean="0"/>
              <a:t>[Verdana 26]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69848"/>
            <a:ext cx="8229600" cy="5614416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179388" y="228600"/>
            <a:ext cx="6907212" cy="762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Place Text Here [Verdana 22]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69848"/>
            <a:ext cx="8229600" cy="5203952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08E189-5F83-6648-BDD4-A52C1F2D1A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39C028A-6902-9644-AFF2-F95528A243AE}" type="datetimeFigureOut">
              <a:rPr lang="en-US" smtClean="0"/>
              <a:pPr/>
              <a:t>7/3/2014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Place Text Here [Verdana 22]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5845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78417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8070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679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7857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3114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93825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3709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755648"/>
            <a:ext cx="8229600" cy="4526280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9388" y="228599"/>
            <a:ext cx="6408737" cy="866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Text Here [Verdana 22]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20284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31116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9603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388" y="228599"/>
            <a:ext cx="6408737" cy="866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Text Here [Verdana 22]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755649"/>
            <a:ext cx="8229600" cy="452628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54256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388" y="228599"/>
            <a:ext cx="6408737" cy="866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Text Here [Verdana 22]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755649"/>
            <a:ext cx="8229600" cy="452628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388" y="228599"/>
            <a:ext cx="6408737" cy="866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Text Here [Verdana 22]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755649"/>
            <a:ext cx="8229600" cy="452628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08097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8E189-5F83-6648-BDD4-A52C1F2D1A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028A-6902-9644-AFF2-F95528A243AE}" type="datetimeFigureOut">
              <a:rPr lang="en-US" smtClean="0"/>
              <a:pPr/>
              <a:t>7/3/2014</a:t>
            </a:fld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755650"/>
            <a:ext cx="8229600" cy="452628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388" y="228599"/>
            <a:ext cx="6408737" cy="866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Text Here [Verdana 22]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399"/>
            <a:ext cx="8229600" cy="514807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306" y="254417"/>
            <a:ext cx="6296693" cy="587794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Place Text Here [Verdana 22]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399"/>
            <a:ext cx="8229600" cy="5148072"/>
          </a:xfrm>
        </p:spPr>
        <p:txBody>
          <a:bodyPr/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306" y="254417"/>
            <a:ext cx="6296693" cy="587794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Place Text Here [Verdana 22]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399"/>
            <a:ext cx="8229600" cy="5148072"/>
          </a:xfrm>
        </p:spPr>
        <p:txBody>
          <a:bodyPr/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08E189-5F83-6648-BDD4-A52C1F2D1A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39C028A-6902-9644-AFF2-F95528A243AE}" type="datetimeFigureOut">
              <a:rPr lang="en-US" smtClean="0"/>
              <a:pPr/>
              <a:t>7/3/2014</a:t>
            </a:fld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306" y="254417"/>
            <a:ext cx="6296693" cy="587794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Place Text Here [Verdana 22]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69848"/>
            <a:ext cx="8229600" cy="5614416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Place Text Here [Verdana 22]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4051301"/>
            <a:ext cx="8235950" cy="1517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Subtitle Style Here [Verdana Bold 14]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120900"/>
            <a:ext cx="8229600" cy="18176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Presentation Title Here [Verdana 26]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iming>
    <p:tnLst>
      <p:par>
        <p:cTn id="1" dur="indefinite" restart="never" nodeType="tmRoot"/>
      </p:par>
    </p:tnLst>
  </p:timing>
  <p:txStyles>
    <p:titleStyle>
      <a:lvl1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None/>
        <a:tabLst/>
        <a:defRPr kumimoji="0" lang="en-US" sz="2600" b="0" i="0" u="none" strike="noStrike" kern="1200" cap="none" spc="0" normalizeH="0" baseline="0" noProof="0">
          <a:ln>
            <a:noFill/>
          </a:ln>
          <a:solidFill>
            <a:schemeClr val="bg1"/>
          </a:solidFill>
          <a:effectLst/>
          <a:uLnTx/>
          <a:uFillTx/>
          <a:latin typeface="Verdana"/>
          <a:ea typeface="+mj-ea"/>
          <a:cs typeface="Verdana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19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08E189-5F83-6648-BDD4-A52C1F2D1A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39C028A-6902-9644-AFF2-F95528A243AE}" type="datetimeFigureOut">
              <a:rPr lang="en-US" smtClean="0"/>
              <a:pPr/>
              <a:t>7/3/2014</a:t>
            </a:fld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8600"/>
            <a:ext cx="69072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rgbClr val="E38C19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38C19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38C19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lr>
          <a:srgbClr val="E38C19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015F3-F949-4897-80AD-C48FEBD35203}" type="datetimeFigureOut">
              <a:rPr lang="en-US" smtClean="0"/>
              <a:t>7/3/2014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F4201-27FF-4F7B-BC93-A232F450F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3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8600"/>
            <a:ext cx="69072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8599"/>
            <a:ext cx="6408737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5647"/>
            <a:ext cx="82296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3" r:id="rId2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tabLst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8600"/>
            <a:ext cx="640873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  <p:sp>
        <p:nvSpPr>
          <p:cNvPr id="41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5647"/>
            <a:ext cx="82296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08E189-5F83-6648-BDD4-A52C1F2D1A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39C028A-6902-9644-AFF2-F95528A243AE}" type="datetimeFigureOut">
              <a:rPr lang="en-US" smtClean="0"/>
              <a:pPr/>
              <a:t>7/3/2014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64087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 spc="-5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64087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 spc="-5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  <a:p>
            <a:pPr lvl="1"/>
            <a:r>
              <a:rPr lang="en-US" dirty="0" smtClean="0"/>
              <a:t>Second level [Verdana 18]</a:t>
            </a:r>
          </a:p>
          <a:p>
            <a:pPr lvl="2"/>
            <a:r>
              <a:rPr lang="en-US" dirty="0" smtClean="0"/>
              <a:t>Third level [Verdana 18]</a:t>
            </a:r>
          </a:p>
          <a:p>
            <a:pPr lvl="3"/>
            <a:r>
              <a:rPr lang="en-US" dirty="0" smtClean="0"/>
              <a:t>Fourth level [Verdana 18]</a:t>
            </a:r>
          </a:p>
          <a:p>
            <a:pPr lvl="4"/>
            <a:r>
              <a:rPr lang="en-US" dirty="0" smtClean="0"/>
              <a:t>Fifth level [Verdana 18]</a:t>
            </a:r>
          </a:p>
          <a:p>
            <a:pPr lvl="4"/>
            <a:endParaRPr lang="en-GB" dirty="0" smtClean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64087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08E189-5F83-6648-BDD4-A52C1F2D1A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39C028A-6902-9644-AFF2-F95528A243AE}" type="datetimeFigureOut">
              <a:rPr lang="en-US" smtClean="0"/>
              <a:pPr/>
              <a:t>7/3/2014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 spc="-5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8600"/>
            <a:ext cx="69072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18]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8600"/>
            <a:ext cx="69072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Place Text Here [Verdana 22]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Study Report Discussion and Tensar Response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Geosynthetics Study</a:t>
            </a:r>
            <a:br>
              <a:rPr lang="en-US" dirty="0" smtClean="0"/>
            </a:br>
            <a:r>
              <a:rPr lang="en-US" dirty="0" smtClean="0"/>
              <a:t>WTI/Montana State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0" y="1738174"/>
            <a:ext cx="8346528" cy="4797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Results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657173" y="3341405"/>
            <a:ext cx="914401" cy="170916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57173" y="3512321"/>
            <a:ext cx="914401" cy="162371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57173" y="3683237"/>
            <a:ext cx="1324599" cy="401653"/>
          </a:xfrm>
          <a:prstGeom prst="rect">
            <a:avLst/>
          </a:prstGeom>
          <a:solidFill>
            <a:srgbClr val="FFC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631680" y="3193956"/>
            <a:ext cx="239282" cy="24783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616820" y="2564127"/>
            <a:ext cx="239282" cy="24783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683096" y="2059535"/>
            <a:ext cx="239282" cy="24783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328276" y="1738174"/>
            <a:ext cx="239282" cy="24783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47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 with Phase 1, the test conditions appear to have </a:t>
            </a:r>
            <a:r>
              <a:rPr lang="en-US" b="1" i="1" dirty="0" smtClean="0">
                <a:solidFill>
                  <a:srgbClr val="C00000"/>
                </a:solidFill>
              </a:rPr>
              <a:t>caused the geosynthetics to function as tensioned membranes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authors themselves make numerous references to tensioned membrane behavior, apparently without understanding the implications for the test </a:t>
            </a:r>
            <a:r>
              <a:rPr lang="en-US" dirty="0"/>
              <a:t>results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test sections were designed based on an expectation of 2,000 truck passes for a 3 inch rut</a:t>
            </a:r>
            <a:r>
              <a:rPr lang="en-US" dirty="0" smtClean="0"/>
              <a:t>.  </a:t>
            </a:r>
            <a:r>
              <a:rPr lang="en-US" b="1" i="1" dirty="0" smtClean="0">
                <a:solidFill>
                  <a:srgbClr val="C00000"/>
                </a:solidFill>
              </a:rPr>
              <a:t>Even the “best” result achieved half the expected traffic.</a:t>
            </a:r>
            <a:endParaRPr lang="en-US" b="1" i="1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b="1" i="1" dirty="0">
                <a:solidFill>
                  <a:srgbClr val="C00000"/>
                </a:solidFill>
              </a:rPr>
              <a:t>If properly installed, the aggregate thickness should have been adequate to support the expected </a:t>
            </a:r>
            <a:r>
              <a:rPr lang="en-US" b="1" i="1" dirty="0" smtClean="0">
                <a:solidFill>
                  <a:srgbClr val="C00000"/>
                </a:solidFill>
              </a:rPr>
              <a:t>traffic.</a:t>
            </a:r>
            <a:endParaRPr lang="en-US" b="1" i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11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Results to G-H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32" y="2761363"/>
            <a:ext cx="8454817" cy="25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6645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47" y="1633337"/>
            <a:ext cx="6627222" cy="50315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Rutting Failure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37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Aggregate Removal Using Compressed Air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39" y="1595165"/>
            <a:ext cx="6475904" cy="51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8401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Four </a:t>
            </a:r>
            <a:r>
              <a:rPr lang="en-US" dirty="0" smtClean="0"/>
              <a:t>page response document (sent Monday</a:t>
            </a:r>
            <a:r>
              <a:rPr lang="en-US" dirty="0" smtClean="0"/>
              <a:t>) – </a:t>
            </a:r>
            <a:r>
              <a:rPr lang="en-US" b="1" i="1" dirty="0" smtClean="0">
                <a:solidFill>
                  <a:srgbClr val="C00000"/>
                </a:solidFill>
              </a:rPr>
              <a:t>can be used as needed with customers and distributors</a:t>
            </a:r>
            <a:endParaRPr lang="en-US" b="1" i="1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In depth review underway by Technology </a:t>
            </a:r>
            <a:r>
              <a:rPr lang="en-US" dirty="0" smtClean="0"/>
              <a:t>Group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Industry discussions – </a:t>
            </a:r>
            <a:r>
              <a:rPr lang="en-US" b="1" i="1" dirty="0" smtClean="0">
                <a:solidFill>
                  <a:srgbClr val="C00000"/>
                </a:solidFill>
              </a:rPr>
              <a:t>all manufacturers need </a:t>
            </a:r>
            <a:r>
              <a:rPr lang="en-US" b="1" i="1" dirty="0" smtClean="0">
                <a:solidFill>
                  <a:srgbClr val="C00000"/>
                </a:solidFill>
              </a:rPr>
              <a:t>to understand that this is bad for all </a:t>
            </a:r>
            <a:r>
              <a:rPr lang="en-US" b="1" i="1" dirty="0" smtClean="0">
                <a:solidFill>
                  <a:srgbClr val="C00000"/>
                </a:solidFill>
              </a:rPr>
              <a:t>geosynthetics</a:t>
            </a:r>
          </a:p>
          <a:p>
            <a:endParaRPr lang="en-US" dirty="0"/>
          </a:p>
          <a:p>
            <a:r>
              <a:rPr lang="en-US" b="1" i="1" dirty="0" smtClean="0">
                <a:solidFill>
                  <a:srgbClr val="C00000"/>
                </a:solidFill>
              </a:rPr>
              <a:t>Get in front </a:t>
            </a:r>
            <a:r>
              <a:rPr lang="en-US" dirty="0" smtClean="0"/>
              <a:t>of the study with customers as needed, but </a:t>
            </a:r>
            <a:r>
              <a:rPr lang="en-US" b="1" i="1" dirty="0" smtClean="0">
                <a:solidFill>
                  <a:srgbClr val="C00000"/>
                </a:solidFill>
              </a:rPr>
              <a:t>do not get out front </a:t>
            </a:r>
            <a:r>
              <a:rPr lang="en-US" dirty="0" smtClean="0"/>
              <a:t>with broad publicity that calls attention to the report and could look like sour grapes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Tensar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63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217" y="1018903"/>
            <a:ext cx="3021874" cy="5728808"/>
          </a:xfrm>
        </p:spPr>
        <p:txBody>
          <a:bodyPr/>
          <a:lstStyle/>
          <a:p>
            <a:r>
              <a:rPr lang="en-US" sz="1400" dirty="0" smtClean="0"/>
              <a:t>We have had some dialogue with Mirafi regarding their promotion of the study – they do not seem to understand the actual ramifications of the results</a:t>
            </a:r>
          </a:p>
          <a:p>
            <a:endParaRPr lang="en-US" sz="1400" dirty="0"/>
          </a:p>
          <a:p>
            <a:r>
              <a:rPr lang="en-US" sz="1400" dirty="0" smtClean="0"/>
              <a:t>It appears that they will continue to promote based on cherry-picked quotes</a:t>
            </a:r>
          </a:p>
          <a:p>
            <a:endParaRPr lang="en-US" sz="1400" dirty="0"/>
          </a:p>
          <a:p>
            <a:r>
              <a:rPr lang="en-US" sz="1400" dirty="0" smtClean="0"/>
              <a:t>Our response is that if Mirafi endorses this study as representative of RS580i performance, then:</a:t>
            </a:r>
          </a:p>
          <a:p>
            <a:pPr lvl="1"/>
            <a:r>
              <a:rPr lang="en-US" sz="1400" dirty="0" smtClean="0"/>
              <a:t>We should expect an immediate revision to MiraSpec software</a:t>
            </a:r>
          </a:p>
          <a:p>
            <a:pPr lvl="1"/>
            <a:r>
              <a:rPr lang="en-US" sz="1400" dirty="0" smtClean="0"/>
              <a:t>MiraSpec must not have been fully calibrated, since it predicts significantly better performance </a:t>
            </a: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Competitor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71" y="1018903"/>
            <a:ext cx="4878727" cy="57288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66571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199" y="2168434"/>
            <a:ext cx="8229600" cy="4380412"/>
          </a:xfrm>
        </p:spPr>
        <p:txBody>
          <a:bodyPr/>
          <a:lstStyle/>
          <a:p>
            <a:r>
              <a:rPr lang="en-US" dirty="0" smtClean="0"/>
              <a:t>The Phase 2 study </a:t>
            </a:r>
            <a:r>
              <a:rPr lang="en-US" b="1" i="1" dirty="0" smtClean="0">
                <a:solidFill>
                  <a:srgbClr val="C00000"/>
                </a:solidFill>
              </a:rPr>
              <a:t>understates the benefits for all of the geosynthetics tested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The best explanation for the poor results is that the </a:t>
            </a:r>
            <a:r>
              <a:rPr lang="en-US" b="1" i="1" dirty="0">
                <a:solidFill>
                  <a:srgbClr val="C00000"/>
                </a:solidFill>
              </a:rPr>
              <a:t>aggregate layer was not properly installed</a:t>
            </a:r>
            <a:r>
              <a:rPr lang="en-US" dirty="0"/>
              <a:t>, resulting in </a:t>
            </a:r>
            <a:r>
              <a:rPr lang="en-US" b="1" i="1" dirty="0">
                <a:solidFill>
                  <a:srgbClr val="C00000"/>
                </a:solidFill>
              </a:rPr>
              <a:t>poor compaction and interlock with the geogrids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This resulted in </a:t>
            </a:r>
            <a:r>
              <a:rPr lang="en-US" b="1" i="1" dirty="0">
                <a:solidFill>
                  <a:srgbClr val="C00000"/>
                </a:solidFill>
              </a:rPr>
              <a:t>all</a:t>
            </a:r>
            <a:r>
              <a:rPr lang="en-US" dirty="0"/>
              <a:t> of the geosynthetics behaving as </a:t>
            </a:r>
            <a:r>
              <a:rPr lang="en-US" b="1" i="1" dirty="0">
                <a:solidFill>
                  <a:srgbClr val="C00000"/>
                </a:solidFill>
              </a:rPr>
              <a:t>tensioned membranes</a:t>
            </a:r>
            <a:r>
              <a:rPr lang="en-US" dirty="0"/>
              <a:t>, which favors geotextiles and products with higher TD tensile </a:t>
            </a:r>
            <a:r>
              <a:rPr lang="en-US" dirty="0" smtClean="0"/>
              <a:t>strength, but </a:t>
            </a:r>
            <a:r>
              <a:rPr lang="en-US" b="1" i="1" dirty="0" smtClean="0">
                <a:solidFill>
                  <a:srgbClr val="C00000"/>
                </a:solidFill>
              </a:rPr>
              <a:t>does not accurately represent the performance of punched and drawn geogrids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3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9303" y="1755648"/>
            <a:ext cx="8386354" cy="452628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Phase 2 results </a:t>
            </a:r>
            <a:r>
              <a:rPr lang="en-US" b="1" i="1" dirty="0">
                <a:solidFill>
                  <a:srgbClr val="C00000"/>
                </a:solidFill>
              </a:rPr>
              <a:t>do not agree </a:t>
            </a:r>
            <a:r>
              <a:rPr lang="en-US" dirty="0"/>
              <a:t>with: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Accepted design methodology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The overwhelming majority of other research in the field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30 years of experience </a:t>
            </a:r>
            <a:r>
              <a:rPr lang="en-US" b="1" i="1" dirty="0" smtClean="0">
                <a:solidFill>
                  <a:srgbClr val="C00000"/>
                </a:solidFill>
              </a:rPr>
              <a:t>at Tensar (with </a:t>
            </a:r>
            <a:r>
              <a:rPr lang="en-US" b="1" i="1" dirty="0">
                <a:solidFill>
                  <a:srgbClr val="C00000"/>
                </a:solidFill>
              </a:rPr>
              <a:t>over 1 billion square yards installed)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Properly designed geogrid sections rely primarily on the </a:t>
            </a:r>
            <a:r>
              <a:rPr lang="en-US" b="1" i="1" dirty="0">
                <a:solidFill>
                  <a:srgbClr val="C00000"/>
                </a:solidFill>
              </a:rPr>
              <a:t>stiffening of the aggregate layer due to mechanical interlock</a:t>
            </a:r>
            <a:r>
              <a:rPr lang="en-US" dirty="0"/>
              <a:t>, not tensioned membrane.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i="1" dirty="0">
                <a:solidFill>
                  <a:srgbClr val="C00000"/>
                </a:solidFill>
              </a:rPr>
              <a:t>Phase 2 results contradict all design software </a:t>
            </a:r>
            <a:r>
              <a:rPr lang="en-US" dirty="0"/>
              <a:t>currently on the market for subgrade stabilization, including </a:t>
            </a:r>
            <a:r>
              <a:rPr lang="en-US" b="1" i="1" dirty="0">
                <a:solidFill>
                  <a:srgbClr val="C00000"/>
                </a:solidFill>
              </a:rPr>
              <a:t>SpectraPave4-PRO</a:t>
            </a:r>
            <a:r>
              <a:rPr lang="en-US" dirty="0"/>
              <a:t>, </a:t>
            </a:r>
            <a:r>
              <a:rPr lang="en-US" b="1" i="1" dirty="0">
                <a:solidFill>
                  <a:srgbClr val="C00000"/>
                </a:solidFill>
              </a:rPr>
              <a:t>MiraSpec</a:t>
            </a:r>
            <a:r>
              <a:rPr lang="en-US" dirty="0"/>
              <a:t> (Mirafi), </a:t>
            </a:r>
            <a:r>
              <a:rPr lang="en-US" b="1" i="1" dirty="0">
                <a:solidFill>
                  <a:srgbClr val="C00000"/>
                </a:solidFill>
              </a:rPr>
              <a:t>Bi-Design</a:t>
            </a:r>
            <a:r>
              <a:rPr lang="en-US" dirty="0"/>
              <a:t> (BOSTD/E’Grid/Hanes/Layfield), and </a:t>
            </a:r>
            <a:r>
              <a:rPr lang="en-US" b="1" i="1" dirty="0">
                <a:solidFill>
                  <a:srgbClr val="C00000"/>
                </a:solidFill>
              </a:rPr>
              <a:t>RoadWorX</a:t>
            </a:r>
            <a:r>
              <a:rPr lang="en-US" dirty="0"/>
              <a:t> (Syntec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94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800" b="1" dirty="0" smtClean="0"/>
              <a:t>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41793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131</a:t>
            </a:r>
            <a:r>
              <a:rPr lang="en-US" baseline="30000" dirty="0" smtClean="0"/>
              <a:t>st</a:t>
            </a:r>
            <a:r>
              <a:rPr lang="en-US" dirty="0" smtClean="0"/>
              <a:t> Birthday, Rube Goldberg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15" y="1710629"/>
            <a:ext cx="6900319" cy="4063522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63815" y="6050069"/>
            <a:ext cx="6900320" cy="67926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Pulitzer Prize-winning cartoonist, who devised machines to make simple tasks outrageously difficult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94627" y="140285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Self-Activating Napkin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266545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4</a:t>
            </a:r>
            <a:r>
              <a:rPr lang="en-US" baseline="30000" dirty="0" smtClean="0"/>
              <a:t>th</a:t>
            </a:r>
            <a:r>
              <a:rPr lang="en-US" dirty="0" smtClean="0"/>
              <a:t> of July!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46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34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Background on Montana Research</a:t>
            </a:r>
          </a:p>
          <a:p>
            <a:endParaRPr lang="en-US" dirty="0"/>
          </a:p>
          <a:p>
            <a:r>
              <a:rPr lang="en-US" dirty="0" smtClean="0"/>
              <a:t>Phase 2 Study Design and Execution</a:t>
            </a:r>
          </a:p>
          <a:p>
            <a:endParaRPr lang="en-US" dirty="0"/>
          </a:p>
          <a:p>
            <a:r>
              <a:rPr lang="en-US" dirty="0" smtClean="0"/>
              <a:t>Study Results</a:t>
            </a:r>
          </a:p>
          <a:p>
            <a:endParaRPr lang="en-US" dirty="0"/>
          </a:p>
          <a:p>
            <a:r>
              <a:rPr lang="en-US" dirty="0" smtClean="0"/>
              <a:t>Tensar Response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 smtClean="0"/>
              <a:t>Phase 1 study was conducted from February 2008 to July 2009 and was funded by Naue.</a:t>
            </a:r>
          </a:p>
          <a:p>
            <a:endParaRPr lang="en-US" sz="1600" dirty="0"/>
          </a:p>
          <a:p>
            <a:r>
              <a:rPr lang="en-US" sz="1600" dirty="0" smtClean="0"/>
              <a:t>Phase 1 used an aggregate layer thickness of 20 cm (7.9 inches) over a constructed subgrade with a CBR of 1.7%.</a:t>
            </a:r>
          </a:p>
          <a:p>
            <a:endParaRPr lang="en-US" sz="1600" dirty="0"/>
          </a:p>
          <a:p>
            <a:r>
              <a:rPr lang="en-US" sz="1600" dirty="0" smtClean="0"/>
              <a:t>The control sections failed at 10-15 truck passes, and the geosynthetic sections failed at around 40 truck passes.</a:t>
            </a:r>
          </a:p>
          <a:p>
            <a:endParaRPr lang="en-US" sz="1600" dirty="0"/>
          </a:p>
          <a:p>
            <a:r>
              <a:rPr lang="en-US" sz="1600" dirty="0" smtClean="0"/>
              <a:t>Tensar attributes the early failure to inadequate and unrepresentative construction practices on the aggregate layer, resulting in poor compaction and no geogrid/aggregate interlock.</a:t>
            </a:r>
          </a:p>
          <a:p>
            <a:endParaRPr lang="en-US" sz="1600" dirty="0"/>
          </a:p>
          <a:p>
            <a:r>
              <a:rPr lang="en-US" sz="1600" dirty="0" smtClean="0"/>
              <a:t>The configuration created tensioned membrane behavior in the geosynthetics, leading to early failure.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4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893" y="2474776"/>
            <a:ext cx="5691486" cy="4214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 noChangeAspect="1"/>
          </p:cNvSpPr>
          <p:nvPr>
            <p:ph type="body" sz="quarter" idx="13"/>
          </p:nvPr>
        </p:nvSpPr>
        <p:spPr>
          <a:xfrm>
            <a:off x="457199" y="1755648"/>
            <a:ext cx="8131324" cy="594445"/>
          </a:xfrm>
        </p:spPr>
        <p:txBody>
          <a:bodyPr/>
          <a:lstStyle/>
          <a:p>
            <a:r>
              <a:rPr lang="en-US" sz="1600" dirty="0" smtClean="0"/>
              <a:t>Rapid failure from induced tensile stresses, due to poor compaction and interlock of aggregate.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 Results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5811140" y="4426721"/>
            <a:ext cx="776985" cy="170916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811139" y="4722320"/>
            <a:ext cx="776985" cy="170916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8647" y="3973794"/>
            <a:ext cx="135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BX1200</a:t>
            </a:r>
            <a:endParaRPr lang="en-US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5738" y="4893236"/>
            <a:ext cx="135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BX1100</a:t>
            </a:r>
            <a:endParaRPr lang="en-US" sz="1600" dirty="0">
              <a:latin typeface="+mn-lt"/>
            </a:endParaRPr>
          </a:p>
        </p:txBody>
      </p:sp>
      <p:cxnSp>
        <p:nvCxnSpPr>
          <p:cNvPr id="10" name="Straight Arrow Connector 9"/>
          <p:cNvCxnSpPr>
            <a:endCxn id="5" idx="3"/>
          </p:cNvCxnSpPr>
          <p:nvPr/>
        </p:nvCxnSpPr>
        <p:spPr bwMode="auto">
          <a:xfrm flipH="1">
            <a:off x="6588125" y="4143071"/>
            <a:ext cx="530522" cy="3691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endCxn id="6" idx="3"/>
          </p:cNvCxnSpPr>
          <p:nvPr/>
        </p:nvCxnSpPr>
        <p:spPr bwMode="auto">
          <a:xfrm flipH="1" flipV="1">
            <a:off x="6588124" y="4807778"/>
            <a:ext cx="547614" cy="2547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871245" y="3555049"/>
            <a:ext cx="239282" cy="24783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127335" y="3307219"/>
            <a:ext cx="290544" cy="24783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08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 smtClean="0"/>
              <a:t>Based on the problems with Phase 1, the authors made some modifications to the experimental design.  However, they </a:t>
            </a:r>
            <a:r>
              <a:rPr lang="en-US" sz="1600" b="1" i="1" dirty="0" smtClean="0">
                <a:solidFill>
                  <a:srgbClr val="C00000"/>
                </a:solidFill>
              </a:rPr>
              <a:t>did not address the fundamental issue</a:t>
            </a:r>
            <a:r>
              <a:rPr lang="en-US" sz="1600" dirty="0" smtClean="0"/>
              <a:t>, which is </a:t>
            </a:r>
            <a:r>
              <a:rPr lang="en-US" sz="1600" b="1" i="1" dirty="0" smtClean="0">
                <a:solidFill>
                  <a:srgbClr val="C00000"/>
                </a:solidFill>
              </a:rPr>
              <a:t>poor compaction and interlock of the aggregate layer</a:t>
            </a:r>
            <a:r>
              <a:rPr lang="en-US" sz="1600" dirty="0" smtClean="0"/>
              <a:t> due to improper construction practices.</a:t>
            </a:r>
          </a:p>
          <a:p>
            <a:endParaRPr lang="en-US" sz="1600" dirty="0"/>
          </a:p>
          <a:p>
            <a:r>
              <a:rPr lang="en-US" sz="1600" dirty="0" smtClean="0"/>
              <a:t>Constructed </a:t>
            </a:r>
            <a:r>
              <a:rPr lang="en-US" sz="1600" b="1" i="1" dirty="0" smtClean="0">
                <a:solidFill>
                  <a:srgbClr val="C00000"/>
                </a:solidFill>
              </a:rPr>
              <a:t>subgrade CBR was 1.7%, </a:t>
            </a:r>
            <a:r>
              <a:rPr lang="en-US" sz="1600" dirty="0" smtClean="0"/>
              <a:t>average </a:t>
            </a:r>
            <a:r>
              <a:rPr lang="en-US" sz="1600" b="1" i="1" dirty="0" smtClean="0">
                <a:solidFill>
                  <a:srgbClr val="C00000"/>
                </a:solidFill>
              </a:rPr>
              <a:t>thickness of aggregate was 10.9 inches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Subgrade was constructed in a lined trench, with the top of subgrade at ground level.  Geosynthetics were placed over subgrade at ground level.  Aggregate base was placed over the geosynthetics.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Reported average CBR of the compacted aggregate was 20% - this </a:t>
            </a:r>
            <a:r>
              <a:rPr lang="en-US" sz="1600" b="1" i="1" dirty="0" smtClean="0">
                <a:solidFill>
                  <a:srgbClr val="C00000"/>
                </a:solidFill>
              </a:rPr>
              <a:t>did not include the top 2 inches or the bottom 2 inches of the aggregate layer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Study Design and 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84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Test </a:t>
            </a:r>
            <a:r>
              <a:rPr lang="en-US" dirty="0" smtClean="0"/>
              <a:t>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94" y="2048624"/>
            <a:ext cx="7399782" cy="40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3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53" y="1602351"/>
            <a:ext cx="3023164" cy="2372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197" y="1630804"/>
            <a:ext cx="2973855" cy="234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58" y="4195985"/>
            <a:ext cx="2992554" cy="2351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197" y="4195985"/>
            <a:ext cx="2952705" cy="23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4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17" y="1576010"/>
            <a:ext cx="6452075" cy="50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4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Cov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Tensar_StraightHead_Foot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_Tensar_Animating_Title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nsar_Normal_No Foot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nsar_Normal_Foot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nsar_Diagram_Animating_Title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kern="0" cap="none" spc="0" normalizeH="0" baseline="0" noProof="0" dirty="0" smtClean="0">
            <a:ln>
              <a:noFill/>
            </a:ln>
            <a:solidFill>
              <a:schemeClr val="accent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nsar_Diagram_Normal_No_Foot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nsar_Diagram_Normal_Foot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Tensar_StraightHead_Animating_Title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ensar_StraightHead_No_Footer">
  <a:themeElements>
    <a:clrScheme name="Tensar 286 Red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E31836"/>
      </a:accent1>
      <a:accent2>
        <a:srgbClr val="807F83"/>
      </a:accent2>
      <a:accent3>
        <a:srgbClr val="FFFFFF"/>
      </a:accent3>
      <a:accent4>
        <a:srgbClr val="000000"/>
      </a:accent4>
      <a:accent5>
        <a:srgbClr val="EFABAE"/>
      </a:accent5>
      <a:accent6>
        <a:srgbClr val="737276"/>
      </a:accent6>
      <a:hlink>
        <a:srgbClr val="B20838"/>
      </a:hlink>
      <a:folHlink>
        <a:srgbClr val="E5B53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TEN2347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N2347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N23476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31836"/>
        </a:accent1>
        <a:accent2>
          <a:srgbClr val="807F83"/>
        </a:accent2>
        <a:accent3>
          <a:srgbClr val="FFFFFF"/>
        </a:accent3>
        <a:accent4>
          <a:srgbClr val="000000"/>
        </a:accent4>
        <a:accent5>
          <a:srgbClr val="EFABAE"/>
        </a:accent5>
        <a:accent6>
          <a:srgbClr val="737276"/>
        </a:accent6>
        <a:hlink>
          <a:srgbClr val="B20838"/>
        </a:hlink>
        <a:folHlink>
          <a:srgbClr val="E5B5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bca56cc-c8c9-44c4-a697-daa1989c0de6">4N5UW7PQDQ54-620112510-87</_dlc_DocId>
    <_dlc_DocIdUrl xmlns="dbca56cc-c8c9-44c4-a697-daa1989c0de6">
      <Url>https://tensar.sharepoint.com/Collateral/WH/_layouts/15/DocIdRedir.aspx?ID=4N5UW7PQDQ54-620112510-87</Url>
      <Description>4N5UW7PQDQ54-620112510-87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52E9C05C906D4285B615F0E3FEDC31" ma:contentTypeVersion="17" ma:contentTypeDescription="Create a new document." ma:contentTypeScope="" ma:versionID="370305ce7651a401e40f8daafc625572">
  <xsd:schema xmlns:xsd="http://www.w3.org/2001/XMLSchema" xmlns:xs="http://www.w3.org/2001/XMLSchema" xmlns:p="http://schemas.microsoft.com/office/2006/metadata/properties" xmlns:ns2="dbca56cc-c8c9-44c4-a697-daa1989c0de6" xmlns:ns3="f336785e-d078-4e92-8856-ad08c433c1e9" targetNamespace="http://schemas.microsoft.com/office/2006/metadata/properties" ma:root="true" ma:fieldsID="70dda655413fc519dc2ed9c3d8ecd2dc" ns2:_="" ns3:_="">
    <xsd:import namespace="dbca56cc-c8c9-44c4-a697-daa1989c0de6"/>
    <xsd:import namespace="f336785e-d078-4e92-8856-ad08c433c1e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a56cc-c8c9-44c4-a697-daa1989c0de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6785e-d078-4e92-8856-ad08c433c1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DE9817D-4BBD-42A6-8A83-6D5C46534ED4}"/>
</file>

<file path=customXml/itemProps2.xml><?xml version="1.0" encoding="utf-8"?>
<ds:datastoreItem xmlns:ds="http://schemas.openxmlformats.org/officeDocument/2006/customXml" ds:itemID="{E8EA978D-E4D9-4F26-B1AB-3F9BC8319D78}"/>
</file>

<file path=customXml/itemProps3.xml><?xml version="1.0" encoding="utf-8"?>
<ds:datastoreItem xmlns:ds="http://schemas.openxmlformats.org/officeDocument/2006/customXml" ds:itemID="{823860AD-DB34-4947-ADA4-E7923547BADC}"/>
</file>

<file path=customXml/itemProps4.xml><?xml version="1.0" encoding="utf-8"?>
<ds:datastoreItem xmlns:ds="http://schemas.openxmlformats.org/officeDocument/2006/customXml" ds:itemID="{93ABDFF3-B5BE-43F8-9646-4D15AECDCD27}"/>
</file>

<file path=docProps/app.xml><?xml version="1.0" encoding="utf-8"?>
<Properties xmlns="http://schemas.openxmlformats.org/officeDocument/2006/extended-properties" xmlns:vt="http://schemas.openxmlformats.org/officeDocument/2006/docPropsVTypes">
  <Template>Tensar_Template_FinalMarch10</Template>
  <TotalTime>12405</TotalTime>
  <Words>742</Words>
  <Application>Microsoft Office PowerPoint</Application>
  <PresentationFormat>On-screen Show (4:3)</PresentationFormat>
  <Paragraphs>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Calibri</vt:lpstr>
      <vt:lpstr>Calibri Light</vt:lpstr>
      <vt:lpstr>Verdana</vt:lpstr>
      <vt:lpstr>Wingdings</vt:lpstr>
      <vt:lpstr>Presentation_Cover</vt:lpstr>
      <vt:lpstr>01_Tensar_Animating_Title</vt:lpstr>
      <vt:lpstr>2_Tensar_Normal_No Footer</vt:lpstr>
      <vt:lpstr>3_Tensar_Normal_Footer</vt:lpstr>
      <vt:lpstr>4_Tensar_Diagram_Animating_Title</vt:lpstr>
      <vt:lpstr>5_Tensar_Diagram_Normal_No_Footer</vt:lpstr>
      <vt:lpstr>6_Tensar_Diagram_Normal_Footer</vt:lpstr>
      <vt:lpstr>7_Tensar_StraightHead_Animating_Title</vt:lpstr>
      <vt:lpstr>8_Tensar_StraightHead_No_Footer</vt:lpstr>
      <vt:lpstr>9_Tensar_StraightHead_Footer</vt:lpstr>
      <vt:lpstr>Office Theme</vt:lpstr>
      <vt:lpstr>Phase 2 Geosynthetics Study WTI/Montana State</vt:lpstr>
      <vt:lpstr>Happy 131st Birthday, Rube Goldberg</vt:lpstr>
      <vt:lpstr>Agenda</vt:lpstr>
      <vt:lpstr>Background</vt:lpstr>
      <vt:lpstr>Phase 1 Results</vt:lpstr>
      <vt:lpstr>Phase 2 Study Design and Execution</vt:lpstr>
      <vt:lpstr>Phase 2 Test Section</vt:lpstr>
      <vt:lpstr>Construction</vt:lpstr>
      <vt:lpstr>Construction</vt:lpstr>
      <vt:lpstr>Phase 2 Results</vt:lpstr>
      <vt:lpstr>Phase 2 Results</vt:lpstr>
      <vt:lpstr>Comparison of Results to G-H Design</vt:lpstr>
      <vt:lpstr>Rutting Failure</vt:lpstr>
      <vt:lpstr>Aggregate Removal Using Compressed Air</vt:lpstr>
      <vt:lpstr>Tensar Response</vt:lpstr>
      <vt:lpstr>PowerPoint Presentation</vt:lpstr>
      <vt:lpstr>Talking Points</vt:lpstr>
      <vt:lpstr>Talking Points</vt:lpstr>
      <vt:lpstr>PowerPoint Presentation</vt:lpstr>
      <vt:lpstr>Happy 4th of July!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CThirtle</dc:creator>
  <cp:lastModifiedBy>Bryan Gee</cp:lastModifiedBy>
  <cp:revision>182</cp:revision>
  <cp:lastPrinted>2011-07-25T19:38:12Z</cp:lastPrinted>
  <dcterms:created xsi:type="dcterms:W3CDTF">2011-09-01T15:52:39Z</dcterms:created>
  <dcterms:modified xsi:type="dcterms:W3CDTF">2014-07-03T16:40:47Z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nsarBusinessTaxHTField0">
    <vt:lpwstr>Geopier|33081dda-c0fe-49b0-a7d3-9f39e61db5b7</vt:lpwstr>
  </property>
  <property fmtid="{D5CDD505-2E9C-101B-9397-08002B2CF9AE}" pid="3" name="ContentTypeId">
    <vt:lpwstr>0x0101003352E9C05C906D4285B615F0E3FEDC31</vt:lpwstr>
  </property>
  <property fmtid="{D5CDD505-2E9C-101B-9397-08002B2CF9AE}" pid="4" name="TaxCatchAll">
    <vt:lpwstr>122;#Geopier|4f314a47-16dd-48ae-b42f-7aaf31fcccdf;#127;#Geopier|33081dda-c0fe-49b0-a7d3-9f39e61db5b7</vt:lpwstr>
  </property>
  <property fmtid="{D5CDD505-2E9C-101B-9397-08002B2CF9AE}" pid="5" name="TensarCompanyTaxHTField0">
    <vt:lpwstr>Geopier|4f314a47-16dd-48ae-b42f-7aaf31fcccdf</vt:lpwstr>
  </property>
  <property fmtid="{D5CDD505-2E9C-101B-9397-08002B2CF9AE}" pid="6" name="TensarCompany">
    <vt:lpwstr>122;#Geopier|4f314a47-16dd-48ae-b42f-7aaf31fcccdf</vt:lpwstr>
  </property>
  <property fmtid="{D5CDD505-2E9C-101B-9397-08002B2CF9AE}" pid="7" name="TensarBusiness">
    <vt:lpwstr>127;#Geopier|33081dda-c0fe-49b0-a7d3-9f39e61db5b7</vt:lpwstr>
  </property>
  <property fmtid="{D5CDD505-2E9C-101B-9397-08002B2CF9AE}" pid="8" name="_dlc_DocIdItemGuid">
    <vt:lpwstr>ecfd1245-44eb-4892-ad47-a6d2d1cac4d0</vt:lpwstr>
  </property>
</Properties>
</file>