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slides/slide141.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3.xml" ContentType="application/vnd.openxmlformats-officedocument.presentationml.slide+xml"/>
  <Override PartName="/ppt/slides/slide152.xml" ContentType="application/vnd.openxmlformats-officedocument.presentationml.slide+xml"/>
  <Override PartName="/ppt/slides/slide151.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42.xml" ContentType="application/vnd.openxmlformats-officedocument.presentationml.slide+xml"/>
  <Override PartName="/ppt/presentation.xml" ContentType="application/vnd.openxmlformats-officedocument.presentationml.presentation.main+xml"/>
  <Override PartName="/ppt/slides/slide140.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04.xml" ContentType="application/vnd.openxmlformats-officedocument.presentationml.slide+xml"/>
  <Override PartName="/ppt/slides/slide103.xml" ContentType="application/vnd.openxmlformats-officedocument.presentationml.slide+xml"/>
  <Override PartName="/ppt/slides/slide102.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19.xml" ContentType="application/vnd.openxmlformats-officedocument.presentationml.slide+xml"/>
  <Override PartName="/ppt/slides/slide118.xml" ContentType="application/vnd.openxmlformats-officedocument.presentationml.slide+xml"/>
  <Override PartName="/ppt/slides/slide117.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96.xml" ContentType="application/vnd.openxmlformats-officedocument.presentationml.slide+xml"/>
  <Override PartName="/ppt/slides/slide95.xml" ContentType="application/vnd.openxmlformats-officedocument.presentationml.slide+xml"/>
  <Override PartName="/ppt/slides/slide94.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125.xml" ContentType="application/vnd.openxmlformats-officedocument.presentationml.slide+xml"/>
  <Override PartName="/ppt/slides/slide128.xml" ContentType="application/vnd.openxmlformats-officedocument.presentationml.slide+xml"/>
  <Override PartName="/ppt/slides/slide139.xml" ContentType="application/vnd.openxmlformats-officedocument.presentationml.slide+xml"/>
  <Override PartName="/ppt/slides/slide138.xml" ContentType="application/vnd.openxmlformats-officedocument.presentationml.slide+xml"/>
  <Override PartName="/ppt/slides/slide127.xml" ContentType="application/vnd.openxmlformats-officedocument.presentationml.slide+xml"/>
  <Override PartName="/ppt/slides/slide126.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2.xml" ContentType="application/vnd.openxmlformats-officedocument.presentationml.slide+xml"/>
  <Override PartName="/ppt/slideMasters/slideMaster7.xml" ContentType="application/vnd.openxmlformats-officedocument.presentationml.slideMaster+xml"/>
  <Override PartName="/ppt/notesSlides/notesSlide59.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36.xml" ContentType="application/vnd.openxmlformats-officedocument.presentationml.slideMaster+xml"/>
  <Override PartName="/ppt/slideMasters/slideMaster35.xml" ContentType="application/vnd.openxmlformats-officedocument.presentationml.slideMaster+xml"/>
  <Override PartName="/ppt/slideMasters/slideMaster34.xml" ContentType="application/vnd.openxmlformats-officedocument.presentationml.slideMaster+xml"/>
  <Override PartName="/ppt/slideMasters/slideMaster33.xml" ContentType="application/vnd.openxmlformats-officedocument.presentationml.slideMaster+xml"/>
  <Override PartName="/ppt/notesSlides/notesSlide50.xml" ContentType="application/vnd.openxmlformats-officedocument.presentationml.notesSlide+xml"/>
  <Override PartName="/ppt/slideMasters/slideMaster32.xml" ContentType="application/vnd.openxmlformats-officedocument.presentationml.slideMaster+xml"/>
  <Override PartName="/ppt/slideMasters/slideMaster31.xml" ContentType="application/vnd.openxmlformats-officedocument.presentationml.slideMaster+xml"/>
  <Override PartName="/ppt/slideMasters/slideMaster30.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9.xml" ContentType="application/vnd.openxmlformats-officedocument.presentationml.slideMaster+xml"/>
  <Override PartName="/ppt/slideMasters/slideMaster28.xml" ContentType="application/vnd.openxmlformats-officedocument.presentationml.slideMaster+xml"/>
  <Override PartName="/ppt/slideMasters/slideMaster27.xml" ContentType="application/vnd.openxmlformats-officedocument.presentationml.slideMaster+xml"/>
  <Override PartName="/ppt/slideMasters/slideMaster26.xml" ContentType="application/vnd.openxmlformats-officedocument.presentationml.slideMaster+xml"/>
  <Override PartName="/ppt/slideMasters/slideMaster25.xml" ContentType="application/vnd.openxmlformats-officedocument.presentationml.slideMaster+xml"/>
  <Override PartName="/ppt/slideMasters/slideMaster24.xml" ContentType="application/vnd.openxmlformats-officedocument.presentationml.slideMaster+xml"/>
  <Override PartName="/ppt/slideMasters/slideMaster23.xml" ContentType="application/vnd.openxmlformats-officedocument.presentationml.slideMaster+xml"/>
  <Override PartName="/ppt/slideMasters/slideMaster22.xml" ContentType="application/vnd.openxmlformats-officedocument.presentationml.slideMaster+xml"/>
  <Override PartName="/ppt/slideMasters/slideMaster21.xml" ContentType="application/vnd.openxmlformats-officedocument.presentationml.slideMaster+xml"/>
  <Override PartName="/ppt/slideMasters/slideMaster6.xml" ContentType="application/vnd.openxmlformats-officedocument.presentationml.slideMaster+xml"/>
  <Override PartName="/ppt/slideMasters/slideMaster1.xml" ContentType="application/vnd.openxmlformats-officedocument.presentationml.slideMaster+xml"/>
  <Override PartName="/ppt/notesSlides/notesSlide49.xml" ContentType="application/vnd.openxmlformats-officedocument.presentationml.notesSlide+xml"/>
  <Override PartName="/ppt/notesSlides/notesSlide38.xml" ContentType="application/vnd.openxmlformats-officedocument.presentationml.notesSlide+xml"/>
  <Override PartName="/ppt/slideLayouts/slideLayout37.xml" ContentType="application/vnd.openxmlformats-officedocument.presentationml.slideLayout+xml"/>
  <Override PartName="/ppt/notesSlides/notesSlide39.xml" ContentType="application/vnd.openxmlformats-officedocument.presentationml.notesSlide+xml"/>
  <Override PartName="/ppt/notesSlides/notesSlide18.xml" ContentType="application/vnd.openxmlformats-officedocument.presentationml.notesSlide+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4.xml" ContentType="application/vnd.openxmlformats-officedocument.presentationml.slideLayout+xml"/>
  <Override PartName="/ppt/notesSlides/notesSlide36.xml" ContentType="application/vnd.openxmlformats-officedocument.presentationml.notesSlide+xml"/>
  <Override PartName="/ppt/slideLayouts/slideLayout43.xml" ContentType="application/vnd.openxmlformats-officedocument.presentationml.slideLayout+xml"/>
  <Override PartName="/ppt/notesSlides/notesSlide37.xml" ContentType="application/vnd.openxmlformats-officedocument.presentationml.notesSlide+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notesSlides/notesSlide40.xml" ContentType="application/vnd.openxmlformats-officedocument.presentationml.notesSlide+xml"/>
  <Override PartName="/ppt/notesSlides/notesSlide45.xml" ContentType="application/vnd.openxmlformats-officedocument.presentationml.notesSlide+xml"/>
  <Override PartName="/ppt/slideLayouts/slideLayout27.xml" ContentType="application/vnd.openxmlformats-officedocument.presentationml.slideLayout+xml"/>
  <Override PartName="/ppt/notesSlides/notesSlide46.xml" ContentType="application/vnd.openxmlformats-officedocument.presentationml.notesSlide+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8.xml" ContentType="application/vnd.openxmlformats-officedocument.presentationml.slideLayout+xml"/>
  <Override PartName="/ppt/notesSlides/notesSlide44.xml" ContentType="application/vnd.openxmlformats-officedocument.presentationml.notesSlide+xml"/>
  <Override PartName="/ppt/slideLayouts/slideLayout29.xml" ContentType="application/vnd.openxmlformats-officedocument.presentationml.slideLayout+xml"/>
  <Override PartName="/ppt/notesSlides/notesSlide41.xml" ContentType="application/vnd.openxmlformats-officedocument.presentationml.notesSlide+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slideLayouts/slideLayout45.xml" ContentType="application/vnd.openxmlformats-officedocument.presentationml.slideLayout+xml"/>
  <Override PartName="/ppt/notesSlides/notesSlide35.xml" ContentType="application/vnd.openxmlformats-officedocument.presentationml.notesSlide+xml"/>
  <Override PartName="/ppt/notesSlides/notesSlide1.xml" ContentType="application/vnd.openxmlformats-officedocument.presentationml.notesSlide+xml"/>
  <Override PartName="/ppt/notesSlides/notesSlide24.xml" ContentType="application/vnd.openxmlformats-officedocument.presentationml.notesSlide+xml"/>
  <Override PartName="/ppt/notesSlides/notesSlide13.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12.xml" ContentType="application/vnd.openxmlformats-officedocument.presentationml.notesSlide+xml"/>
  <Override PartName="/ppt/notesSlides/notesSlide2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22.xml" ContentType="application/vnd.openxmlformats-officedocument.presentationml.notesSlide+xml"/>
  <Override PartName="/ppt/notesSlides/notesSlide28.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34.xml" ContentType="application/vnd.openxmlformats-officedocument.presentationml.notesSlide+xml"/>
  <Override PartName="/ppt/notesSlides/notesSlide5.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29.xml" ContentType="application/vnd.openxmlformats-officedocument.presentationml.notesSlide+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Layouts/slideLayout23.xml" ContentType="application/vnd.openxmlformats-officedocument.presentationml.slideLayout+xml"/>
  <Override PartName="/ppt/slideLayouts/slideLayout36.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notesSlides/notesSlide47.xml" ContentType="application/vnd.openxmlformats-officedocument.presentationml.notesSlide+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9.xml" ContentType="application/vnd.openxmlformats-officedocument.presentationml.slideLayout+xml"/>
  <Override PartName="/ppt/slideLayouts/slideLayout3.xml" ContentType="application/vnd.openxmlformats-officedocument.presentationml.slideLayout+xml"/>
  <Override PartName="/ppt/slideLayouts/slideLayout18.xml" ContentType="application/vnd.openxmlformats-officedocument.presentationml.slideLayout+xml"/>
  <Override PartName="/ppt/notesSlides/notesSlide48.xml" ContentType="application/vnd.openxmlformats-officedocument.presentationml.notesSlide+xml"/>
  <Override PartName="/ppt/slideLayouts/slideLayout4.xml" ContentType="application/vnd.openxmlformats-officedocument.presentationml.slideLayout+xml"/>
  <Override PartName="/ppt/slideLayouts/slideLayout12.xml" ContentType="application/vnd.openxmlformats-officedocument.presentationml.slideLayout+xml"/>
  <Override PartName="/ppt/slideLayouts/slideLayout19.xml" ContentType="application/vnd.openxmlformats-officedocument.presentationml.slideLayout+xml"/>
  <Override PartName="/ppt/slideLayouts/slideLayout17.xml" ContentType="application/vnd.openxmlformats-officedocument.presentationml.slideLayout+xml"/>
  <Override PartName="/ppt/slideLayouts/slideLayout7.xml" ContentType="application/vnd.openxmlformats-officedocument.presentationml.slideLayout+xml"/>
  <Override PartName="/ppt/slideLayouts/slideLayout15.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20.xml" ContentType="application/vnd.openxmlformats-officedocument.presentationml.slideLayout+xml"/>
  <Override PartName="/ppt/slideLayouts/slideLayout16.xml" ContentType="application/vnd.openxmlformats-officedocument.presentationml.slideLayout+xml"/>
  <Override PartName="/ppt/slideLayouts/slideLayout14.xml" ContentType="application/vnd.openxmlformats-officedocument.presentationml.slideLayout+xml"/>
  <Override PartName="/ppt/theme/theme19.xml" ContentType="application/vnd.openxmlformats-officedocument.theme+xml"/>
  <Override PartName="/ppt/theme/theme2.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26.xml" ContentType="application/vnd.openxmlformats-officedocument.theme+xml"/>
  <Override PartName="/ppt/theme/theme25.xml" ContentType="application/vnd.openxmlformats-officedocument.theme+xml"/>
  <Override PartName="/ppt/theme/theme14.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13.xml" ContentType="application/vnd.openxmlformats-officedocument.theme+xml"/>
  <Override PartName="/ppt/theme/theme24.xml" ContentType="application/vnd.openxmlformats-officedocument.theme+xml"/>
  <Override PartName="/ppt/theme/theme21.xml" ContentType="application/vnd.openxmlformats-officedocument.theme+xml"/>
  <Override PartName="/ppt/theme/theme17.xml" ContentType="application/vnd.openxmlformats-officedocument.theme+xml"/>
  <Override PartName="/ppt/theme/theme20.xml" ContentType="application/vnd.openxmlformats-officedocument.theme+xml"/>
  <Override PartName="/ppt/theme/theme16.xml" ContentType="application/vnd.openxmlformats-officedocument.theme+xml"/>
  <Override PartName="/ppt/theme/theme22.xml" ContentType="application/vnd.openxmlformats-officedocument.theme+xml"/>
  <Override PartName="/ppt/theme/theme15.xml" ContentType="application/vnd.openxmlformats-officedocument.theme+xml"/>
  <Override PartName="/ppt/theme/theme23.xml" ContentType="application/vnd.openxmlformats-officedocument.theme+xml"/>
  <Override PartName="/ppt/theme/theme12.xml" ContentType="application/vnd.openxmlformats-officedocument.theme+xml"/>
  <Override PartName="/ppt/theme/theme9.xml" ContentType="application/vnd.openxmlformats-officedocument.theme+xml"/>
  <Override PartName="/ppt/theme/theme37.xml" ContentType="application/vnd.openxmlformats-officedocument.theme+xml"/>
  <Override PartName="/ppt/theme/theme36.xml" ContentType="application/vnd.openxmlformats-officedocument.theme+xml"/>
  <Override PartName="/ppt/theme/theme35.xml" ContentType="application/vnd.openxmlformats-officedocument.theme+xml"/>
  <Override PartName="/ppt/theme/theme18.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34.xml" ContentType="application/vnd.openxmlformats-officedocument.theme+xml"/>
  <Override PartName="/ppt/theme/theme30.xml" ContentType="application/vnd.openxmlformats-officedocument.theme+xml"/>
  <Override PartName="/ppt/theme/theme29.xml" ContentType="application/vnd.openxmlformats-officedocument.theme+xml"/>
  <Override PartName="/ppt/theme/theme11.xml" ContentType="application/vnd.openxmlformats-officedocument.theme+xml"/>
  <Override PartName="/ppt/theme/theme31.xml" ContentType="application/vnd.openxmlformats-officedocument.theme+xml"/>
  <Override PartName="/ppt/theme/theme33.xml" ContentType="application/vnd.openxmlformats-officedocument.theme+xml"/>
  <Override PartName="/ppt/theme/theme10.xml" ContentType="application/vnd.openxmlformats-officedocument.theme+xml"/>
  <Override PartName="/ppt/theme/theme32.xml" ContentType="application/vnd.openxmlformats-officedocument.theme+xml"/>
  <Override PartName="/ppt/theme/theme6.xml" ContentType="application/vnd.openxmlformats-officedocument.theme+xml"/>
  <Override PartName="/ppt/theme/themeOverride15.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6.xml" ContentType="application/vnd.openxmlformats-officedocument.themeOverride+xml"/>
  <Override PartName="/ppt/theme/themeOverride19.xml" ContentType="application/vnd.openxmlformats-officedocument.themeOverride+xml"/>
  <Override PartName="/ppt/theme/themeOverride17.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xml" ContentType="application/vnd.openxmlformats-officedocument.themeOverride+xml"/>
  <Override PartName="/ppt/theme/themeOverride18.xml" ContentType="application/vnd.openxmlformats-officedocument.themeOverride+xml"/>
  <Override PartName="/ppt/charts/chart1.xml" ContentType="application/vnd.openxmlformats-officedocument.drawingml.chart+xml"/>
  <Override PartName="/ppt/theme/themeOverride1.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7.xml" ContentType="application/vnd.openxmlformats-officedocument.themeOverride+xml"/>
  <Override PartName="/ppt/theme/themeOverride11.xml" ContentType="application/vnd.openxmlformats-officedocument.themeOverride+xml"/>
  <Override PartName="/ppt/theme/themeOverride6.xml" ContentType="application/vnd.openxmlformats-officedocument.themeOverride+xml"/>
  <Override PartName="/ppt/theme/themeOverride5.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5.xml" ContentType="application/vnd.openxmlformats-officedocument.presentationml.tags+xml"/>
  <Override PartName="/ppt/tags/tag8.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6.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7.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 id="2147483670" r:id="rId4"/>
    <p:sldMasterId id="2147483672" r:id="rId5"/>
    <p:sldMasterId id="2147483681" r:id="rId6"/>
    <p:sldMasterId id="2147483701" r:id="rId7"/>
    <p:sldMasterId id="2147483709" r:id="rId8"/>
    <p:sldMasterId id="2147483711" r:id="rId9"/>
    <p:sldMasterId id="2147483713" r:id="rId10"/>
    <p:sldMasterId id="2147483717" r:id="rId11"/>
    <p:sldMasterId id="2147483719" r:id="rId12"/>
    <p:sldMasterId id="2147483724" r:id="rId13"/>
    <p:sldMasterId id="2147483728" r:id="rId14"/>
    <p:sldMasterId id="2147483730" r:id="rId15"/>
    <p:sldMasterId id="2147483732" r:id="rId16"/>
    <p:sldMasterId id="2147483734" r:id="rId17"/>
    <p:sldMasterId id="2147483736" r:id="rId18"/>
    <p:sldMasterId id="2147483738" r:id="rId19"/>
    <p:sldMasterId id="2147483740" r:id="rId20"/>
    <p:sldMasterId id="2147483742" r:id="rId21"/>
    <p:sldMasterId id="2147483758" r:id="rId22"/>
    <p:sldMasterId id="2147483803" r:id="rId23"/>
    <p:sldMasterId id="2147483805" r:id="rId24"/>
    <p:sldMasterId id="2147483807" r:id="rId25"/>
    <p:sldMasterId id="2147483813" r:id="rId26"/>
    <p:sldMasterId id="2147483814" r:id="rId27"/>
    <p:sldMasterId id="2147483816" r:id="rId28"/>
    <p:sldMasterId id="2147483818" r:id="rId29"/>
    <p:sldMasterId id="2147483820" r:id="rId30"/>
    <p:sldMasterId id="2147483829" r:id="rId31"/>
    <p:sldMasterId id="2147483832" r:id="rId32"/>
    <p:sldMasterId id="2147483834" r:id="rId33"/>
    <p:sldMasterId id="2147483837" r:id="rId34"/>
    <p:sldMasterId id="2147483839" r:id="rId35"/>
    <p:sldMasterId id="2147483841" r:id="rId36"/>
  </p:sldMasterIdLst>
  <p:notesMasterIdLst>
    <p:notesMasterId r:id="rId194"/>
  </p:notesMasterIdLst>
  <p:sldIdLst>
    <p:sldId id="266" r:id="rId37"/>
    <p:sldId id="522" r:id="rId38"/>
    <p:sldId id="267" r:id="rId39"/>
    <p:sldId id="301" r:id="rId40"/>
    <p:sldId id="302" r:id="rId41"/>
    <p:sldId id="303" r:id="rId42"/>
    <p:sldId id="304" r:id="rId43"/>
    <p:sldId id="511" r:id="rId44"/>
    <p:sldId id="512" r:id="rId45"/>
    <p:sldId id="513" r:id="rId46"/>
    <p:sldId id="521" r:id="rId47"/>
    <p:sldId id="508" r:id="rId48"/>
    <p:sldId id="509" r:id="rId49"/>
    <p:sldId id="510" r:id="rId50"/>
    <p:sldId id="305" r:id="rId51"/>
    <p:sldId id="306" r:id="rId52"/>
    <p:sldId id="307" r:id="rId53"/>
    <p:sldId id="308" r:id="rId54"/>
    <p:sldId id="309" r:id="rId55"/>
    <p:sldId id="310" r:id="rId56"/>
    <p:sldId id="311" r:id="rId57"/>
    <p:sldId id="312" r:id="rId58"/>
    <p:sldId id="313" r:id="rId59"/>
    <p:sldId id="314"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52" r:id="rId77"/>
    <p:sldId id="353" r:id="rId78"/>
    <p:sldId id="354" r:id="rId79"/>
    <p:sldId id="355" r:id="rId80"/>
    <p:sldId id="356" r:id="rId81"/>
    <p:sldId id="357" r:id="rId82"/>
    <p:sldId id="358" r:id="rId83"/>
    <p:sldId id="359" r:id="rId84"/>
    <p:sldId id="360" r:id="rId85"/>
    <p:sldId id="374" r:id="rId86"/>
    <p:sldId id="375" r:id="rId87"/>
    <p:sldId id="376" r:id="rId88"/>
    <p:sldId id="377" r:id="rId89"/>
    <p:sldId id="378" r:id="rId90"/>
    <p:sldId id="379" r:id="rId91"/>
    <p:sldId id="380" r:id="rId92"/>
    <p:sldId id="381" r:id="rId93"/>
    <p:sldId id="529" r:id="rId94"/>
    <p:sldId id="530" r:id="rId95"/>
    <p:sldId id="334" r:id="rId96"/>
    <p:sldId id="335" r:id="rId97"/>
    <p:sldId id="336" r:id="rId98"/>
    <p:sldId id="337" r:id="rId99"/>
    <p:sldId id="338" r:id="rId100"/>
    <p:sldId id="339" r:id="rId101"/>
    <p:sldId id="340" r:id="rId102"/>
    <p:sldId id="341" r:id="rId103"/>
    <p:sldId id="342" r:id="rId104"/>
    <p:sldId id="343" r:id="rId105"/>
    <p:sldId id="344" r:id="rId106"/>
    <p:sldId id="345" r:id="rId107"/>
    <p:sldId id="346" r:id="rId108"/>
    <p:sldId id="347" r:id="rId109"/>
    <p:sldId id="361" r:id="rId110"/>
    <p:sldId id="362" r:id="rId111"/>
    <p:sldId id="371" r:id="rId112"/>
    <p:sldId id="372" r:id="rId113"/>
    <p:sldId id="373" r:id="rId114"/>
    <p:sldId id="464" r:id="rId115"/>
    <p:sldId id="447" r:id="rId116"/>
    <p:sldId id="450" r:id="rId117"/>
    <p:sldId id="452" r:id="rId118"/>
    <p:sldId id="454" r:id="rId119"/>
    <p:sldId id="457" r:id="rId120"/>
    <p:sldId id="458" r:id="rId121"/>
    <p:sldId id="459" r:id="rId122"/>
    <p:sldId id="531" r:id="rId123"/>
    <p:sldId id="532" r:id="rId124"/>
    <p:sldId id="533" r:id="rId125"/>
    <p:sldId id="534" r:id="rId126"/>
    <p:sldId id="535" r:id="rId127"/>
    <p:sldId id="536" r:id="rId128"/>
    <p:sldId id="537" r:id="rId129"/>
    <p:sldId id="538" r:id="rId130"/>
    <p:sldId id="539" r:id="rId131"/>
    <p:sldId id="514" r:id="rId132"/>
    <p:sldId id="515" r:id="rId133"/>
    <p:sldId id="516" r:id="rId134"/>
    <p:sldId id="517" r:id="rId135"/>
    <p:sldId id="518" r:id="rId136"/>
    <p:sldId id="519" r:id="rId137"/>
    <p:sldId id="520" r:id="rId138"/>
    <p:sldId id="465" r:id="rId139"/>
    <p:sldId id="466" r:id="rId140"/>
    <p:sldId id="467" r:id="rId141"/>
    <p:sldId id="468" r:id="rId142"/>
    <p:sldId id="469" r:id="rId143"/>
    <p:sldId id="470" r:id="rId144"/>
    <p:sldId id="471" r:id="rId145"/>
    <p:sldId id="472" r:id="rId146"/>
    <p:sldId id="473" r:id="rId147"/>
    <p:sldId id="474" r:id="rId148"/>
    <p:sldId id="404" r:id="rId149"/>
    <p:sldId id="523" r:id="rId150"/>
    <p:sldId id="524" r:id="rId151"/>
    <p:sldId id="407" r:id="rId152"/>
    <p:sldId id="408" r:id="rId153"/>
    <p:sldId id="409" r:id="rId154"/>
    <p:sldId id="410" r:id="rId155"/>
    <p:sldId id="411" r:id="rId156"/>
    <p:sldId id="413" r:id="rId157"/>
    <p:sldId id="414" r:id="rId158"/>
    <p:sldId id="416" r:id="rId159"/>
    <p:sldId id="417" r:id="rId160"/>
    <p:sldId id="418" r:id="rId161"/>
    <p:sldId id="525" r:id="rId162"/>
    <p:sldId id="526" r:id="rId163"/>
    <p:sldId id="475" r:id="rId164"/>
    <p:sldId id="540" r:id="rId165"/>
    <p:sldId id="476" r:id="rId166"/>
    <p:sldId id="477" r:id="rId167"/>
    <p:sldId id="479" r:id="rId168"/>
    <p:sldId id="480" r:id="rId169"/>
    <p:sldId id="481" r:id="rId170"/>
    <p:sldId id="482" r:id="rId171"/>
    <p:sldId id="483" r:id="rId172"/>
    <p:sldId id="484" r:id="rId173"/>
    <p:sldId id="485" r:id="rId174"/>
    <p:sldId id="486" r:id="rId175"/>
    <p:sldId id="487" r:id="rId176"/>
    <p:sldId id="488" r:id="rId177"/>
    <p:sldId id="489" r:id="rId178"/>
    <p:sldId id="490" r:id="rId179"/>
    <p:sldId id="491" r:id="rId180"/>
    <p:sldId id="492" r:id="rId181"/>
    <p:sldId id="493" r:id="rId182"/>
    <p:sldId id="494" r:id="rId183"/>
    <p:sldId id="495" r:id="rId184"/>
    <p:sldId id="496" r:id="rId185"/>
    <p:sldId id="497" r:id="rId186"/>
    <p:sldId id="498" r:id="rId187"/>
    <p:sldId id="499" r:id="rId188"/>
    <p:sldId id="500" r:id="rId189"/>
    <p:sldId id="501" r:id="rId190"/>
    <p:sldId id="502" r:id="rId191"/>
    <p:sldId id="503" r:id="rId192"/>
    <p:sldId id="527" r:id="rId19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36" autoAdjust="0"/>
  </p:normalViewPr>
  <p:slideViewPr>
    <p:cSldViewPr>
      <p:cViewPr varScale="1">
        <p:scale>
          <a:sx n="70" d="100"/>
          <a:sy n="70" d="100"/>
        </p:scale>
        <p:origin x="516" y="7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878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1.xml"/><Relationship Id="rId21" Type="http://schemas.openxmlformats.org/officeDocument/2006/relationships/slideMaster" Target="slideMasters/slideMaster21.xml"/><Relationship Id="rId42" Type="http://schemas.openxmlformats.org/officeDocument/2006/relationships/slide" Target="slides/slide6.xml"/><Relationship Id="rId63" Type="http://schemas.openxmlformats.org/officeDocument/2006/relationships/slide" Target="slides/slide27.xml"/><Relationship Id="rId84" Type="http://schemas.openxmlformats.org/officeDocument/2006/relationships/slide" Target="slides/slide48.xml"/><Relationship Id="rId138" Type="http://schemas.openxmlformats.org/officeDocument/2006/relationships/slide" Target="slides/slide102.xml"/><Relationship Id="rId159" Type="http://schemas.openxmlformats.org/officeDocument/2006/relationships/slide" Target="slides/slide123.xml"/><Relationship Id="rId170" Type="http://schemas.openxmlformats.org/officeDocument/2006/relationships/slide" Target="slides/slide134.xml"/><Relationship Id="rId191" Type="http://schemas.openxmlformats.org/officeDocument/2006/relationships/slide" Target="slides/slide155.xml"/><Relationship Id="rId107" Type="http://schemas.openxmlformats.org/officeDocument/2006/relationships/slide" Target="slides/slide7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7.xml"/><Relationship Id="rId74" Type="http://schemas.openxmlformats.org/officeDocument/2006/relationships/slide" Target="slides/slide38.xml"/><Relationship Id="rId128" Type="http://schemas.openxmlformats.org/officeDocument/2006/relationships/slide" Target="slides/slide92.xml"/><Relationship Id="rId149" Type="http://schemas.openxmlformats.org/officeDocument/2006/relationships/slide" Target="slides/slide113.xml"/><Relationship Id="rId5" Type="http://schemas.openxmlformats.org/officeDocument/2006/relationships/slideMaster" Target="slideMasters/slideMaster5.xml"/><Relationship Id="rId95" Type="http://schemas.openxmlformats.org/officeDocument/2006/relationships/slide" Target="slides/slide59.xml"/><Relationship Id="rId160" Type="http://schemas.openxmlformats.org/officeDocument/2006/relationships/slide" Target="slides/slide124.xml"/><Relationship Id="rId181" Type="http://schemas.openxmlformats.org/officeDocument/2006/relationships/slide" Target="slides/slide145.xml"/><Relationship Id="rId22" Type="http://schemas.openxmlformats.org/officeDocument/2006/relationships/slideMaster" Target="slideMasters/slideMaster22.xml"/><Relationship Id="rId43" Type="http://schemas.openxmlformats.org/officeDocument/2006/relationships/slide" Target="slides/slide7.xml"/><Relationship Id="rId64" Type="http://schemas.openxmlformats.org/officeDocument/2006/relationships/slide" Target="slides/slide28.xml"/><Relationship Id="rId118" Type="http://schemas.openxmlformats.org/officeDocument/2006/relationships/slide" Target="slides/slide82.xml"/><Relationship Id="rId139" Type="http://schemas.openxmlformats.org/officeDocument/2006/relationships/slide" Target="slides/slide103.xml"/><Relationship Id="rId85" Type="http://schemas.openxmlformats.org/officeDocument/2006/relationships/slide" Target="slides/slide49.xml"/><Relationship Id="rId150" Type="http://schemas.openxmlformats.org/officeDocument/2006/relationships/slide" Target="slides/slide114.xml"/><Relationship Id="rId171" Type="http://schemas.openxmlformats.org/officeDocument/2006/relationships/slide" Target="slides/slide135.xml"/><Relationship Id="rId192" Type="http://schemas.openxmlformats.org/officeDocument/2006/relationships/slide" Target="slides/slide156.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2.xml"/><Relationship Id="rId129" Type="http://schemas.openxmlformats.org/officeDocument/2006/relationships/slide" Target="slides/slide93.xml"/><Relationship Id="rId54" Type="http://schemas.openxmlformats.org/officeDocument/2006/relationships/slide" Target="slides/slide18.xml"/><Relationship Id="rId75" Type="http://schemas.openxmlformats.org/officeDocument/2006/relationships/slide" Target="slides/slide39.xml"/><Relationship Id="rId96" Type="http://schemas.openxmlformats.org/officeDocument/2006/relationships/slide" Target="slides/slide60.xml"/><Relationship Id="rId140" Type="http://schemas.openxmlformats.org/officeDocument/2006/relationships/slide" Target="slides/slide104.xml"/><Relationship Id="rId161" Type="http://schemas.openxmlformats.org/officeDocument/2006/relationships/slide" Target="slides/slide125.xml"/><Relationship Id="rId182" Type="http://schemas.openxmlformats.org/officeDocument/2006/relationships/slide" Target="slides/slide146.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3.xml"/><Relationship Id="rId44" Type="http://schemas.openxmlformats.org/officeDocument/2006/relationships/slide" Target="slides/slide8.xml"/><Relationship Id="rId65" Type="http://schemas.openxmlformats.org/officeDocument/2006/relationships/slide" Target="slides/slide29.xml"/><Relationship Id="rId86" Type="http://schemas.openxmlformats.org/officeDocument/2006/relationships/slide" Target="slides/slide50.xml"/><Relationship Id="rId130" Type="http://schemas.openxmlformats.org/officeDocument/2006/relationships/slide" Target="slides/slide94.xml"/><Relationship Id="rId151" Type="http://schemas.openxmlformats.org/officeDocument/2006/relationships/slide" Target="slides/slide115.xml"/><Relationship Id="rId172" Type="http://schemas.openxmlformats.org/officeDocument/2006/relationships/slide" Target="slides/slide136.xml"/><Relationship Id="rId193" Type="http://schemas.openxmlformats.org/officeDocument/2006/relationships/slide" Target="slides/slide157.xml"/><Relationship Id="rId13" Type="http://schemas.openxmlformats.org/officeDocument/2006/relationships/slideMaster" Target="slideMasters/slideMaster13.xml"/><Relationship Id="rId109" Type="http://schemas.openxmlformats.org/officeDocument/2006/relationships/slide" Target="slides/slide73.xml"/><Relationship Id="rId34" Type="http://schemas.openxmlformats.org/officeDocument/2006/relationships/slideMaster" Target="slideMasters/slideMaster34.xml"/><Relationship Id="rId55" Type="http://schemas.openxmlformats.org/officeDocument/2006/relationships/slide" Target="slides/slide19.xml"/><Relationship Id="rId76" Type="http://schemas.openxmlformats.org/officeDocument/2006/relationships/slide" Target="slides/slide40.xml"/><Relationship Id="rId97" Type="http://schemas.openxmlformats.org/officeDocument/2006/relationships/slide" Target="slides/slide61.xml"/><Relationship Id="rId120" Type="http://schemas.openxmlformats.org/officeDocument/2006/relationships/slide" Target="slides/slide84.xml"/><Relationship Id="rId141" Type="http://schemas.openxmlformats.org/officeDocument/2006/relationships/slide" Target="slides/slide105.xml"/><Relationship Id="rId7" Type="http://schemas.openxmlformats.org/officeDocument/2006/relationships/slideMaster" Target="slideMasters/slideMaster7.xml"/><Relationship Id="rId162" Type="http://schemas.openxmlformats.org/officeDocument/2006/relationships/slide" Target="slides/slide126.xml"/><Relationship Id="rId183" Type="http://schemas.openxmlformats.org/officeDocument/2006/relationships/slide" Target="slides/slide14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4.xml"/><Relationship Id="rId45" Type="http://schemas.openxmlformats.org/officeDocument/2006/relationships/slide" Target="slides/slide9.xml"/><Relationship Id="rId66" Type="http://schemas.openxmlformats.org/officeDocument/2006/relationships/slide" Target="slides/slide30.xml"/><Relationship Id="rId87" Type="http://schemas.openxmlformats.org/officeDocument/2006/relationships/slide" Target="slides/slide51.xml"/><Relationship Id="rId110" Type="http://schemas.openxmlformats.org/officeDocument/2006/relationships/slide" Target="slides/slide74.xml"/><Relationship Id="rId115" Type="http://schemas.openxmlformats.org/officeDocument/2006/relationships/slide" Target="slides/slide79.xml"/><Relationship Id="rId131" Type="http://schemas.openxmlformats.org/officeDocument/2006/relationships/slide" Target="slides/slide95.xml"/><Relationship Id="rId136" Type="http://schemas.openxmlformats.org/officeDocument/2006/relationships/slide" Target="slides/slide100.xml"/><Relationship Id="rId157" Type="http://schemas.openxmlformats.org/officeDocument/2006/relationships/slide" Target="slides/slide121.xml"/><Relationship Id="rId178" Type="http://schemas.openxmlformats.org/officeDocument/2006/relationships/slide" Target="slides/slide142.xml"/><Relationship Id="rId61" Type="http://schemas.openxmlformats.org/officeDocument/2006/relationships/slide" Target="slides/slide25.xml"/><Relationship Id="rId82" Type="http://schemas.openxmlformats.org/officeDocument/2006/relationships/slide" Target="slides/slide46.xml"/><Relationship Id="rId152" Type="http://schemas.openxmlformats.org/officeDocument/2006/relationships/slide" Target="slides/slide116.xml"/><Relationship Id="rId173" Type="http://schemas.openxmlformats.org/officeDocument/2006/relationships/slide" Target="slides/slide137.xml"/><Relationship Id="rId194" Type="http://schemas.openxmlformats.org/officeDocument/2006/relationships/notesMaster" Target="notesMasters/notesMaster1.xml"/><Relationship Id="rId199" Type="http://schemas.openxmlformats.org/officeDocument/2006/relationships/customXml" Target="../customXml/item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0.xml"/><Relationship Id="rId77" Type="http://schemas.openxmlformats.org/officeDocument/2006/relationships/slide" Target="slides/slide41.xml"/><Relationship Id="rId100" Type="http://schemas.openxmlformats.org/officeDocument/2006/relationships/slide" Target="slides/slide64.xml"/><Relationship Id="rId105" Type="http://schemas.openxmlformats.org/officeDocument/2006/relationships/slide" Target="slides/slide69.xml"/><Relationship Id="rId126" Type="http://schemas.openxmlformats.org/officeDocument/2006/relationships/slide" Target="slides/slide90.xml"/><Relationship Id="rId147" Type="http://schemas.openxmlformats.org/officeDocument/2006/relationships/slide" Target="slides/slide111.xml"/><Relationship Id="rId168" Type="http://schemas.openxmlformats.org/officeDocument/2006/relationships/slide" Target="slides/slide132.xml"/><Relationship Id="rId8" Type="http://schemas.openxmlformats.org/officeDocument/2006/relationships/slideMaster" Target="slideMasters/slideMaster8.xml"/><Relationship Id="rId51" Type="http://schemas.openxmlformats.org/officeDocument/2006/relationships/slide" Target="slides/slide15.xml"/><Relationship Id="rId72" Type="http://schemas.openxmlformats.org/officeDocument/2006/relationships/slide" Target="slides/slide36.xml"/><Relationship Id="rId93" Type="http://schemas.openxmlformats.org/officeDocument/2006/relationships/slide" Target="slides/slide57.xml"/><Relationship Id="rId98" Type="http://schemas.openxmlformats.org/officeDocument/2006/relationships/slide" Target="slides/slide62.xml"/><Relationship Id="rId121" Type="http://schemas.openxmlformats.org/officeDocument/2006/relationships/slide" Target="slides/slide85.xml"/><Relationship Id="rId142" Type="http://schemas.openxmlformats.org/officeDocument/2006/relationships/slide" Target="slides/slide106.xml"/><Relationship Id="rId163" Type="http://schemas.openxmlformats.org/officeDocument/2006/relationships/slide" Target="slides/slide127.xml"/><Relationship Id="rId184" Type="http://schemas.openxmlformats.org/officeDocument/2006/relationships/slide" Target="slides/slide148.xml"/><Relationship Id="rId189" Type="http://schemas.openxmlformats.org/officeDocument/2006/relationships/slide" Target="slides/slide15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0.xml"/><Relationship Id="rId67" Type="http://schemas.openxmlformats.org/officeDocument/2006/relationships/slide" Target="slides/slide31.xml"/><Relationship Id="rId116" Type="http://schemas.openxmlformats.org/officeDocument/2006/relationships/slide" Target="slides/slide80.xml"/><Relationship Id="rId137" Type="http://schemas.openxmlformats.org/officeDocument/2006/relationships/slide" Target="slides/slide101.xml"/><Relationship Id="rId158" Type="http://schemas.openxmlformats.org/officeDocument/2006/relationships/slide" Target="slides/slide122.xml"/><Relationship Id="rId20" Type="http://schemas.openxmlformats.org/officeDocument/2006/relationships/slideMaster" Target="slideMasters/slideMaster20.xml"/><Relationship Id="rId41" Type="http://schemas.openxmlformats.org/officeDocument/2006/relationships/slide" Target="slides/slide5.xml"/><Relationship Id="rId62" Type="http://schemas.openxmlformats.org/officeDocument/2006/relationships/slide" Target="slides/slide26.xml"/><Relationship Id="rId83" Type="http://schemas.openxmlformats.org/officeDocument/2006/relationships/slide" Target="slides/slide47.xml"/><Relationship Id="rId88" Type="http://schemas.openxmlformats.org/officeDocument/2006/relationships/slide" Target="slides/slide52.xml"/><Relationship Id="rId111" Type="http://schemas.openxmlformats.org/officeDocument/2006/relationships/slide" Target="slides/slide75.xml"/><Relationship Id="rId132" Type="http://schemas.openxmlformats.org/officeDocument/2006/relationships/slide" Target="slides/slide96.xml"/><Relationship Id="rId153" Type="http://schemas.openxmlformats.org/officeDocument/2006/relationships/slide" Target="slides/slide117.xml"/><Relationship Id="rId174" Type="http://schemas.openxmlformats.org/officeDocument/2006/relationships/slide" Target="slides/slide138.xml"/><Relationship Id="rId179" Type="http://schemas.openxmlformats.org/officeDocument/2006/relationships/slide" Target="slides/slide143.xml"/><Relationship Id="rId195" Type="http://schemas.openxmlformats.org/officeDocument/2006/relationships/presProps" Target="presProps.xml"/><Relationship Id="rId190" Type="http://schemas.openxmlformats.org/officeDocument/2006/relationships/slide" Target="slides/slide15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1.xml"/><Relationship Id="rId106" Type="http://schemas.openxmlformats.org/officeDocument/2006/relationships/slide" Target="slides/slide70.xml"/><Relationship Id="rId127" Type="http://schemas.openxmlformats.org/officeDocument/2006/relationships/slide" Target="slides/slide9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6.xml"/><Relationship Id="rId73" Type="http://schemas.openxmlformats.org/officeDocument/2006/relationships/slide" Target="slides/slide37.xml"/><Relationship Id="rId78" Type="http://schemas.openxmlformats.org/officeDocument/2006/relationships/slide" Target="slides/slide42.xml"/><Relationship Id="rId94" Type="http://schemas.openxmlformats.org/officeDocument/2006/relationships/slide" Target="slides/slide58.xml"/><Relationship Id="rId99" Type="http://schemas.openxmlformats.org/officeDocument/2006/relationships/slide" Target="slides/slide63.xml"/><Relationship Id="rId101" Type="http://schemas.openxmlformats.org/officeDocument/2006/relationships/slide" Target="slides/slide65.xml"/><Relationship Id="rId122" Type="http://schemas.openxmlformats.org/officeDocument/2006/relationships/slide" Target="slides/slide86.xml"/><Relationship Id="rId143" Type="http://schemas.openxmlformats.org/officeDocument/2006/relationships/slide" Target="slides/slide107.xml"/><Relationship Id="rId148" Type="http://schemas.openxmlformats.org/officeDocument/2006/relationships/slide" Target="slides/slide112.xml"/><Relationship Id="rId164" Type="http://schemas.openxmlformats.org/officeDocument/2006/relationships/slide" Target="slides/slide128.xml"/><Relationship Id="rId169" Type="http://schemas.openxmlformats.org/officeDocument/2006/relationships/slide" Target="slides/slide133.xml"/><Relationship Id="rId185" Type="http://schemas.openxmlformats.org/officeDocument/2006/relationships/slide" Target="slides/slide14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4.xml"/><Relationship Id="rId26" Type="http://schemas.openxmlformats.org/officeDocument/2006/relationships/slideMaster" Target="slideMasters/slideMaster26.xml"/><Relationship Id="rId47" Type="http://schemas.openxmlformats.org/officeDocument/2006/relationships/slide" Target="slides/slide11.xml"/><Relationship Id="rId68" Type="http://schemas.openxmlformats.org/officeDocument/2006/relationships/slide" Target="slides/slide32.xml"/><Relationship Id="rId89" Type="http://schemas.openxmlformats.org/officeDocument/2006/relationships/slide" Target="slides/slide53.xml"/><Relationship Id="rId112" Type="http://schemas.openxmlformats.org/officeDocument/2006/relationships/slide" Target="slides/slide76.xml"/><Relationship Id="rId133" Type="http://schemas.openxmlformats.org/officeDocument/2006/relationships/slide" Target="slides/slide97.xml"/><Relationship Id="rId154" Type="http://schemas.openxmlformats.org/officeDocument/2006/relationships/slide" Target="slides/slide118.xml"/><Relationship Id="rId175" Type="http://schemas.openxmlformats.org/officeDocument/2006/relationships/slide" Target="slides/slide139.xml"/><Relationship Id="rId196" Type="http://schemas.openxmlformats.org/officeDocument/2006/relationships/viewProps" Target="viewProps.xml"/><Relationship Id="rId200" Type="http://schemas.openxmlformats.org/officeDocument/2006/relationships/customXml" Target="../customXml/item2.xml"/><Relationship Id="rId16" Type="http://schemas.openxmlformats.org/officeDocument/2006/relationships/slideMaster" Target="slideMasters/slideMaster16.xml"/><Relationship Id="rId37" Type="http://schemas.openxmlformats.org/officeDocument/2006/relationships/slide" Target="slides/slide1.xml"/><Relationship Id="rId58" Type="http://schemas.openxmlformats.org/officeDocument/2006/relationships/slide" Target="slides/slide22.xml"/><Relationship Id="rId79" Type="http://schemas.openxmlformats.org/officeDocument/2006/relationships/slide" Target="slides/slide43.xml"/><Relationship Id="rId102" Type="http://schemas.openxmlformats.org/officeDocument/2006/relationships/slide" Target="slides/slide66.xml"/><Relationship Id="rId123" Type="http://schemas.openxmlformats.org/officeDocument/2006/relationships/slide" Target="slides/slide87.xml"/><Relationship Id="rId144" Type="http://schemas.openxmlformats.org/officeDocument/2006/relationships/slide" Target="slides/slide108.xml"/><Relationship Id="rId90" Type="http://schemas.openxmlformats.org/officeDocument/2006/relationships/slide" Target="slides/slide54.xml"/><Relationship Id="rId165" Type="http://schemas.openxmlformats.org/officeDocument/2006/relationships/slide" Target="slides/slide129.xml"/><Relationship Id="rId186" Type="http://schemas.openxmlformats.org/officeDocument/2006/relationships/slide" Target="slides/slide150.xml"/><Relationship Id="rId27" Type="http://schemas.openxmlformats.org/officeDocument/2006/relationships/slideMaster" Target="slideMasters/slideMaster27.xml"/><Relationship Id="rId48" Type="http://schemas.openxmlformats.org/officeDocument/2006/relationships/slide" Target="slides/slide12.xml"/><Relationship Id="rId69" Type="http://schemas.openxmlformats.org/officeDocument/2006/relationships/slide" Target="slides/slide33.xml"/><Relationship Id="rId113" Type="http://schemas.openxmlformats.org/officeDocument/2006/relationships/slide" Target="slides/slide77.xml"/><Relationship Id="rId134" Type="http://schemas.openxmlformats.org/officeDocument/2006/relationships/slide" Target="slides/slide98.xml"/><Relationship Id="rId80" Type="http://schemas.openxmlformats.org/officeDocument/2006/relationships/slide" Target="slides/slide44.xml"/><Relationship Id="rId155" Type="http://schemas.openxmlformats.org/officeDocument/2006/relationships/slide" Target="slides/slide119.xml"/><Relationship Id="rId176" Type="http://schemas.openxmlformats.org/officeDocument/2006/relationships/slide" Target="slides/slide140.xml"/><Relationship Id="rId197" Type="http://schemas.openxmlformats.org/officeDocument/2006/relationships/theme" Target="theme/theme1.xml"/><Relationship Id="rId201" Type="http://schemas.openxmlformats.org/officeDocument/2006/relationships/customXml" Target="../customXml/item3.xml"/><Relationship Id="rId17" Type="http://schemas.openxmlformats.org/officeDocument/2006/relationships/slideMaster" Target="slideMasters/slideMaster17.xml"/><Relationship Id="rId38" Type="http://schemas.openxmlformats.org/officeDocument/2006/relationships/slide" Target="slides/slide2.xml"/><Relationship Id="rId59" Type="http://schemas.openxmlformats.org/officeDocument/2006/relationships/slide" Target="slides/slide23.xml"/><Relationship Id="rId103" Type="http://schemas.openxmlformats.org/officeDocument/2006/relationships/slide" Target="slides/slide67.xml"/><Relationship Id="rId124" Type="http://schemas.openxmlformats.org/officeDocument/2006/relationships/slide" Target="slides/slide88.xml"/><Relationship Id="rId70" Type="http://schemas.openxmlformats.org/officeDocument/2006/relationships/slide" Target="slides/slide34.xml"/><Relationship Id="rId91" Type="http://schemas.openxmlformats.org/officeDocument/2006/relationships/slide" Target="slides/slide55.xml"/><Relationship Id="rId145" Type="http://schemas.openxmlformats.org/officeDocument/2006/relationships/slide" Target="slides/slide109.xml"/><Relationship Id="rId166" Type="http://schemas.openxmlformats.org/officeDocument/2006/relationships/slide" Target="slides/slide130.xml"/><Relationship Id="rId187" Type="http://schemas.openxmlformats.org/officeDocument/2006/relationships/slide" Target="slides/slide151.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3.xml"/><Relationship Id="rId114" Type="http://schemas.openxmlformats.org/officeDocument/2006/relationships/slide" Target="slides/slide78.xml"/><Relationship Id="rId60" Type="http://schemas.openxmlformats.org/officeDocument/2006/relationships/slide" Target="slides/slide24.xml"/><Relationship Id="rId81" Type="http://schemas.openxmlformats.org/officeDocument/2006/relationships/slide" Target="slides/slide45.xml"/><Relationship Id="rId135" Type="http://schemas.openxmlformats.org/officeDocument/2006/relationships/slide" Target="slides/slide99.xml"/><Relationship Id="rId156" Type="http://schemas.openxmlformats.org/officeDocument/2006/relationships/slide" Target="slides/slide120.xml"/><Relationship Id="rId177" Type="http://schemas.openxmlformats.org/officeDocument/2006/relationships/slide" Target="slides/slide141.xml"/><Relationship Id="rId198" Type="http://schemas.openxmlformats.org/officeDocument/2006/relationships/tableStyles" Target="tableStyles.xml"/><Relationship Id="rId202" Type="http://schemas.openxmlformats.org/officeDocument/2006/relationships/customXml" Target="../customXml/item4.xml"/><Relationship Id="rId18" Type="http://schemas.openxmlformats.org/officeDocument/2006/relationships/slideMaster" Target="slideMasters/slideMaster18.xml"/><Relationship Id="rId39" Type="http://schemas.openxmlformats.org/officeDocument/2006/relationships/slide" Target="slides/slide3.xml"/><Relationship Id="rId50" Type="http://schemas.openxmlformats.org/officeDocument/2006/relationships/slide" Target="slides/slide14.xml"/><Relationship Id="rId104" Type="http://schemas.openxmlformats.org/officeDocument/2006/relationships/slide" Target="slides/slide68.xml"/><Relationship Id="rId125" Type="http://schemas.openxmlformats.org/officeDocument/2006/relationships/slide" Target="slides/slide89.xml"/><Relationship Id="rId146" Type="http://schemas.openxmlformats.org/officeDocument/2006/relationships/slide" Target="slides/slide110.xml"/><Relationship Id="rId167" Type="http://schemas.openxmlformats.org/officeDocument/2006/relationships/slide" Target="slides/slide131.xml"/><Relationship Id="rId188" Type="http://schemas.openxmlformats.org/officeDocument/2006/relationships/slide" Target="slides/slide152.xml"/><Relationship Id="rId71" Type="http://schemas.openxmlformats.org/officeDocument/2006/relationships/slide" Target="slides/slide35.xml"/><Relationship Id="rId92"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stephenarcher\Local%20Settings\Temporary%20Internet%20Files\Content.Outlook\KJT6NTPT\Giroud-Han%20-%20Correlation%20to%20Tensile%20Strength%20@%205%2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38344527388634"/>
          <c:y val="7.2562518961077072E-2"/>
          <c:w val="0.82286763861783963"/>
          <c:h val="0.75737129165624062"/>
        </c:manualLayout>
      </c:layout>
      <c:scatterChart>
        <c:scatterStyle val="lineMarker"/>
        <c:varyColors val="0"/>
        <c:ser>
          <c:idx val="0"/>
          <c:order val="0"/>
          <c:tx>
            <c:v>Non-Tensar geogrids</c:v>
          </c:tx>
          <c:spPr>
            <a:ln w="28575">
              <a:noFill/>
            </a:ln>
          </c:spPr>
          <c:marker>
            <c:symbol val="diamond"/>
            <c:size val="7"/>
            <c:spPr>
              <a:solidFill>
                <a:srgbClr val="000000"/>
              </a:solidFill>
              <a:ln>
                <a:solidFill>
                  <a:srgbClr val="000000"/>
                </a:solidFill>
                <a:prstDash val="solid"/>
              </a:ln>
            </c:spPr>
          </c:marker>
          <c:xVal>
            <c:numRef>
              <c:f>Sheet2!$B$3:$B$5</c:f>
              <c:numCache>
                <c:formatCode>General</c:formatCode>
                <c:ptCount val="3"/>
                <c:pt idx="0">
                  <c:v>32</c:v>
                </c:pt>
                <c:pt idx="1">
                  <c:v>25</c:v>
                </c:pt>
                <c:pt idx="2">
                  <c:v>28</c:v>
                </c:pt>
              </c:numCache>
            </c:numRef>
          </c:xVal>
          <c:yVal>
            <c:numRef>
              <c:f>Sheet2!$C$3:$C$5</c:f>
              <c:numCache>
                <c:formatCode>0.0</c:formatCode>
                <c:ptCount val="3"/>
                <c:pt idx="0">
                  <c:v>3</c:v>
                </c:pt>
                <c:pt idx="1">
                  <c:v>0.8333333333333337</c:v>
                </c:pt>
                <c:pt idx="2" formatCode="General">
                  <c:v>2.6</c:v>
                </c:pt>
              </c:numCache>
            </c:numRef>
          </c:yVal>
          <c:smooth val="0"/>
        </c:ser>
        <c:ser>
          <c:idx val="1"/>
          <c:order val="1"/>
          <c:tx>
            <c:v>Tensar geogrids</c:v>
          </c:tx>
          <c:spPr>
            <a:ln w="28575">
              <a:noFill/>
            </a:ln>
          </c:spPr>
          <c:marker>
            <c:symbol val="diamond"/>
            <c:size val="7"/>
            <c:spPr>
              <a:solidFill>
                <a:srgbClr val="000000"/>
              </a:solidFill>
              <a:ln>
                <a:solidFill>
                  <a:srgbClr val="000000"/>
                </a:solidFill>
                <a:prstDash val="solid"/>
              </a:ln>
            </c:spPr>
          </c:marker>
          <c:xVal>
            <c:numRef>
              <c:f>Sheet2!$B$8:$B$17</c:f>
              <c:numCache>
                <c:formatCode>General</c:formatCode>
                <c:ptCount val="10"/>
                <c:pt idx="0">
                  <c:v>28</c:v>
                </c:pt>
                <c:pt idx="1">
                  <c:v>21</c:v>
                </c:pt>
                <c:pt idx="2">
                  <c:v>21</c:v>
                </c:pt>
                <c:pt idx="3">
                  <c:v>21</c:v>
                </c:pt>
                <c:pt idx="4">
                  <c:v>14</c:v>
                </c:pt>
                <c:pt idx="5">
                  <c:v>21</c:v>
                </c:pt>
                <c:pt idx="6">
                  <c:v>14</c:v>
                </c:pt>
                <c:pt idx="7">
                  <c:v>21</c:v>
                </c:pt>
                <c:pt idx="8">
                  <c:v>22</c:v>
                </c:pt>
                <c:pt idx="9">
                  <c:v>24</c:v>
                </c:pt>
              </c:numCache>
            </c:numRef>
          </c:xVal>
          <c:yVal>
            <c:numRef>
              <c:f>Sheet2!$C$8:$C$17</c:f>
              <c:numCache>
                <c:formatCode>0.0</c:formatCode>
                <c:ptCount val="10"/>
                <c:pt idx="0">
                  <c:v>16.666666666666668</c:v>
                </c:pt>
                <c:pt idx="1">
                  <c:v>5.3333333333333446</c:v>
                </c:pt>
                <c:pt idx="2">
                  <c:v>16.666666666666668</c:v>
                </c:pt>
                <c:pt idx="3">
                  <c:v>7.666666666666667</c:v>
                </c:pt>
                <c:pt idx="4">
                  <c:v>10</c:v>
                </c:pt>
                <c:pt idx="5">
                  <c:v>12.666666666666687</c:v>
                </c:pt>
                <c:pt idx="6" formatCode="General">
                  <c:v>2.8</c:v>
                </c:pt>
                <c:pt idx="7" formatCode="General">
                  <c:v>11.5</c:v>
                </c:pt>
                <c:pt idx="8" formatCode="General">
                  <c:v>5.9</c:v>
                </c:pt>
                <c:pt idx="9" formatCode="General">
                  <c:v>1.5</c:v>
                </c:pt>
              </c:numCache>
            </c:numRef>
          </c:yVal>
          <c:smooth val="0"/>
        </c:ser>
        <c:dLbls>
          <c:showLegendKey val="0"/>
          <c:showVal val="0"/>
          <c:showCatName val="0"/>
          <c:showSerName val="0"/>
          <c:showPercent val="0"/>
          <c:showBubbleSize val="0"/>
        </c:dLbls>
        <c:axId val="272702768"/>
        <c:axId val="272703160"/>
      </c:scatterChart>
      <c:valAx>
        <c:axId val="272702768"/>
        <c:scaling>
          <c:orientation val="minMax"/>
        </c:scaling>
        <c:delete val="0"/>
        <c:axPos val="b"/>
        <c:title>
          <c:tx>
            <c:rich>
              <a:bodyPr/>
              <a:lstStyle/>
              <a:p>
                <a:pPr>
                  <a:defRPr sz="1200" b="0" i="0" u="none" strike="noStrike" baseline="0">
                    <a:solidFill>
                      <a:srgbClr val="000000"/>
                    </a:solidFill>
                    <a:latin typeface="Arial"/>
                    <a:ea typeface="Arial"/>
                    <a:cs typeface="Arial"/>
                  </a:defRPr>
                </a:pPr>
                <a:r>
                  <a:rPr lang="en-US"/>
                  <a:t>Tensile strength at 5% strain (kN/m)</a:t>
                </a:r>
              </a:p>
            </c:rich>
          </c:tx>
          <c:layout>
            <c:manualLayout>
              <c:xMode val="edge"/>
              <c:yMode val="edge"/>
              <c:x val="0.33011322860004838"/>
              <c:y val="0.89796108819730869"/>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72703160"/>
        <c:crosses val="autoZero"/>
        <c:crossBetween val="midCat"/>
      </c:valAx>
      <c:valAx>
        <c:axId val="272703160"/>
        <c:scaling>
          <c:orientation val="minMax"/>
        </c:scaling>
        <c:delete val="0"/>
        <c:axPos val="l"/>
        <c:majorGridlines>
          <c:spPr>
            <a:ln w="3175">
              <a:solidFill>
                <a:srgbClr val="000000"/>
              </a:solidFill>
              <a:prstDash val="solid"/>
            </a:ln>
          </c:spPr>
        </c:majorGridlines>
        <c:title>
          <c:tx>
            <c:rich>
              <a:bodyPr/>
              <a:lstStyle/>
              <a:p>
                <a:pPr>
                  <a:defRPr sz="1200" b="0" i="0" u="none" strike="noStrike" baseline="0">
                    <a:solidFill>
                      <a:srgbClr val="000000"/>
                    </a:solidFill>
                    <a:latin typeface="Arial"/>
                    <a:ea typeface="Arial"/>
                    <a:cs typeface="Arial"/>
                  </a:defRPr>
                </a:pPr>
                <a:r>
                  <a:rPr lang="en-US"/>
                  <a:t>Traffic Benefit Ratio (TBR)</a:t>
                </a:r>
              </a:p>
            </c:rich>
          </c:tx>
          <c:layout>
            <c:manualLayout>
              <c:xMode val="edge"/>
              <c:yMode val="edge"/>
              <c:x val="3.7037037037037153E-2"/>
              <c:y val="0.23582814053005291"/>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72702768"/>
        <c:crosses val="autoZero"/>
        <c:crossBetween val="midCat"/>
      </c:valAx>
      <c:spPr>
        <a:noFill/>
        <a:ln w="12700">
          <a:solidFill>
            <a:srgbClr val="808080"/>
          </a:solidFill>
          <a:prstDash val="solid"/>
        </a:ln>
      </c:spPr>
    </c:plotArea>
    <c:plotVisOnly val="1"/>
    <c:dispBlanksAs val="gap"/>
    <c:showDLblsOverMax val="0"/>
  </c:chart>
  <c:spPr>
    <a:solidFill>
      <a:srgbClr val="FFFFFF"/>
    </a:solidFill>
    <a:ln w="9525">
      <a:noFill/>
    </a:ln>
  </c:spPr>
  <c:txPr>
    <a:bodyPr/>
    <a:lstStyle/>
    <a:p>
      <a:pPr>
        <a:defRPr sz="825"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3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image" Target="../media/image138.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image" Target="../media/image136.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42.wmf"/><Relationship Id="rId1" Type="http://schemas.openxmlformats.org/officeDocument/2006/relationships/image" Target="../media/image135.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image" Target="../media/image143.wmf"/><Relationship Id="rId1" Type="http://schemas.openxmlformats.org/officeDocument/2006/relationships/image" Target="../media/image138.wmf"/><Relationship Id="rId4" Type="http://schemas.openxmlformats.org/officeDocument/2006/relationships/image" Target="../media/image145.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46.wmf"/><Relationship Id="rId1" Type="http://schemas.openxmlformats.org/officeDocument/2006/relationships/image" Target="../media/image13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5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ABFAB0E8-5776-4CCD-93EC-910286CD4486}" type="datetimeFigureOut">
              <a:rPr lang="en-US"/>
              <a:pPr>
                <a:defRPr/>
              </a:pPr>
              <a:t>7/22/2014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3FD5278B-9FEF-4853-B256-FA7A458D2786}" type="slidenum">
              <a:rPr lang="en-US" altLang="en-US"/>
              <a:pPr/>
              <a:t>‹#›</a:t>
            </a:fld>
            <a:endParaRPr lang="en-US" altLang="en-US"/>
          </a:p>
        </p:txBody>
      </p:sp>
    </p:spTree>
    <p:extLst>
      <p:ext uri="{BB962C8B-B14F-4D97-AF65-F5344CB8AC3E}">
        <p14:creationId xmlns:p14="http://schemas.microsoft.com/office/powerpoint/2010/main" val="13126369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environment.uwe.ac.uk/geocal/SoilMech/basic/stiffness.ht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54FAFC-53AB-4ABE-8C42-DB7E020664B3}" type="slidenum">
              <a:rPr lang="en-US" altLang="en-US" smtClean="0">
                <a:solidFill>
                  <a:srgbClr val="000000"/>
                </a:solidFill>
              </a:rPr>
              <a:pPr>
                <a:spcBef>
                  <a:spcPct val="0"/>
                </a:spcBef>
              </a:pPr>
              <a:t>5</a:t>
            </a:fld>
            <a:endParaRPr lang="en-US" altLang="en-US" smtClean="0">
              <a:solidFill>
                <a:srgbClr val="000000"/>
              </a:solidFill>
            </a:endParaRPr>
          </a:p>
        </p:txBody>
      </p:sp>
      <p:sp>
        <p:nvSpPr>
          <p:cNvPr id="29699" name="Rectangle 2"/>
          <p:cNvSpPr>
            <a:spLocks noGrp="1" noRot="1" noChangeAspect="1" noChangeArrowheads="1" noTextEdit="1"/>
          </p:cNvSpPr>
          <p:nvPr>
            <p:ph type="sldImg"/>
          </p:nvPr>
        </p:nvSpPr>
        <p:spPr bwMode="auto">
          <a:xfrm>
            <a:off x="1152525" y="692150"/>
            <a:ext cx="4554538"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5988" y="4343400"/>
            <a:ext cx="5026025"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3" rIns="91424" bIns="45713" numCol="1" anchor="t" anchorCtr="0" compatLnSpc="1">
            <a:prstTxWarp prst="textNoShape">
              <a:avLst/>
            </a:prstTxWarp>
          </a:bodyPr>
          <a:lstStyle/>
          <a:p>
            <a:r>
              <a:rPr lang="en-US" altLang="en-US" sz="1100" smtClean="0"/>
              <a:t>Tensile Membrane Effect</a:t>
            </a:r>
          </a:p>
          <a:p>
            <a:pPr lvl="1">
              <a:buFontTx/>
              <a:buChar char="•"/>
            </a:pPr>
            <a:r>
              <a:rPr lang="en-US" altLang="en-US" smtClean="0"/>
              <a:t>Least relevant of the three mechanisms, particularly over strong subgrades</a:t>
            </a:r>
          </a:p>
          <a:p>
            <a:pPr lvl="1">
              <a:buFontTx/>
              <a:buChar char="•"/>
            </a:pPr>
            <a:r>
              <a:rPr lang="en-US" altLang="en-US" smtClean="0"/>
              <a:t>Function of geogrid’s in-plane stiffness characteristics (flexural rigidity)</a:t>
            </a:r>
          </a:p>
          <a:p>
            <a:endParaRPr lang="en-US" altLang="en-US" smtClean="0"/>
          </a:p>
        </p:txBody>
      </p:sp>
    </p:spTree>
    <p:extLst>
      <p:ext uri="{BB962C8B-B14F-4D97-AF65-F5344CB8AC3E}">
        <p14:creationId xmlns:p14="http://schemas.microsoft.com/office/powerpoint/2010/main" val="3656807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03C344EC-5A5B-44A3-903C-EAF9A327FE20}" type="slidenum">
              <a:rPr lang="en-US">
                <a:solidFill>
                  <a:prstClr val="black"/>
                </a:solidFill>
              </a:rPr>
              <a:pPr/>
              <a:t>17</a:t>
            </a:fld>
            <a:endParaRPr lang="en-US" dirty="0">
              <a:solidFill>
                <a:prstClr val="black"/>
              </a:solidFill>
            </a:endParaRPr>
          </a:p>
        </p:txBody>
      </p:sp>
      <p:sp>
        <p:nvSpPr>
          <p:cNvPr id="19459" name="Rectangle 2"/>
          <p:cNvSpPr>
            <a:spLocks noGrp="1" noRot="1" noChangeAspect="1" noChangeArrowheads="1" noTextEdit="1"/>
          </p:cNvSpPr>
          <p:nvPr>
            <p:ph type="sldImg"/>
          </p:nvPr>
        </p:nvSpPr>
        <p:spPr>
          <a:xfrm>
            <a:off x="1257300" y="720725"/>
            <a:ext cx="4800600" cy="3600450"/>
          </a:xfrm>
          <a:prstGeom prst="rect">
            <a:avLst/>
          </a:prstGeom>
          <a:ln/>
        </p:spPr>
      </p:sp>
      <p:sp>
        <p:nvSpPr>
          <p:cNvPr id="19460" name="Rectangle 3"/>
          <p:cNvSpPr>
            <a:spLocks noGrp="1" noChangeArrowheads="1"/>
          </p:cNvSpPr>
          <p:nvPr>
            <p:ph type="body" idx="1"/>
          </p:nvPr>
        </p:nvSpPr>
        <p:spPr>
          <a:noFill/>
          <a:ln/>
        </p:spPr>
        <p:txBody>
          <a:bodyPr/>
          <a:lstStyle/>
          <a:p>
            <a:pPr eaLnBrk="1" hangingPunct="1"/>
            <a:r>
              <a:rPr lang="en-US" sz="1000" dirty="0">
                <a:latin typeface="Arial" charset="0"/>
              </a:rPr>
              <a:t>Text Specs: Verdana Font</a:t>
            </a:r>
          </a:p>
          <a:p>
            <a:pPr eaLnBrk="1" hangingPunct="1"/>
            <a:r>
              <a:rPr lang="en-US" sz="1000" dirty="0">
                <a:latin typeface="Arial" charset="0"/>
              </a:rPr>
              <a:t>Title Bold [28]</a:t>
            </a:r>
            <a:br>
              <a:rPr lang="en-US" sz="1000" dirty="0">
                <a:latin typeface="Arial" charset="0"/>
              </a:rPr>
            </a:br>
            <a:r>
              <a:rPr lang="en-US" sz="1000" dirty="0">
                <a:latin typeface="Arial" charset="0"/>
              </a:rPr>
              <a:t>Bullet 1  [24]</a:t>
            </a:r>
          </a:p>
          <a:p>
            <a:pPr eaLnBrk="1" hangingPunct="1"/>
            <a:r>
              <a:rPr lang="en-US" sz="1000" dirty="0">
                <a:latin typeface="Arial" charset="0"/>
              </a:rPr>
              <a:t>Bullet 2 [20]</a:t>
            </a:r>
          </a:p>
          <a:p>
            <a:pPr eaLnBrk="1" hangingPunct="1"/>
            <a:r>
              <a:rPr lang="en-US" sz="1000" dirty="0">
                <a:latin typeface="Arial" charset="0"/>
              </a:rPr>
              <a:t>Bullet 3 [18]</a:t>
            </a:r>
          </a:p>
          <a:p>
            <a:pPr eaLnBrk="1" hangingPunct="1"/>
            <a:r>
              <a:rPr lang="en-US" sz="1000" dirty="0">
                <a:latin typeface="Arial" charset="0"/>
              </a:rPr>
              <a:t>Bullet 4 [16]</a:t>
            </a:r>
          </a:p>
          <a:p>
            <a:pPr eaLnBrk="1" hangingPunct="1"/>
            <a:r>
              <a:rPr lang="en-US" sz="1000" dirty="0">
                <a:latin typeface="Arial" charset="0"/>
              </a:rPr>
              <a:t>Caption Bold [14]</a:t>
            </a:r>
            <a:endParaRPr lang="en-US" dirty="0" smtClean="0">
              <a:latin typeface="Arial" charset="0"/>
            </a:endParaRPr>
          </a:p>
          <a:p>
            <a:pPr eaLnBrk="1" hangingPunct="1"/>
            <a:endParaRPr lang="en-US" dirty="0" smtClean="0">
              <a:latin typeface="Arial" charset="0"/>
            </a:endParaRPr>
          </a:p>
        </p:txBody>
      </p:sp>
    </p:spTree>
    <p:extLst>
      <p:ext uri="{BB962C8B-B14F-4D97-AF65-F5344CB8AC3E}">
        <p14:creationId xmlns:p14="http://schemas.microsoft.com/office/powerpoint/2010/main" val="645371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03C344EC-5A5B-44A3-903C-EAF9A327FE20}" type="slidenum">
              <a:rPr lang="en-US">
                <a:solidFill>
                  <a:prstClr val="black"/>
                </a:solidFill>
              </a:rPr>
              <a:pPr/>
              <a:t>18</a:t>
            </a:fld>
            <a:endParaRPr lang="en-US" dirty="0">
              <a:solidFill>
                <a:prstClr val="black"/>
              </a:solidFill>
            </a:endParaRPr>
          </a:p>
        </p:txBody>
      </p:sp>
      <p:sp>
        <p:nvSpPr>
          <p:cNvPr id="19459" name="Rectangle 2"/>
          <p:cNvSpPr>
            <a:spLocks noGrp="1" noRot="1" noChangeAspect="1" noChangeArrowheads="1" noTextEdit="1"/>
          </p:cNvSpPr>
          <p:nvPr>
            <p:ph type="sldImg"/>
          </p:nvPr>
        </p:nvSpPr>
        <p:spPr>
          <a:xfrm>
            <a:off x="1257300" y="720725"/>
            <a:ext cx="4800600" cy="3600450"/>
          </a:xfrm>
          <a:prstGeom prst="rect">
            <a:avLst/>
          </a:prstGeom>
          <a:ln/>
        </p:spPr>
      </p:sp>
      <p:sp>
        <p:nvSpPr>
          <p:cNvPr id="19460" name="Rectangle 3"/>
          <p:cNvSpPr>
            <a:spLocks noGrp="1" noChangeArrowheads="1"/>
          </p:cNvSpPr>
          <p:nvPr>
            <p:ph type="body" idx="1"/>
          </p:nvPr>
        </p:nvSpPr>
        <p:spPr>
          <a:xfrm>
            <a:off x="2438400" y="6980872"/>
            <a:ext cx="1844041" cy="1260158"/>
          </a:xfrm>
          <a:noFill/>
          <a:ln/>
        </p:spPr>
        <p:txBody>
          <a:bodyPr/>
          <a:lstStyle/>
          <a:p>
            <a:pPr eaLnBrk="1" hangingPunct="1"/>
            <a:endParaRPr lang="en-US" sz="1000" dirty="0">
              <a:latin typeface="Arial" charset="0"/>
            </a:endParaRPr>
          </a:p>
        </p:txBody>
      </p:sp>
      <p:pic>
        <p:nvPicPr>
          <p:cNvPr id="26625" name="Picture 1"/>
          <p:cNvPicPr>
            <a:picLocks noChangeAspect="1" noChangeArrowheads="1"/>
          </p:cNvPicPr>
          <p:nvPr/>
        </p:nvPicPr>
        <p:blipFill>
          <a:blip r:embed="rId3"/>
          <a:srcRect/>
          <a:stretch>
            <a:fillRect/>
          </a:stretch>
        </p:blipFill>
        <p:spPr bwMode="auto">
          <a:xfrm>
            <a:off x="1056640" y="5360670"/>
            <a:ext cx="5554133" cy="3280410"/>
          </a:xfrm>
          <a:prstGeom prst="rect">
            <a:avLst/>
          </a:prstGeom>
          <a:noFill/>
          <a:ln w="9525">
            <a:noFill/>
            <a:miter lim="800000"/>
            <a:headEnd/>
            <a:tailEnd/>
          </a:ln>
        </p:spPr>
      </p:pic>
      <p:sp>
        <p:nvSpPr>
          <p:cNvPr id="6" name="Rectangle 5"/>
          <p:cNvSpPr/>
          <p:nvPr/>
        </p:nvSpPr>
        <p:spPr>
          <a:xfrm>
            <a:off x="406400" y="8717965"/>
            <a:ext cx="6990080" cy="328438"/>
          </a:xfrm>
          <a:prstGeom prst="rect">
            <a:avLst/>
          </a:prstGeom>
        </p:spPr>
        <p:txBody>
          <a:bodyPr wrap="square" lIns="96661" tIns="48331" rIns="96661" bIns="48331">
            <a:spAutoFit/>
          </a:bodyPr>
          <a:lstStyle/>
          <a:p>
            <a:r>
              <a:rPr lang="en-US" sz="1500" dirty="0">
                <a:solidFill>
                  <a:prstClr val="black"/>
                </a:solidFill>
                <a:latin typeface="Arial" charset="0"/>
                <a:cs typeface="Arial" charset="0"/>
                <a:hlinkClick r:id="rId4"/>
              </a:rPr>
              <a:t>http://environment.uwe.ac.uk/geocal/SoilMech/basic/stiffness.htm</a:t>
            </a:r>
            <a:r>
              <a:rPr lang="en-US" sz="1500" dirty="0">
                <a:solidFill>
                  <a:prstClr val="black"/>
                </a:solidFill>
                <a:latin typeface="Arial" charset="0"/>
                <a:cs typeface="Arial" charset="0"/>
              </a:rPr>
              <a:t> </a:t>
            </a:r>
          </a:p>
        </p:txBody>
      </p:sp>
    </p:spTree>
    <p:extLst>
      <p:ext uri="{BB962C8B-B14F-4D97-AF65-F5344CB8AC3E}">
        <p14:creationId xmlns:p14="http://schemas.microsoft.com/office/powerpoint/2010/main" val="3397203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03C344EC-5A5B-44A3-903C-EAF9A327FE20}" type="slidenum">
              <a:rPr lang="en-US">
                <a:solidFill>
                  <a:prstClr val="black"/>
                </a:solidFill>
              </a:rPr>
              <a:pPr/>
              <a:t>20</a:t>
            </a:fld>
            <a:endParaRPr lang="en-US" dirty="0">
              <a:solidFill>
                <a:prstClr val="black"/>
              </a:solidFill>
            </a:endParaRPr>
          </a:p>
        </p:txBody>
      </p:sp>
      <p:sp>
        <p:nvSpPr>
          <p:cNvPr id="19459" name="Rectangle 2"/>
          <p:cNvSpPr>
            <a:spLocks noGrp="1" noRot="1" noChangeAspect="1" noChangeArrowheads="1" noTextEdit="1"/>
          </p:cNvSpPr>
          <p:nvPr>
            <p:ph type="sldImg"/>
          </p:nvPr>
        </p:nvSpPr>
        <p:spPr>
          <a:xfrm>
            <a:off x="1257300" y="720725"/>
            <a:ext cx="4800600" cy="3600450"/>
          </a:xfrm>
          <a:prstGeom prst="rect">
            <a:avLst/>
          </a:prstGeom>
          <a:ln/>
        </p:spPr>
      </p:sp>
      <p:sp>
        <p:nvSpPr>
          <p:cNvPr id="19460" name="Rectangle 3"/>
          <p:cNvSpPr>
            <a:spLocks noGrp="1" noChangeArrowheads="1"/>
          </p:cNvSpPr>
          <p:nvPr>
            <p:ph type="body" idx="1"/>
          </p:nvPr>
        </p:nvSpPr>
        <p:spPr>
          <a:noFill/>
          <a:ln/>
        </p:spPr>
        <p:txBody>
          <a:bodyPr/>
          <a:lstStyle/>
          <a:p>
            <a:pPr eaLnBrk="1" hangingPunct="1"/>
            <a:r>
              <a:rPr lang="en-US" sz="1000" dirty="0">
                <a:latin typeface="Arial" charset="0"/>
              </a:rPr>
              <a:t>Text Specs: Verdana Font</a:t>
            </a:r>
          </a:p>
          <a:p>
            <a:pPr eaLnBrk="1" hangingPunct="1"/>
            <a:r>
              <a:rPr lang="en-US" sz="1000" dirty="0">
                <a:latin typeface="Arial" charset="0"/>
              </a:rPr>
              <a:t>Title Bold [28]</a:t>
            </a:r>
            <a:br>
              <a:rPr lang="en-US" sz="1000" dirty="0">
                <a:latin typeface="Arial" charset="0"/>
              </a:rPr>
            </a:br>
            <a:r>
              <a:rPr lang="en-US" sz="1000" dirty="0">
                <a:latin typeface="Arial" charset="0"/>
              </a:rPr>
              <a:t>Bullet 1  [24]</a:t>
            </a:r>
          </a:p>
          <a:p>
            <a:pPr eaLnBrk="1" hangingPunct="1"/>
            <a:r>
              <a:rPr lang="en-US" sz="1000" dirty="0">
                <a:latin typeface="Arial" charset="0"/>
              </a:rPr>
              <a:t>Bullet 2 [20]</a:t>
            </a:r>
          </a:p>
          <a:p>
            <a:pPr eaLnBrk="1" hangingPunct="1"/>
            <a:r>
              <a:rPr lang="en-US" sz="1000" dirty="0">
                <a:latin typeface="Arial" charset="0"/>
              </a:rPr>
              <a:t>Bullet 3 [18]</a:t>
            </a:r>
          </a:p>
          <a:p>
            <a:pPr eaLnBrk="1" hangingPunct="1"/>
            <a:r>
              <a:rPr lang="en-US" sz="1000" dirty="0">
                <a:latin typeface="Arial" charset="0"/>
              </a:rPr>
              <a:t>Bullet 4 [16]</a:t>
            </a:r>
          </a:p>
          <a:p>
            <a:pPr eaLnBrk="1" hangingPunct="1"/>
            <a:r>
              <a:rPr lang="en-US" sz="1000" dirty="0">
                <a:latin typeface="Arial" charset="0"/>
              </a:rPr>
              <a:t>Caption Bold [14]</a:t>
            </a:r>
            <a:endParaRPr lang="en-US" dirty="0" smtClean="0">
              <a:latin typeface="Arial" charset="0"/>
            </a:endParaRPr>
          </a:p>
          <a:p>
            <a:pPr eaLnBrk="1" hangingPunct="1"/>
            <a:endParaRPr lang="en-US" dirty="0" smtClean="0">
              <a:latin typeface="Arial" charset="0"/>
            </a:endParaRPr>
          </a:p>
        </p:txBody>
      </p:sp>
    </p:spTree>
    <p:extLst>
      <p:ext uri="{BB962C8B-B14F-4D97-AF65-F5344CB8AC3E}">
        <p14:creationId xmlns:p14="http://schemas.microsoft.com/office/powerpoint/2010/main" val="2387093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03C344EC-5A5B-44A3-903C-EAF9A327FE20}" type="slidenum">
              <a:rPr lang="en-US">
                <a:solidFill>
                  <a:prstClr val="black"/>
                </a:solidFill>
              </a:rPr>
              <a:pPr/>
              <a:t>21</a:t>
            </a:fld>
            <a:endParaRPr lang="en-US" dirty="0">
              <a:solidFill>
                <a:prstClr val="black"/>
              </a:solidFill>
            </a:endParaRPr>
          </a:p>
        </p:txBody>
      </p:sp>
      <p:sp>
        <p:nvSpPr>
          <p:cNvPr id="19459" name="Rectangle 2"/>
          <p:cNvSpPr>
            <a:spLocks noGrp="1" noRot="1" noChangeAspect="1" noChangeArrowheads="1" noTextEdit="1"/>
          </p:cNvSpPr>
          <p:nvPr>
            <p:ph type="sldImg"/>
          </p:nvPr>
        </p:nvSpPr>
        <p:spPr>
          <a:xfrm>
            <a:off x="1257300" y="720725"/>
            <a:ext cx="4800600" cy="3600450"/>
          </a:xfrm>
          <a:prstGeom prst="rect">
            <a:avLst/>
          </a:prstGeom>
          <a:ln/>
        </p:spPr>
      </p:sp>
      <p:sp>
        <p:nvSpPr>
          <p:cNvPr id="19460" name="Rectangle 3"/>
          <p:cNvSpPr>
            <a:spLocks noGrp="1" noChangeArrowheads="1"/>
          </p:cNvSpPr>
          <p:nvPr>
            <p:ph type="body" idx="1"/>
          </p:nvPr>
        </p:nvSpPr>
        <p:spPr>
          <a:noFill/>
          <a:ln/>
        </p:spPr>
        <p:txBody>
          <a:bodyPr/>
          <a:lstStyle/>
          <a:p>
            <a:pPr eaLnBrk="1" hangingPunct="1"/>
            <a:r>
              <a:rPr lang="en-US" sz="1000" dirty="0">
                <a:latin typeface="Arial" charset="0"/>
              </a:rPr>
              <a:t>Text Specs: Verdana Font</a:t>
            </a:r>
          </a:p>
          <a:p>
            <a:pPr eaLnBrk="1" hangingPunct="1"/>
            <a:r>
              <a:rPr lang="en-US" sz="1000" dirty="0">
                <a:latin typeface="Arial" charset="0"/>
              </a:rPr>
              <a:t>Title Bold [28]</a:t>
            </a:r>
            <a:br>
              <a:rPr lang="en-US" sz="1000" dirty="0">
                <a:latin typeface="Arial" charset="0"/>
              </a:rPr>
            </a:br>
            <a:r>
              <a:rPr lang="en-US" sz="1000" dirty="0">
                <a:latin typeface="Arial" charset="0"/>
              </a:rPr>
              <a:t>Bullet 1  [24]</a:t>
            </a:r>
          </a:p>
          <a:p>
            <a:pPr eaLnBrk="1" hangingPunct="1"/>
            <a:r>
              <a:rPr lang="en-US" sz="1000" dirty="0">
                <a:latin typeface="Arial" charset="0"/>
              </a:rPr>
              <a:t>Bullet 2 [20]</a:t>
            </a:r>
          </a:p>
          <a:p>
            <a:pPr eaLnBrk="1" hangingPunct="1"/>
            <a:r>
              <a:rPr lang="en-US" sz="1000" dirty="0">
                <a:latin typeface="Arial" charset="0"/>
              </a:rPr>
              <a:t>Bullet 3 [18]</a:t>
            </a:r>
          </a:p>
          <a:p>
            <a:pPr eaLnBrk="1" hangingPunct="1"/>
            <a:r>
              <a:rPr lang="en-US" sz="1000" dirty="0">
                <a:latin typeface="Arial" charset="0"/>
              </a:rPr>
              <a:t>Bullet 4 [16]</a:t>
            </a:r>
          </a:p>
          <a:p>
            <a:pPr eaLnBrk="1" hangingPunct="1"/>
            <a:r>
              <a:rPr lang="en-US" sz="1000" dirty="0">
                <a:latin typeface="Arial" charset="0"/>
              </a:rPr>
              <a:t>Caption Bold [14]</a:t>
            </a:r>
            <a:endParaRPr lang="en-US" dirty="0" smtClean="0">
              <a:latin typeface="Arial" charset="0"/>
            </a:endParaRPr>
          </a:p>
          <a:p>
            <a:pPr eaLnBrk="1" hangingPunct="1"/>
            <a:endParaRPr lang="en-US" dirty="0" smtClean="0">
              <a:latin typeface="Arial" charset="0"/>
            </a:endParaRPr>
          </a:p>
        </p:txBody>
      </p:sp>
    </p:spTree>
    <p:extLst>
      <p:ext uri="{BB962C8B-B14F-4D97-AF65-F5344CB8AC3E}">
        <p14:creationId xmlns:p14="http://schemas.microsoft.com/office/powerpoint/2010/main" val="3168164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289DC686-42E8-42E9-974C-9E3ECDF872BA}" type="slidenum">
              <a:rPr lang="en-US">
                <a:solidFill>
                  <a:prstClr val="black"/>
                </a:solidFill>
              </a:rPr>
              <a:pPr/>
              <a:t>24</a:t>
            </a:fld>
            <a:endParaRPr lang="en-US" dirty="0">
              <a:solidFill>
                <a:prstClr val="black"/>
              </a:solidFill>
            </a:endParaRPr>
          </a:p>
        </p:txBody>
      </p:sp>
      <p:sp>
        <p:nvSpPr>
          <p:cNvPr id="15363" name="Rectangle 2"/>
          <p:cNvSpPr>
            <a:spLocks noGrp="1" noRot="1" noChangeAspect="1" noChangeArrowheads="1" noTextEdit="1"/>
          </p:cNvSpPr>
          <p:nvPr>
            <p:ph type="sldImg"/>
          </p:nvPr>
        </p:nvSpPr>
        <p:spPr>
          <a:xfrm>
            <a:off x="1143000" y="685800"/>
            <a:ext cx="4572000" cy="3429000"/>
          </a:xfrm>
          <a:prstGeom prst="rect">
            <a:avLst/>
          </a:prstGeom>
          <a:ln/>
        </p:spPr>
      </p:sp>
      <p:sp>
        <p:nvSpPr>
          <p:cNvPr id="15364" name="Rectangle 3"/>
          <p:cNvSpPr>
            <a:spLocks noGrp="1" noChangeArrowheads="1"/>
          </p:cNvSpPr>
          <p:nvPr>
            <p:ph type="body" idx="1"/>
          </p:nvPr>
        </p:nvSpPr>
        <p:spPr>
          <a:noFill/>
          <a:ln/>
        </p:spPr>
        <p:txBody>
          <a:bodyPr/>
          <a:lstStyle/>
          <a:p>
            <a:pPr eaLnBrk="1" hangingPunct="1"/>
            <a:r>
              <a:rPr lang="en-US" dirty="0" smtClean="0">
                <a:latin typeface="Arial" charset="0"/>
              </a:rPr>
              <a:t>Text Specs:</a:t>
            </a:r>
          </a:p>
          <a:p>
            <a:pPr eaLnBrk="1" hangingPunct="1"/>
            <a:r>
              <a:rPr lang="en-US" dirty="0" smtClean="0">
                <a:latin typeface="Arial" charset="0"/>
              </a:rPr>
              <a:t>Verdana Font</a:t>
            </a:r>
          </a:p>
          <a:p>
            <a:pPr eaLnBrk="1" hangingPunct="1"/>
            <a:r>
              <a:rPr lang="en-US" dirty="0" smtClean="0">
                <a:latin typeface="Arial" charset="0"/>
              </a:rPr>
              <a:t>Title Bold [22]</a:t>
            </a:r>
            <a:br>
              <a:rPr lang="en-US" dirty="0" smtClean="0">
                <a:latin typeface="Arial" charset="0"/>
              </a:rPr>
            </a:br>
            <a:r>
              <a:rPr lang="en-US" sz="900" dirty="0" smtClean="0">
                <a:latin typeface="Arial" charset="0"/>
              </a:rPr>
              <a:t>Title [18] </a:t>
            </a:r>
          </a:p>
          <a:p>
            <a:pPr eaLnBrk="1" hangingPunct="1"/>
            <a:r>
              <a:rPr lang="en-US" dirty="0" smtClean="0">
                <a:latin typeface="Arial" charset="0"/>
              </a:rPr>
              <a:t>Subtitle [16]</a:t>
            </a:r>
          </a:p>
        </p:txBody>
      </p:sp>
    </p:spTree>
    <p:extLst>
      <p:ext uri="{BB962C8B-B14F-4D97-AF65-F5344CB8AC3E}">
        <p14:creationId xmlns:p14="http://schemas.microsoft.com/office/powerpoint/2010/main" val="198809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C393B6E-9B00-496C-BFD0-247405FD5F6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478803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005409-170D-4E80-8BEA-30587CBDA9BB}" type="slidenum">
              <a:rPr lang="en-US">
                <a:solidFill>
                  <a:prstClr val="black"/>
                </a:solidFill>
              </a:rPr>
              <a:pPr/>
              <a:t>26</a:t>
            </a:fld>
            <a:endParaRPr lang="en-US">
              <a:solidFill>
                <a:prstClr val="black"/>
              </a:solidFill>
            </a:endParaRPr>
          </a:p>
        </p:txBody>
      </p:sp>
      <p:sp>
        <p:nvSpPr>
          <p:cNvPr id="95234" name="Rectangle 2"/>
          <p:cNvSpPr>
            <a:spLocks noGrp="1" noRot="1" noChangeAspect="1" noChangeArrowheads="1" noTextEdit="1"/>
          </p:cNvSpPr>
          <p:nvPr>
            <p:ph type="sldImg"/>
          </p:nvPr>
        </p:nvSpPr>
        <p:spPr>
          <a:xfrm>
            <a:off x="1143000" y="685800"/>
            <a:ext cx="4572000" cy="3429000"/>
          </a:xfrm>
          <a:prstGeom prst="rect">
            <a:avLst/>
          </a:prstGeom>
          <a:ln/>
        </p:spPr>
      </p:sp>
      <p:sp>
        <p:nvSpPr>
          <p:cNvPr id="952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081457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03C344EC-5A5B-44A3-903C-EAF9A327FE20}" type="slidenum">
              <a:rPr lang="en-US">
                <a:solidFill>
                  <a:prstClr val="black"/>
                </a:solidFill>
              </a:rPr>
              <a:pPr/>
              <a:t>27</a:t>
            </a:fld>
            <a:endParaRPr lang="en-US" dirty="0">
              <a:solidFill>
                <a:prstClr val="black"/>
              </a:solidFill>
            </a:endParaRPr>
          </a:p>
        </p:txBody>
      </p:sp>
      <p:sp>
        <p:nvSpPr>
          <p:cNvPr id="19459" name="Rectangle 2"/>
          <p:cNvSpPr>
            <a:spLocks noGrp="1" noRot="1" noChangeAspect="1" noChangeArrowheads="1" noTextEdit="1"/>
          </p:cNvSpPr>
          <p:nvPr>
            <p:ph type="sldImg"/>
          </p:nvPr>
        </p:nvSpPr>
        <p:spPr>
          <a:xfrm>
            <a:off x="1143000" y="685800"/>
            <a:ext cx="4572000" cy="3429000"/>
          </a:xfrm>
          <a:prstGeom prst="rect">
            <a:avLst/>
          </a:prstGeom>
          <a:ln/>
        </p:spPr>
      </p:sp>
      <p:sp>
        <p:nvSpPr>
          <p:cNvPr id="19460" name="Rectangle 3"/>
          <p:cNvSpPr>
            <a:spLocks noGrp="1" noChangeArrowheads="1"/>
          </p:cNvSpPr>
          <p:nvPr>
            <p:ph type="body" idx="1"/>
          </p:nvPr>
        </p:nvSpPr>
        <p:spPr>
          <a:noFill/>
          <a:ln/>
        </p:spPr>
        <p:txBody>
          <a:bodyPr/>
          <a:lstStyle/>
          <a:p>
            <a:pPr eaLnBrk="1" hangingPunct="1"/>
            <a:r>
              <a:rPr lang="en-US" sz="900" dirty="0" smtClean="0">
                <a:latin typeface="Arial" charset="0"/>
              </a:rPr>
              <a:t>Text Specs: Verdana Font</a:t>
            </a:r>
          </a:p>
          <a:p>
            <a:pPr eaLnBrk="1" hangingPunct="1"/>
            <a:r>
              <a:rPr lang="en-US" sz="900" dirty="0" smtClean="0">
                <a:latin typeface="Arial" charset="0"/>
              </a:rPr>
              <a:t>Title Bold [28]</a:t>
            </a:r>
            <a:br>
              <a:rPr lang="en-US" sz="900" dirty="0" smtClean="0">
                <a:latin typeface="Arial" charset="0"/>
              </a:rPr>
            </a:br>
            <a:r>
              <a:rPr lang="en-US" sz="900" dirty="0" smtClean="0">
                <a:latin typeface="Arial" charset="0"/>
              </a:rPr>
              <a:t>Bullet 1  [24]</a:t>
            </a:r>
          </a:p>
          <a:p>
            <a:pPr eaLnBrk="1" hangingPunct="1"/>
            <a:r>
              <a:rPr lang="en-US" sz="900" dirty="0" smtClean="0">
                <a:latin typeface="Arial" charset="0"/>
              </a:rPr>
              <a:t>Bullet 2 [20]</a:t>
            </a:r>
          </a:p>
          <a:p>
            <a:pPr eaLnBrk="1" hangingPunct="1"/>
            <a:r>
              <a:rPr lang="en-US" sz="900" dirty="0" smtClean="0">
                <a:latin typeface="Arial" charset="0"/>
              </a:rPr>
              <a:t>Bullet 3 [18]</a:t>
            </a:r>
          </a:p>
          <a:p>
            <a:pPr eaLnBrk="1" hangingPunct="1"/>
            <a:r>
              <a:rPr lang="en-US" sz="900" dirty="0" smtClean="0">
                <a:latin typeface="Arial" charset="0"/>
              </a:rPr>
              <a:t>Bullet 4 [16]</a:t>
            </a:r>
          </a:p>
          <a:p>
            <a:pPr eaLnBrk="1" hangingPunct="1"/>
            <a:r>
              <a:rPr lang="en-US" sz="900" dirty="0" smtClean="0">
                <a:latin typeface="Arial" charset="0"/>
              </a:rPr>
              <a:t>Caption Bold [14]</a:t>
            </a:r>
            <a:endParaRPr lang="en-US" dirty="0" smtClean="0">
              <a:latin typeface="Arial" charset="0"/>
            </a:endParaRPr>
          </a:p>
          <a:p>
            <a:pPr eaLnBrk="1" hangingPunct="1"/>
            <a:endParaRPr lang="en-US" dirty="0" smtClean="0">
              <a:latin typeface="Arial" charset="0"/>
            </a:endParaRPr>
          </a:p>
        </p:txBody>
      </p:sp>
    </p:spTree>
    <p:extLst>
      <p:ext uri="{BB962C8B-B14F-4D97-AF65-F5344CB8AC3E}">
        <p14:creationId xmlns:p14="http://schemas.microsoft.com/office/powerpoint/2010/main" val="575442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endParaRPr lang="en-US" sz="1200" dirty="0"/>
          </a:p>
        </p:txBody>
      </p:sp>
      <p:sp>
        <p:nvSpPr>
          <p:cNvPr id="4" name="Slide Number Placeholder 3"/>
          <p:cNvSpPr>
            <a:spLocks noGrp="1"/>
          </p:cNvSpPr>
          <p:nvPr>
            <p:ph type="sldNum" sz="quarter" idx="10"/>
          </p:nvPr>
        </p:nvSpPr>
        <p:spPr/>
        <p:txBody>
          <a:bodyPr/>
          <a:lstStyle/>
          <a:p>
            <a:fld id="{84C67815-8980-412E-8AEB-38FB3294F4CD}"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387246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C67815-8980-412E-8AEB-38FB3294F4CD}"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421066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14D30A-47DA-4766-A978-3AF922A07290}" type="slidenum">
              <a:rPr lang="en-US" altLang="en-US" smtClean="0">
                <a:solidFill>
                  <a:srgbClr val="000000"/>
                </a:solidFill>
              </a:rPr>
              <a:pPr>
                <a:spcBef>
                  <a:spcPct val="0"/>
                </a:spcBef>
              </a:pPr>
              <a:t>6</a:t>
            </a:fld>
            <a:endParaRPr lang="en-US" altLang="en-US" smtClean="0">
              <a:solidFill>
                <a:srgbClr val="000000"/>
              </a:solidFill>
            </a:endParaRPr>
          </a:p>
        </p:txBody>
      </p:sp>
      <p:sp>
        <p:nvSpPr>
          <p:cNvPr id="31747" name="Rectangle 2"/>
          <p:cNvSpPr>
            <a:spLocks noGrp="1" noRot="1" noChangeAspect="1" noChangeArrowheads="1" noTextEdit="1"/>
          </p:cNvSpPr>
          <p:nvPr>
            <p:ph type="sldImg"/>
          </p:nvPr>
        </p:nvSpPr>
        <p:spPr bwMode="auto">
          <a:xfrm>
            <a:off x="1152525" y="692150"/>
            <a:ext cx="4554538"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xfrm>
            <a:off x="915988" y="4343400"/>
            <a:ext cx="5026025"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3" rIns="91424" bIns="45713" numCol="1" anchor="t" anchorCtr="0" compatLnSpc="1">
            <a:prstTxWarp prst="textNoShape">
              <a:avLst/>
            </a:prstTxWarp>
          </a:bodyPr>
          <a:lstStyle/>
          <a:p>
            <a:r>
              <a:rPr lang="en-US" altLang="en-US" sz="1100" smtClean="0"/>
              <a:t>Improved Bearing Capacity</a:t>
            </a:r>
          </a:p>
          <a:p>
            <a:pPr lvl="1">
              <a:buFontTx/>
              <a:buChar char="•"/>
            </a:pPr>
            <a:r>
              <a:rPr lang="en-US" altLang="en-US" smtClean="0"/>
              <a:t>Shifting failure envelope from the weak subgrade to the stronger base material</a:t>
            </a:r>
          </a:p>
          <a:p>
            <a:pPr lvl="1">
              <a:buFontTx/>
              <a:buChar char="•"/>
            </a:pPr>
            <a:r>
              <a:rPr lang="en-US" altLang="en-US" smtClean="0"/>
              <a:t>Results in enhanced bearing capacity of the subgrade without soil treatment or undercutting</a:t>
            </a:r>
          </a:p>
          <a:p>
            <a:endParaRPr lang="en-US" altLang="en-US" smtClean="0"/>
          </a:p>
        </p:txBody>
      </p:sp>
    </p:spTree>
    <p:extLst>
      <p:ext uri="{BB962C8B-B14F-4D97-AF65-F5344CB8AC3E}">
        <p14:creationId xmlns:p14="http://schemas.microsoft.com/office/powerpoint/2010/main" val="286562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C67815-8980-412E-8AEB-38FB3294F4CD}"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470011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B0B0C442-A53A-40B2-94A4-7AC5281661F1}" type="slidenum">
              <a:rPr lang="en-US">
                <a:solidFill>
                  <a:prstClr val="black"/>
                </a:solidFill>
              </a:rPr>
              <a:pPr/>
              <a:t>34</a:t>
            </a:fld>
            <a:endParaRPr lang="en-US" dirty="0">
              <a:solidFill>
                <a:prstClr val="black"/>
              </a:solidFill>
            </a:endParaRPr>
          </a:p>
        </p:txBody>
      </p:sp>
      <p:sp>
        <p:nvSpPr>
          <p:cNvPr id="17411" name="Rectangle 2"/>
          <p:cNvSpPr>
            <a:spLocks noGrp="1" noRot="1" noChangeAspect="1" noChangeArrowheads="1" noTextEdit="1"/>
          </p:cNvSpPr>
          <p:nvPr>
            <p:ph type="sldImg"/>
          </p:nvPr>
        </p:nvSpPr>
        <p:spPr>
          <a:xfrm>
            <a:off x="1143000" y="685800"/>
            <a:ext cx="4572000" cy="3429000"/>
          </a:xfrm>
          <a:prstGeom prst="rect">
            <a:avLst/>
          </a:prstGeom>
          <a:ln/>
        </p:spPr>
      </p:sp>
      <p:sp>
        <p:nvSpPr>
          <p:cNvPr id="17412" name="Rectangle 3"/>
          <p:cNvSpPr>
            <a:spLocks noGrp="1" noChangeArrowheads="1"/>
          </p:cNvSpPr>
          <p:nvPr>
            <p:ph type="body" idx="1"/>
          </p:nvPr>
        </p:nvSpPr>
        <p:spPr>
          <a:noFill/>
          <a:ln/>
        </p:spPr>
        <p:txBody>
          <a:bodyPr/>
          <a:lstStyle/>
          <a:p>
            <a:pPr eaLnBrk="1" hangingPunct="1"/>
            <a:endParaRPr lang="en-US" dirty="0" smtClean="0">
              <a:latin typeface="Arial" charset="0"/>
            </a:endParaRPr>
          </a:p>
        </p:txBody>
      </p:sp>
    </p:spTree>
    <p:extLst>
      <p:ext uri="{BB962C8B-B14F-4D97-AF65-F5344CB8AC3E}">
        <p14:creationId xmlns:p14="http://schemas.microsoft.com/office/powerpoint/2010/main" val="2918259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D6D6F50-2C8E-4AA6-9A60-F53315051F1E}" type="slidenum">
              <a:rPr lang="en-US">
                <a:solidFill>
                  <a:srgbClr val="000000"/>
                </a:solidFill>
              </a:rPr>
              <a:pPr/>
              <a:t>41</a:t>
            </a:fld>
            <a:endParaRPr lang="en-US">
              <a:solidFill>
                <a:srgbClr val="000000"/>
              </a:solidFill>
            </a:endParaRPr>
          </a:p>
        </p:txBody>
      </p:sp>
      <p:sp>
        <p:nvSpPr>
          <p:cNvPr id="28674"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1416" tIns="45709" rIns="91416" bIns="45709" anchor="b"/>
          <a:lstStyle/>
          <a:p>
            <a:pPr algn="r"/>
            <a:fld id="{BC16BFD9-6281-4C15-9EA2-5E71C5E9E78B}" type="slidenum">
              <a:rPr lang="en-GB" sz="1100">
                <a:solidFill>
                  <a:srgbClr val="000000"/>
                </a:solidFill>
                <a:latin typeface="Calibri"/>
                <a:ea typeface="ＭＳ Ｐゴシック" pitchFamily="-109" charset="-128"/>
                <a:cs typeface="Arial" charset="0"/>
              </a:rPr>
              <a:pPr algn="r"/>
              <a:t>41</a:t>
            </a:fld>
            <a:endParaRPr lang="en-GB" sz="1100" dirty="0">
              <a:solidFill>
                <a:srgbClr val="000000"/>
              </a:solidFill>
              <a:latin typeface="Calibri"/>
              <a:ea typeface="ＭＳ Ｐゴシック" pitchFamily="-109" charset="-128"/>
              <a:cs typeface="Arial" charset="0"/>
            </a:endParaRPr>
          </a:p>
        </p:txBody>
      </p:sp>
      <p:sp>
        <p:nvSpPr>
          <p:cNvPr id="28675" name="Rectangle 2"/>
          <p:cNvSpPr>
            <a:spLocks noGrp="1" noRot="1" noChangeAspect="1" noChangeArrowheads="1" noTextEdit="1"/>
          </p:cNvSpPr>
          <p:nvPr>
            <p:ph type="sldImg"/>
          </p:nvPr>
        </p:nvSpPr>
        <p:spPr>
          <a:xfrm>
            <a:off x="1144588" y="684213"/>
            <a:ext cx="4570412" cy="3429000"/>
          </a:xfrm>
          <a:prstGeom prst="rect">
            <a:avLst/>
          </a:prstGeom>
          <a:ln/>
        </p:spPr>
      </p:sp>
      <p:sp>
        <p:nvSpPr>
          <p:cNvPr id="28676" name="Rectangle 3"/>
          <p:cNvSpPr>
            <a:spLocks noGrp="1" noChangeArrowheads="1"/>
          </p:cNvSpPr>
          <p:nvPr>
            <p:ph type="body" idx="1"/>
          </p:nvPr>
        </p:nvSpPr>
        <p:spPr>
          <a:xfrm>
            <a:off x="685800" y="4343400"/>
            <a:ext cx="5486400" cy="4116388"/>
          </a:xfrm>
        </p:spPr>
        <p:txBody>
          <a:bodyPr lIns="91416" tIns="45709" rIns="91416" bIns="45709"/>
          <a:lstStyle/>
          <a:p>
            <a:pPr marL="228580" indent="-228580">
              <a:spcBef>
                <a:spcPct val="0"/>
              </a:spcBef>
            </a:pPr>
            <a:endParaRPr lang="en-US" dirty="0"/>
          </a:p>
        </p:txBody>
      </p:sp>
    </p:spTree>
    <p:extLst>
      <p:ext uri="{BB962C8B-B14F-4D97-AF65-F5344CB8AC3E}">
        <p14:creationId xmlns:p14="http://schemas.microsoft.com/office/powerpoint/2010/main" val="2057709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0BA6EAD-48A4-4739-8E68-90D5E63FF49E}" type="slidenum">
              <a:rPr lang="en-US">
                <a:solidFill>
                  <a:srgbClr val="000000"/>
                </a:solidFill>
              </a:rPr>
              <a:pPr/>
              <a:t>42</a:t>
            </a:fld>
            <a:endParaRPr lang="en-US">
              <a:solidFill>
                <a:srgbClr val="000000"/>
              </a:solidFill>
            </a:endParaRPr>
          </a:p>
        </p:txBody>
      </p:sp>
      <p:sp>
        <p:nvSpPr>
          <p:cNvPr id="32770"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1416" tIns="45709" rIns="91416" bIns="45709" anchor="b"/>
          <a:lstStyle/>
          <a:p>
            <a:pPr algn="r"/>
            <a:fld id="{495D6BDA-168D-45BB-8C13-E82CD4B04617}" type="slidenum">
              <a:rPr lang="en-GB" sz="1100">
                <a:solidFill>
                  <a:srgbClr val="000000"/>
                </a:solidFill>
                <a:latin typeface="Calibri"/>
                <a:ea typeface="ＭＳ Ｐゴシック" pitchFamily="-109" charset="-128"/>
                <a:cs typeface="Arial" charset="0"/>
              </a:rPr>
              <a:pPr algn="r"/>
              <a:t>42</a:t>
            </a:fld>
            <a:endParaRPr lang="en-GB" sz="1100" dirty="0">
              <a:solidFill>
                <a:srgbClr val="000000"/>
              </a:solidFill>
              <a:latin typeface="Calibri"/>
              <a:ea typeface="ＭＳ Ｐゴシック" pitchFamily="-109" charset="-128"/>
              <a:cs typeface="Arial" charset="0"/>
            </a:endParaRPr>
          </a:p>
        </p:txBody>
      </p:sp>
      <p:sp>
        <p:nvSpPr>
          <p:cNvPr id="32771" name="Rectangle 2"/>
          <p:cNvSpPr>
            <a:spLocks noGrp="1" noRot="1" noChangeAspect="1" noChangeArrowheads="1" noTextEdit="1"/>
          </p:cNvSpPr>
          <p:nvPr>
            <p:ph type="sldImg"/>
          </p:nvPr>
        </p:nvSpPr>
        <p:spPr>
          <a:xfrm>
            <a:off x="1144588" y="684213"/>
            <a:ext cx="4570412" cy="3429000"/>
          </a:xfrm>
          <a:prstGeom prst="rect">
            <a:avLst/>
          </a:prstGeom>
          <a:ln/>
        </p:spPr>
      </p:sp>
      <p:sp>
        <p:nvSpPr>
          <p:cNvPr id="32772" name="Rectangle 3"/>
          <p:cNvSpPr>
            <a:spLocks noGrp="1" noChangeArrowheads="1"/>
          </p:cNvSpPr>
          <p:nvPr>
            <p:ph type="body" idx="1"/>
          </p:nvPr>
        </p:nvSpPr>
        <p:spPr>
          <a:xfrm>
            <a:off x="685800" y="4343400"/>
            <a:ext cx="5486400" cy="4116388"/>
          </a:xfrm>
        </p:spPr>
        <p:txBody>
          <a:bodyPr lIns="91416" tIns="45709" rIns="91416" bIns="45709"/>
          <a:lstStyle/>
          <a:p>
            <a:pPr marL="228580" indent="-228580">
              <a:spcBef>
                <a:spcPct val="0"/>
              </a:spcBef>
            </a:pPr>
            <a:endParaRPr lang="en-US" dirty="0"/>
          </a:p>
        </p:txBody>
      </p:sp>
    </p:spTree>
    <p:extLst>
      <p:ext uri="{BB962C8B-B14F-4D97-AF65-F5344CB8AC3E}">
        <p14:creationId xmlns:p14="http://schemas.microsoft.com/office/powerpoint/2010/main" val="1641382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15F33CB-9465-4FE3-8E6D-677097AC191F}" type="slidenum">
              <a:rPr lang="en-US">
                <a:solidFill>
                  <a:srgbClr val="000000"/>
                </a:solidFill>
              </a:rPr>
              <a:pPr/>
              <a:t>43</a:t>
            </a:fld>
            <a:endParaRPr lang="en-US">
              <a:solidFill>
                <a:srgbClr val="000000"/>
              </a:solidFill>
            </a:endParaRPr>
          </a:p>
        </p:txBody>
      </p:sp>
      <p:sp>
        <p:nvSpPr>
          <p:cNvPr id="34818"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1416" tIns="45709" rIns="91416" bIns="45709" anchor="b"/>
          <a:lstStyle/>
          <a:p>
            <a:pPr algn="r"/>
            <a:fld id="{040DFB3A-60C7-4EDD-BE5A-95CB4DEF60BB}" type="slidenum">
              <a:rPr lang="en-GB" sz="1100">
                <a:solidFill>
                  <a:srgbClr val="000000"/>
                </a:solidFill>
                <a:latin typeface="Calibri"/>
                <a:ea typeface="ＭＳ Ｐゴシック" pitchFamily="-109" charset="-128"/>
                <a:cs typeface="Arial" charset="0"/>
              </a:rPr>
              <a:pPr algn="r"/>
              <a:t>43</a:t>
            </a:fld>
            <a:endParaRPr lang="en-GB" sz="1100" dirty="0">
              <a:solidFill>
                <a:srgbClr val="000000"/>
              </a:solidFill>
              <a:latin typeface="Calibri"/>
              <a:ea typeface="ＭＳ Ｐゴシック" pitchFamily="-109" charset="-128"/>
              <a:cs typeface="Arial" charset="0"/>
            </a:endParaRPr>
          </a:p>
        </p:txBody>
      </p:sp>
      <p:sp>
        <p:nvSpPr>
          <p:cNvPr id="34819" name="Rectangle 2"/>
          <p:cNvSpPr>
            <a:spLocks noGrp="1" noRot="1" noChangeAspect="1" noChangeArrowheads="1" noTextEdit="1"/>
          </p:cNvSpPr>
          <p:nvPr>
            <p:ph type="sldImg"/>
          </p:nvPr>
        </p:nvSpPr>
        <p:spPr>
          <a:xfrm>
            <a:off x="1144588" y="684213"/>
            <a:ext cx="4570412" cy="3429000"/>
          </a:xfrm>
          <a:prstGeom prst="rect">
            <a:avLst/>
          </a:prstGeom>
          <a:ln/>
        </p:spPr>
      </p:sp>
      <p:sp>
        <p:nvSpPr>
          <p:cNvPr id="34820" name="Rectangle 3"/>
          <p:cNvSpPr>
            <a:spLocks noGrp="1" noChangeArrowheads="1"/>
          </p:cNvSpPr>
          <p:nvPr>
            <p:ph type="body" idx="1"/>
          </p:nvPr>
        </p:nvSpPr>
        <p:spPr>
          <a:xfrm>
            <a:off x="685800" y="4343400"/>
            <a:ext cx="5486400" cy="4116388"/>
          </a:xfrm>
        </p:spPr>
        <p:txBody>
          <a:bodyPr lIns="91416" tIns="45709" rIns="91416" bIns="45709"/>
          <a:lstStyle/>
          <a:p>
            <a:pPr marL="228580" indent="-228580">
              <a:spcBef>
                <a:spcPct val="0"/>
              </a:spcBef>
            </a:pPr>
            <a:endParaRPr lang="en-US" dirty="0"/>
          </a:p>
        </p:txBody>
      </p:sp>
    </p:spTree>
    <p:extLst>
      <p:ext uri="{BB962C8B-B14F-4D97-AF65-F5344CB8AC3E}">
        <p14:creationId xmlns:p14="http://schemas.microsoft.com/office/powerpoint/2010/main" val="2774177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FD6FD7E-B8D4-45ED-AE1C-0EC992327626}" type="slidenum">
              <a:rPr lang="en-US">
                <a:solidFill>
                  <a:srgbClr val="000000"/>
                </a:solidFill>
              </a:rPr>
              <a:pPr/>
              <a:t>44</a:t>
            </a:fld>
            <a:endParaRPr lang="en-US">
              <a:solidFill>
                <a:srgbClr val="000000"/>
              </a:solidFill>
            </a:endParaRPr>
          </a:p>
        </p:txBody>
      </p:sp>
      <p:sp>
        <p:nvSpPr>
          <p:cNvPr id="36866"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1416" tIns="45709" rIns="91416" bIns="45709" anchor="b"/>
          <a:lstStyle/>
          <a:p>
            <a:pPr algn="r"/>
            <a:fld id="{108E4207-16F1-40DA-AAA7-241060A012E6}" type="slidenum">
              <a:rPr lang="en-GB" sz="1100">
                <a:solidFill>
                  <a:srgbClr val="000000"/>
                </a:solidFill>
                <a:latin typeface="Calibri"/>
                <a:ea typeface="ＭＳ Ｐゴシック" pitchFamily="-109" charset="-128"/>
                <a:cs typeface="Arial" charset="0"/>
              </a:rPr>
              <a:pPr algn="r"/>
              <a:t>44</a:t>
            </a:fld>
            <a:endParaRPr lang="en-GB" sz="1100" dirty="0">
              <a:solidFill>
                <a:srgbClr val="000000"/>
              </a:solidFill>
              <a:latin typeface="Calibri"/>
              <a:ea typeface="ＭＳ Ｐゴシック" pitchFamily="-109" charset="-128"/>
              <a:cs typeface="Arial" charset="0"/>
            </a:endParaRPr>
          </a:p>
        </p:txBody>
      </p:sp>
      <p:sp>
        <p:nvSpPr>
          <p:cNvPr id="36867" name="Rectangle 2"/>
          <p:cNvSpPr>
            <a:spLocks noGrp="1" noRot="1" noChangeAspect="1" noChangeArrowheads="1" noTextEdit="1"/>
          </p:cNvSpPr>
          <p:nvPr>
            <p:ph type="sldImg"/>
          </p:nvPr>
        </p:nvSpPr>
        <p:spPr>
          <a:xfrm>
            <a:off x="1144588" y="684213"/>
            <a:ext cx="4570412" cy="3429000"/>
          </a:xfrm>
          <a:prstGeom prst="rect">
            <a:avLst/>
          </a:prstGeom>
          <a:ln/>
        </p:spPr>
      </p:sp>
      <p:sp>
        <p:nvSpPr>
          <p:cNvPr id="36868" name="Rectangle 3"/>
          <p:cNvSpPr>
            <a:spLocks noGrp="1" noChangeArrowheads="1"/>
          </p:cNvSpPr>
          <p:nvPr>
            <p:ph type="body" idx="1"/>
          </p:nvPr>
        </p:nvSpPr>
        <p:spPr>
          <a:xfrm>
            <a:off x="685800" y="4343400"/>
            <a:ext cx="5486400" cy="4116388"/>
          </a:xfrm>
        </p:spPr>
        <p:txBody>
          <a:bodyPr lIns="91416" tIns="45709" rIns="91416" bIns="45709"/>
          <a:lstStyle/>
          <a:p>
            <a:pPr marL="228580" indent="-228580">
              <a:spcBef>
                <a:spcPct val="0"/>
              </a:spcBef>
            </a:pPr>
            <a:endParaRPr lang="en-US" dirty="0"/>
          </a:p>
        </p:txBody>
      </p:sp>
    </p:spTree>
    <p:extLst>
      <p:ext uri="{BB962C8B-B14F-4D97-AF65-F5344CB8AC3E}">
        <p14:creationId xmlns:p14="http://schemas.microsoft.com/office/powerpoint/2010/main" val="2881069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035CAB9-BD0A-4777-BE0A-BC97F2FCED76}" type="slidenum">
              <a:rPr lang="en-US">
                <a:solidFill>
                  <a:srgbClr val="000000"/>
                </a:solidFill>
              </a:rPr>
              <a:pPr/>
              <a:t>45</a:t>
            </a:fld>
            <a:endParaRPr lang="en-US">
              <a:solidFill>
                <a:srgbClr val="000000"/>
              </a:solidFill>
            </a:endParaRPr>
          </a:p>
        </p:txBody>
      </p:sp>
      <p:sp>
        <p:nvSpPr>
          <p:cNvPr id="38914"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1416" tIns="45709" rIns="91416" bIns="45709" anchor="b"/>
          <a:lstStyle/>
          <a:p>
            <a:pPr algn="r"/>
            <a:fld id="{88CDE43A-3E3D-4B12-84CA-7E794DE7306B}" type="slidenum">
              <a:rPr lang="en-GB" sz="1100">
                <a:solidFill>
                  <a:srgbClr val="000000"/>
                </a:solidFill>
                <a:latin typeface="Calibri"/>
                <a:ea typeface="ＭＳ Ｐゴシック" pitchFamily="-109" charset="-128"/>
                <a:cs typeface="Arial" charset="0"/>
              </a:rPr>
              <a:pPr algn="r"/>
              <a:t>45</a:t>
            </a:fld>
            <a:endParaRPr lang="en-GB" sz="1100" dirty="0">
              <a:solidFill>
                <a:srgbClr val="000000"/>
              </a:solidFill>
              <a:latin typeface="Calibri"/>
              <a:ea typeface="ＭＳ Ｐゴシック" pitchFamily="-109" charset="-128"/>
              <a:cs typeface="Arial" charset="0"/>
            </a:endParaRPr>
          </a:p>
        </p:txBody>
      </p:sp>
      <p:sp>
        <p:nvSpPr>
          <p:cNvPr id="38915" name="Rectangle 2"/>
          <p:cNvSpPr>
            <a:spLocks noGrp="1" noRot="1" noChangeAspect="1" noChangeArrowheads="1" noTextEdit="1"/>
          </p:cNvSpPr>
          <p:nvPr>
            <p:ph type="sldImg"/>
          </p:nvPr>
        </p:nvSpPr>
        <p:spPr>
          <a:xfrm>
            <a:off x="1144588" y="684213"/>
            <a:ext cx="4570412" cy="3429000"/>
          </a:xfrm>
          <a:prstGeom prst="rect">
            <a:avLst/>
          </a:prstGeom>
          <a:ln/>
        </p:spPr>
      </p:sp>
      <p:sp>
        <p:nvSpPr>
          <p:cNvPr id="38916" name="Rectangle 3"/>
          <p:cNvSpPr>
            <a:spLocks noGrp="1" noChangeArrowheads="1"/>
          </p:cNvSpPr>
          <p:nvPr>
            <p:ph type="body" idx="1"/>
          </p:nvPr>
        </p:nvSpPr>
        <p:spPr>
          <a:xfrm>
            <a:off x="685800" y="4343400"/>
            <a:ext cx="5486400" cy="4116388"/>
          </a:xfrm>
        </p:spPr>
        <p:txBody>
          <a:bodyPr lIns="91416" tIns="45709" rIns="91416" bIns="45709"/>
          <a:lstStyle/>
          <a:p>
            <a:pPr marL="228580" indent="-228580">
              <a:spcBef>
                <a:spcPct val="0"/>
              </a:spcBef>
            </a:pPr>
            <a:endParaRPr lang="en-US" dirty="0"/>
          </a:p>
        </p:txBody>
      </p:sp>
    </p:spTree>
    <p:extLst>
      <p:ext uri="{BB962C8B-B14F-4D97-AF65-F5344CB8AC3E}">
        <p14:creationId xmlns:p14="http://schemas.microsoft.com/office/powerpoint/2010/main" val="1562602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9A571D2-7E25-4A17-B6E8-17E259FD048D}" type="slidenum">
              <a:rPr lang="en-US">
                <a:solidFill>
                  <a:srgbClr val="000000"/>
                </a:solidFill>
              </a:rPr>
              <a:pPr/>
              <a:t>46</a:t>
            </a:fld>
            <a:endParaRPr lang="en-US">
              <a:solidFill>
                <a:srgbClr val="000000"/>
              </a:solidFill>
            </a:endParaRPr>
          </a:p>
        </p:txBody>
      </p:sp>
      <p:sp>
        <p:nvSpPr>
          <p:cNvPr id="40962"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1416" tIns="45709" rIns="91416" bIns="45709" anchor="b"/>
          <a:lstStyle/>
          <a:p>
            <a:pPr algn="r"/>
            <a:fld id="{74635319-0BA9-421E-9B12-8A14C9C366D8}" type="slidenum">
              <a:rPr lang="en-GB" sz="1100">
                <a:solidFill>
                  <a:srgbClr val="000000"/>
                </a:solidFill>
                <a:latin typeface="Calibri"/>
                <a:ea typeface="ＭＳ Ｐゴシック" pitchFamily="-109" charset="-128"/>
                <a:cs typeface="Arial" charset="0"/>
              </a:rPr>
              <a:pPr algn="r"/>
              <a:t>46</a:t>
            </a:fld>
            <a:endParaRPr lang="en-GB" sz="1100" dirty="0">
              <a:solidFill>
                <a:srgbClr val="000000"/>
              </a:solidFill>
              <a:latin typeface="Calibri"/>
              <a:ea typeface="ＭＳ Ｐゴシック" pitchFamily="-109" charset="-128"/>
              <a:cs typeface="Arial" charset="0"/>
            </a:endParaRPr>
          </a:p>
        </p:txBody>
      </p:sp>
      <p:sp>
        <p:nvSpPr>
          <p:cNvPr id="40963" name="Rectangle 2"/>
          <p:cNvSpPr>
            <a:spLocks noGrp="1" noRot="1" noChangeAspect="1" noChangeArrowheads="1" noTextEdit="1"/>
          </p:cNvSpPr>
          <p:nvPr>
            <p:ph type="sldImg"/>
          </p:nvPr>
        </p:nvSpPr>
        <p:spPr>
          <a:xfrm>
            <a:off x="1144588" y="684213"/>
            <a:ext cx="4570412" cy="3429000"/>
          </a:xfrm>
          <a:prstGeom prst="rect">
            <a:avLst/>
          </a:prstGeom>
          <a:ln/>
        </p:spPr>
      </p:sp>
      <p:sp>
        <p:nvSpPr>
          <p:cNvPr id="40964" name="Rectangle 3"/>
          <p:cNvSpPr>
            <a:spLocks noGrp="1" noChangeArrowheads="1"/>
          </p:cNvSpPr>
          <p:nvPr>
            <p:ph type="body" idx="1"/>
          </p:nvPr>
        </p:nvSpPr>
        <p:spPr>
          <a:xfrm>
            <a:off x="685800" y="4343400"/>
            <a:ext cx="5486400" cy="4116388"/>
          </a:xfrm>
        </p:spPr>
        <p:txBody>
          <a:bodyPr lIns="91416" tIns="45709" rIns="91416" bIns="45709"/>
          <a:lstStyle/>
          <a:p>
            <a:pPr marL="228580" indent="-228580">
              <a:spcBef>
                <a:spcPct val="0"/>
              </a:spcBef>
            </a:pPr>
            <a:endParaRPr lang="en-US" dirty="0"/>
          </a:p>
        </p:txBody>
      </p:sp>
    </p:spTree>
    <p:extLst>
      <p:ext uri="{BB962C8B-B14F-4D97-AF65-F5344CB8AC3E}">
        <p14:creationId xmlns:p14="http://schemas.microsoft.com/office/powerpoint/2010/main" val="3247224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645C364-2088-4785-B326-D3BBB27AE744}" type="slidenum">
              <a:rPr lang="en-US">
                <a:solidFill>
                  <a:srgbClr val="000000"/>
                </a:solidFill>
              </a:rPr>
              <a:pPr/>
              <a:t>47</a:t>
            </a:fld>
            <a:endParaRPr lang="en-US">
              <a:solidFill>
                <a:srgbClr val="000000"/>
              </a:solidFill>
            </a:endParaRPr>
          </a:p>
        </p:txBody>
      </p:sp>
      <p:sp>
        <p:nvSpPr>
          <p:cNvPr id="43010"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1416" tIns="45709" rIns="91416" bIns="45709" anchor="b"/>
          <a:lstStyle/>
          <a:p>
            <a:pPr algn="r"/>
            <a:fld id="{0921B5DD-9723-4FCE-8930-D8541D81E408}" type="slidenum">
              <a:rPr lang="en-GB" sz="1100">
                <a:solidFill>
                  <a:srgbClr val="000000"/>
                </a:solidFill>
                <a:latin typeface="Calibri"/>
                <a:ea typeface="ＭＳ Ｐゴシック" pitchFamily="-109" charset="-128"/>
                <a:cs typeface="Arial" charset="0"/>
              </a:rPr>
              <a:pPr algn="r"/>
              <a:t>47</a:t>
            </a:fld>
            <a:endParaRPr lang="en-GB" sz="1100" dirty="0">
              <a:solidFill>
                <a:srgbClr val="000000"/>
              </a:solidFill>
              <a:latin typeface="Calibri"/>
              <a:ea typeface="ＭＳ Ｐゴシック" pitchFamily="-109" charset="-128"/>
              <a:cs typeface="Arial" charset="0"/>
            </a:endParaRPr>
          </a:p>
        </p:txBody>
      </p:sp>
      <p:sp>
        <p:nvSpPr>
          <p:cNvPr id="43011" name="Rectangle 2"/>
          <p:cNvSpPr>
            <a:spLocks noGrp="1" noRot="1" noChangeAspect="1" noChangeArrowheads="1" noTextEdit="1"/>
          </p:cNvSpPr>
          <p:nvPr>
            <p:ph type="sldImg"/>
          </p:nvPr>
        </p:nvSpPr>
        <p:spPr>
          <a:xfrm>
            <a:off x="1144588" y="684213"/>
            <a:ext cx="4570412" cy="3429000"/>
          </a:xfrm>
          <a:prstGeom prst="rect">
            <a:avLst/>
          </a:prstGeom>
          <a:ln/>
        </p:spPr>
      </p:sp>
      <p:sp>
        <p:nvSpPr>
          <p:cNvPr id="43012" name="Rectangle 3"/>
          <p:cNvSpPr>
            <a:spLocks noGrp="1" noChangeArrowheads="1"/>
          </p:cNvSpPr>
          <p:nvPr>
            <p:ph type="body" idx="1"/>
          </p:nvPr>
        </p:nvSpPr>
        <p:spPr>
          <a:xfrm>
            <a:off x="685800" y="4343400"/>
            <a:ext cx="5486400" cy="4116388"/>
          </a:xfrm>
        </p:spPr>
        <p:txBody>
          <a:bodyPr lIns="91416" tIns="45709" rIns="91416" bIns="45709"/>
          <a:lstStyle/>
          <a:p>
            <a:pPr marL="228580" indent="-228580">
              <a:spcBef>
                <a:spcPct val="0"/>
              </a:spcBef>
            </a:pPr>
            <a:endParaRPr lang="en-US" dirty="0"/>
          </a:p>
        </p:txBody>
      </p:sp>
    </p:spTree>
    <p:extLst>
      <p:ext uri="{BB962C8B-B14F-4D97-AF65-F5344CB8AC3E}">
        <p14:creationId xmlns:p14="http://schemas.microsoft.com/office/powerpoint/2010/main" val="325344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E35A4C-9C6A-4B91-A415-390E6D5BAA57}" type="slidenum">
              <a:rPr lang="en-US">
                <a:solidFill>
                  <a:srgbClr val="000000"/>
                </a:solidFill>
              </a:rPr>
              <a:pPr/>
              <a:t>60</a:t>
            </a:fld>
            <a:endParaRPr lang="en-US">
              <a:solidFill>
                <a:srgbClr val="000000"/>
              </a:solidFill>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r>
              <a:rPr lang="en-US" dirty="0"/>
              <a:t>Text Specs:</a:t>
            </a:r>
          </a:p>
          <a:p>
            <a:r>
              <a:rPr lang="en-US" dirty="0"/>
              <a:t>Verdana</a:t>
            </a:r>
          </a:p>
          <a:p>
            <a:r>
              <a:rPr lang="en-US" dirty="0"/>
              <a:t>Title [22]</a:t>
            </a:r>
            <a:br>
              <a:rPr lang="en-US" dirty="0"/>
            </a:br>
            <a:r>
              <a:rPr lang="en-US" sz="1000" dirty="0"/>
              <a:t>Title [18] </a:t>
            </a:r>
          </a:p>
          <a:p>
            <a:r>
              <a:rPr lang="en-US" dirty="0"/>
              <a:t>Subtitle [16]</a:t>
            </a:r>
          </a:p>
        </p:txBody>
      </p:sp>
    </p:spTree>
    <p:extLst>
      <p:ext uri="{BB962C8B-B14F-4D97-AF65-F5344CB8AC3E}">
        <p14:creationId xmlns:p14="http://schemas.microsoft.com/office/powerpoint/2010/main" val="3565768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144566-5079-4F68-AA96-DEF0AADE86B0}" type="slidenum">
              <a:rPr lang="en-US" altLang="en-US" smtClean="0">
                <a:solidFill>
                  <a:srgbClr val="000000"/>
                </a:solidFill>
              </a:rPr>
              <a:pPr>
                <a:spcBef>
                  <a:spcPct val="0"/>
                </a:spcBef>
              </a:pPr>
              <a:t>7</a:t>
            </a:fld>
            <a:endParaRPr lang="en-US" altLang="en-US" smtClean="0">
              <a:solidFill>
                <a:srgbClr val="000000"/>
              </a:solidFill>
            </a:endParaRPr>
          </a:p>
        </p:txBody>
      </p:sp>
      <p:sp>
        <p:nvSpPr>
          <p:cNvPr id="33795" name="Rectangle 2"/>
          <p:cNvSpPr>
            <a:spLocks noGrp="1" noRot="1" noChangeAspect="1" noChangeArrowheads="1" noTextEdit="1"/>
          </p:cNvSpPr>
          <p:nvPr>
            <p:ph type="sldImg"/>
          </p:nvPr>
        </p:nvSpPr>
        <p:spPr bwMode="auto">
          <a:xfrm>
            <a:off x="1152525" y="692150"/>
            <a:ext cx="4554538"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xfrm>
            <a:off x="915988" y="4343400"/>
            <a:ext cx="5026025"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3" rIns="91424" bIns="45713" numCol="1" anchor="t" anchorCtr="0" compatLnSpc="1">
            <a:prstTxWarp prst="textNoShape">
              <a:avLst/>
            </a:prstTxWarp>
          </a:bodyPr>
          <a:lstStyle/>
          <a:p>
            <a:r>
              <a:rPr lang="en-US" altLang="en-US" smtClean="0"/>
              <a:t>The concept of confinement or “lateral restraint” is illustrated quite well in the U.S. Army Corps of Engineers document, “USE OF GEOGRIDS IN</a:t>
            </a:r>
          </a:p>
          <a:p>
            <a:r>
              <a:rPr lang="en-US" altLang="en-US" smtClean="0"/>
              <a:t>PAVEMENT CONSTRUCTION” published in 2003 (it is HIGHLY recommended that the presenter have a hard copy on hand to show to their customer).  Figure 1 from this document illustrates the primary reinforcement mechanism as defined by the Corps.  Simply stated, lateral restraint is a unique characteristic to geogrid reinforcement as the particle strike-through we just illustrated in the previous slide results in confinement of the aggregate during loading leading to an increase in stiffness of the composite section.  This stiffness enhancement leads to an improvement of both vertical and horizontal stress distribution resulting in less pressure being applied to the pavement subgrade.</a:t>
            </a:r>
          </a:p>
        </p:txBody>
      </p:sp>
    </p:spTree>
    <p:extLst>
      <p:ext uri="{BB962C8B-B14F-4D97-AF65-F5344CB8AC3E}">
        <p14:creationId xmlns:p14="http://schemas.microsoft.com/office/powerpoint/2010/main" val="602046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477ED3-D29D-4788-AFB7-25B619425562}" type="slidenum">
              <a:rPr lang="en-US" smtClean="0">
                <a:solidFill>
                  <a:srgbClr val="000000"/>
                </a:solidFill>
              </a:rPr>
              <a:pPr/>
              <a:t>61</a:t>
            </a:fld>
            <a:endParaRPr lang="en-US">
              <a:solidFill>
                <a:srgbClr val="000000"/>
              </a:solidFill>
            </a:endParaRPr>
          </a:p>
        </p:txBody>
      </p:sp>
    </p:spTree>
    <p:extLst>
      <p:ext uri="{BB962C8B-B14F-4D97-AF65-F5344CB8AC3E}">
        <p14:creationId xmlns:p14="http://schemas.microsoft.com/office/powerpoint/2010/main" val="10762010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477ED3-D29D-4788-AFB7-25B619425562}" type="slidenum">
              <a:rPr lang="en-US" smtClean="0">
                <a:solidFill>
                  <a:srgbClr val="000000"/>
                </a:solidFill>
              </a:rPr>
              <a:pPr/>
              <a:t>62</a:t>
            </a:fld>
            <a:endParaRPr lang="en-US">
              <a:solidFill>
                <a:srgbClr val="000000"/>
              </a:solidFill>
            </a:endParaRPr>
          </a:p>
        </p:txBody>
      </p:sp>
    </p:spTree>
    <p:extLst>
      <p:ext uri="{BB962C8B-B14F-4D97-AF65-F5344CB8AC3E}">
        <p14:creationId xmlns:p14="http://schemas.microsoft.com/office/powerpoint/2010/main" val="17315011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477ED3-D29D-4788-AFB7-25B619425562}" type="slidenum">
              <a:rPr lang="en-US" smtClean="0">
                <a:solidFill>
                  <a:srgbClr val="000000"/>
                </a:solidFill>
              </a:rPr>
              <a:pPr/>
              <a:t>63</a:t>
            </a:fld>
            <a:endParaRPr lang="en-US">
              <a:solidFill>
                <a:srgbClr val="000000"/>
              </a:solidFill>
            </a:endParaRPr>
          </a:p>
        </p:txBody>
      </p:sp>
    </p:spTree>
    <p:extLst>
      <p:ext uri="{BB962C8B-B14F-4D97-AF65-F5344CB8AC3E}">
        <p14:creationId xmlns:p14="http://schemas.microsoft.com/office/powerpoint/2010/main" val="573396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89A226-1211-4629-A8A6-B36312297360}" type="slidenum">
              <a:rPr lang="en-US">
                <a:solidFill>
                  <a:srgbClr val="000000"/>
                </a:solidFill>
              </a:rPr>
              <a:pPr/>
              <a:t>64</a:t>
            </a:fld>
            <a:endParaRPr lang="en-US">
              <a:solidFill>
                <a:srgbClr val="000000"/>
              </a:solidFill>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10160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B4A51E-316E-4AED-A1E4-DDC5CDD29B85}" type="slidenum">
              <a:rPr lang="en-US">
                <a:solidFill>
                  <a:srgbClr val="000000"/>
                </a:solidFill>
              </a:rPr>
              <a:pPr/>
              <a:t>65</a:t>
            </a:fld>
            <a:endParaRPr lang="en-US">
              <a:solidFill>
                <a:srgbClr val="000000"/>
              </a:solidFill>
            </a:endParaRPr>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258840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F69A1A-0E29-46C9-B4E7-E4EB8D0BCDA9}" type="slidenum">
              <a:rPr lang="en-US">
                <a:solidFill>
                  <a:srgbClr val="000000"/>
                </a:solidFill>
              </a:rPr>
              <a:pPr/>
              <a:t>66</a:t>
            </a:fld>
            <a:endParaRPr lang="en-US">
              <a:solidFill>
                <a:srgbClr val="000000"/>
              </a:solidFill>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156756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89A226-1211-4629-A8A6-B36312297360}" type="slidenum">
              <a:rPr lang="en-US">
                <a:solidFill>
                  <a:srgbClr val="000000"/>
                </a:solidFill>
              </a:rPr>
              <a:pPr/>
              <a:t>71</a:t>
            </a:fld>
            <a:endParaRPr lang="en-US">
              <a:solidFill>
                <a:srgbClr val="000000"/>
              </a:solidFill>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81398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07B526-29F7-4247-83F4-5BC6FEF29D64}" type="slidenum">
              <a:rPr lang="en-US">
                <a:solidFill>
                  <a:srgbClr val="000000"/>
                </a:solidFill>
              </a:rPr>
              <a:pPr/>
              <a:t>72</a:t>
            </a:fld>
            <a:endParaRPr lang="en-US">
              <a:solidFill>
                <a:srgbClr val="000000"/>
              </a:solidFill>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86221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pPr eaLnBrk="1" hangingPunct="1"/>
            <a:endParaRPr lang="en-US" dirty="0" smtClean="0"/>
          </a:p>
        </p:txBody>
      </p:sp>
      <p:sp>
        <p:nvSpPr>
          <p:cNvPr id="102404" name="Slide Number Placeholder 3"/>
          <p:cNvSpPr>
            <a:spLocks noGrp="1"/>
          </p:cNvSpPr>
          <p:nvPr>
            <p:ph type="sldNum" sz="quarter" idx="5"/>
          </p:nvPr>
        </p:nvSpPr>
        <p:spPr>
          <a:noFill/>
        </p:spPr>
        <p:txBody>
          <a:bodyPr/>
          <a:lstStyle/>
          <a:p>
            <a:fld id="{0664A6AF-5F73-44F7-89A1-D8576184D56C}" type="slidenum">
              <a:rPr lang="en-GB" smtClean="0">
                <a:solidFill>
                  <a:prstClr val="black"/>
                </a:solidFill>
              </a:rPr>
              <a:pPr/>
              <a:t>76</a:t>
            </a:fld>
            <a:endParaRPr lang="en-GB" dirty="0" smtClean="0">
              <a:solidFill>
                <a:prstClr val="black"/>
              </a:solidFill>
            </a:endParaRPr>
          </a:p>
        </p:txBody>
      </p:sp>
    </p:spTree>
    <p:extLst>
      <p:ext uri="{BB962C8B-B14F-4D97-AF65-F5344CB8AC3E}">
        <p14:creationId xmlns:p14="http://schemas.microsoft.com/office/powerpoint/2010/main" val="20868112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a:prstGeom prst="rect">
            <a:avLst/>
          </a:prstGeo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67D14A-752F-40EF-942D-ABF2D8CEC2C1}" type="slidenum">
              <a:rPr lang="en-GB" smtClean="0">
                <a:solidFill>
                  <a:prstClr val="black"/>
                </a:solidFill>
              </a:rPr>
              <a:pPr>
                <a:defRPr/>
              </a:pPr>
              <a:t>78</a:t>
            </a:fld>
            <a:endParaRPr lang="en-GB" dirty="0">
              <a:solidFill>
                <a:prstClr val="black"/>
              </a:solidFill>
            </a:endParaRPr>
          </a:p>
        </p:txBody>
      </p:sp>
    </p:spTree>
    <p:extLst>
      <p:ext uri="{BB962C8B-B14F-4D97-AF65-F5344CB8AC3E}">
        <p14:creationId xmlns:p14="http://schemas.microsoft.com/office/powerpoint/2010/main" val="301293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18E6D9-E851-4D63-86F5-D56EDFF2D703}" type="slidenum">
              <a:rPr lang="en-US">
                <a:solidFill>
                  <a:prstClr val="black"/>
                </a:solidFill>
              </a:rPr>
              <a:pPr/>
              <a:t>9</a:t>
            </a:fld>
            <a:endParaRPr lang="en-US">
              <a:solidFill>
                <a:prstClr val="black"/>
              </a:solidFill>
            </a:endParaRPr>
          </a:p>
        </p:txBody>
      </p:sp>
      <p:sp>
        <p:nvSpPr>
          <p:cNvPr id="423938" name="Rectangle 2"/>
          <p:cNvSpPr>
            <a:spLocks noGrp="1" noRot="1" noChangeAspect="1" noChangeArrowheads="1" noTextEdit="1"/>
          </p:cNvSpPr>
          <p:nvPr>
            <p:ph type="sldImg"/>
          </p:nvPr>
        </p:nvSpPr>
        <p:spPr>
          <a:xfrm>
            <a:off x="1150938" y="692150"/>
            <a:ext cx="4556125" cy="3416300"/>
          </a:xfrm>
          <a:prstGeom prst="rect">
            <a:avLst/>
          </a:prstGeom>
          <a:ln/>
        </p:spPr>
      </p:sp>
      <p:sp>
        <p:nvSpPr>
          <p:cNvPr id="423939" name="Rectangle 3"/>
          <p:cNvSpPr>
            <a:spLocks noGrp="1" noChangeArrowheads="1"/>
          </p:cNvSpPr>
          <p:nvPr>
            <p:ph type="body" idx="1"/>
          </p:nvPr>
        </p:nvSpPr>
        <p:spPr>
          <a:xfrm>
            <a:off x="914400" y="4343400"/>
            <a:ext cx="5029200" cy="4114800"/>
          </a:xfrm>
        </p:spPr>
        <p:txBody>
          <a:bodyPr/>
          <a:lstStyle/>
          <a:p>
            <a:r>
              <a:rPr lang="en-US"/>
              <a:t>Vertical load pushing down on top of the aggregate taking advantage of the stiffness of the grid. Pass out installation guide. Buy a 6-pack of coca cola with clear ring. Bring up volunteer to pull on ring.</a:t>
            </a:r>
          </a:p>
          <a:p>
            <a:r>
              <a:rPr lang="en-US"/>
              <a:t>Carbon molecules have lined up after stretched</a:t>
            </a:r>
          </a:p>
          <a:p>
            <a:r>
              <a:rPr lang="en-US"/>
              <a:t>Take out sample of BX grid, see if you can stretch this thing. </a:t>
            </a:r>
          </a:p>
        </p:txBody>
      </p:sp>
    </p:spTree>
    <p:extLst>
      <p:ext uri="{BB962C8B-B14F-4D97-AF65-F5344CB8AC3E}">
        <p14:creationId xmlns:p14="http://schemas.microsoft.com/office/powerpoint/2010/main" val="42412622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5AE2BA-910D-4481-BA50-4C381F4AFF56}" type="slidenum">
              <a:rPr lang="en-US">
                <a:solidFill>
                  <a:prstClr val="black"/>
                </a:solidFill>
              </a:rPr>
              <a:pPr/>
              <a:t>93</a:t>
            </a:fld>
            <a:endParaRPr lang="en-US">
              <a:solidFill>
                <a:prstClr val="black"/>
              </a:solidFill>
            </a:endParaRPr>
          </a:p>
        </p:txBody>
      </p:sp>
      <p:sp>
        <p:nvSpPr>
          <p:cNvPr id="88066" name="Rectangle 2"/>
          <p:cNvSpPr>
            <a:spLocks noGrp="1" noRot="1" noChangeAspect="1" noChangeArrowheads="1" noTextEdit="1"/>
          </p:cNvSpPr>
          <p:nvPr>
            <p:ph type="sldImg"/>
          </p:nvPr>
        </p:nvSpPr>
        <p:spPr>
          <a:xfrm>
            <a:off x="1144588" y="685800"/>
            <a:ext cx="4572000" cy="3429000"/>
          </a:xfrm>
          <a:prstGeom prst="rect">
            <a:avLst/>
          </a:prstGeom>
          <a:ln/>
        </p:spPr>
      </p:sp>
      <p:sp>
        <p:nvSpPr>
          <p:cNvPr id="88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60288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8B624C-06CC-4655-A973-3D5BC329CCCA}" type="slidenum">
              <a:rPr lang="en-US">
                <a:solidFill>
                  <a:prstClr val="black"/>
                </a:solidFill>
              </a:rPr>
              <a:pPr/>
              <a:t>94</a:t>
            </a:fld>
            <a:endParaRPr lang="en-US">
              <a:solidFill>
                <a:prstClr val="black"/>
              </a:solidFill>
            </a:endParaRPr>
          </a:p>
        </p:txBody>
      </p:sp>
      <p:sp>
        <p:nvSpPr>
          <p:cNvPr id="90114" name="Rectangle 2"/>
          <p:cNvSpPr>
            <a:spLocks noGrp="1" noRot="1" noChangeAspect="1" noChangeArrowheads="1" noTextEdit="1"/>
          </p:cNvSpPr>
          <p:nvPr>
            <p:ph type="sldImg"/>
          </p:nvPr>
        </p:nvSpPr>
        <p:spPr>
          <a:xfrm>
            <a:off x="1144588" y="685800"/>
            <a:ext cx="4572000" cy="3429000"/>
          </a:xfrm>
          <a:prstGeom prst="rect">
            <a:avLst/>
          </a:prstGeom>
          <a:ln/>
        </p:spPr>
      </p:sp>
      <p:sp>
        <p:nvSpPr>
          <p:cNvPr id="90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165370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BC6BDFBA-AD34-447E-A57B-BC3DFA5DBFCE}" type="slidenum">
              <a:rPr lang="en-US" smtClean="0">
                <a:solidFill>
                  <a:srgbClr val="000000"/>
                </a:solidFill>
              </a:rPr>
              <a:pPr/>
              <a:t>113</a:t>
            </a:fld>
            <a:endParaRPr lang="en-US" dirty="0" smtClean="0">
              <a:solidFill>
                <a:srgbClr val="000000"/>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en-US" dirty="0" smtClean="0">
                <a:latin typeface="Arial" pitchFamily="34" charset="0"/>
                <a:ea typeface="ヒラギノ角ゴ Pro W3"/>
                <a:cs typeface="ヒラギノ角ゴ Pro W3"/>
              </a:rPr>
              <a:t>Text Specs:</a:t>
            </a:r>
          </a:p>
          <a:p>
            <a:pPr eaLnBrk="1" hangingPunct="1"/>
            <a:r>
              <a:rPr lang="en-US" dirty="0" smtClean="0">
                <a:latin typeface="Arial" pitchFamily="34" charset="0"/>
                <a:ea typeface="ヒラギノ角ゴ Pro W3"/>
                <a:cs typeface="ヒラギノ角ゴ Pro W3"/>
              </a:rPr>
              <a:t>Verdana Font</a:t>
            </a:r>
          </a:p>
          <a:p>
            <a:pPr eaLnBrk="1" hangingPunct="1"/>
            <a:r>
              <a:rPr lang="en-US" dirty="0" smtClean="0">
                <a:latin typeface="Arial" pitchFamily="34" charset="0"/>
                <a:ea typeface="ヒラギノ角ゴ Pro W3"/>
                <a:cs typeface="ヒラギノ角ゴ Pro W3"/>
              </a:rPr>
              <a:t>Title Bold [22]</a:t>
            </a:r>
            <a:br>
              <a:rPr lang="en-US" dirty="0" smtClean="0">
                <a:latin typeface="Arial" pitchFamily="34" charset="0"/>
                <a:ea typeface="ヒラギノ角ゴ Pro W3"/>
                <a:cs typeface="ヒラギノ角ゴ Pro W3"/>
              </a:rPr>
            </a:br>
            <a:r>
              <a:rPr lang="en-US" sz="1000" dirty="0" smtClean="0">
                <a:latin typeface="Arial" pitchFamily="34" charset="0"/>
                <a:ea typeface="ヒラギノ角ゴ Pro W3"/>
                <a:cs typeface="ヒラギノ角ゴ Pro W3"/>
              </a:rPr>
              <a:t>Title [18] </a:t>
            </a:r>
          </a:p>
          <a:p>
            <a:pPr eaLnBrk="1" hangingPunct="1"/>
            <a:r>
              <a:rPr lang="en-US" dirty="0" smtClean="0">
                <a:latin typeface="Arial" pitchFamily="34" charset="0"/>
                <a:ea typeface="ヒラギノ角ゴ Pro W3"/>
                <a:cs typeface="ヒラギノ角ゴ Pro W3"/>
              </a:rPr>
              <a:t>Subtitle [16]</a:t>
            </a:r>
          </a:p>
        </p:txBody>
      </p:sp>
    </p:spTree>
    <p:extLst>
      <p:ext uri="{BB962C8B-B14F-4D97-AF65-F5344CB8AC3E}">
        <p14:creationId xmlns:p14="http://schemas.microsoft.com/office/powerpoint/2010/main" val="17531701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C25EA35E-ADB7-41CF-8DEF-5D449417FCB0}" type="slidenum">
              <a:rPr lang="en-US" smtClean="0">
                <a:solidFill>
                  <a:srgbClr val="000000"/>
                </a:solidFill>
              </a:rPr>
              <a:pPr/>
              <a:t>116</a:t>
            </a:fld>
            <a:endParaRPr lang="en-US" dirty="0" smtClean="0">
              <a:solidFill>
                <a:srgbClr val="000000"/>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sz="1000" dirty="0" smtClean="0">
                <a:latin typeface="Arial" pitchFamily="34" charset="0"/>
                <a:ea typeface="ヒラギノ角ゴ Pro W3"/>
                <a:cs typeface="ヒラギノ角ゴ Pro W3"/>
              </a:rPr>
              <a:t>Text Specs: Verdana Font</a:t>
            </a:r>
          </a:p>
          <a:p>
            <a:pPr eaLnBrk="1" hangingPunct="1"/>
            <a:r>
              <a:rPr lang="en-US" sz="1000" dirty="0" smtClean="0">
                <a:latin typeface="Arial" pitchFamily="34" charset="0"/>
                <a:ea typeface="ヒラギノ角ゴ Pro W3"/>
                <a:cs typeface="ヒラギノ角ゴ Pro W3"/>
              </a:rPr>
              <a:t>Title Bold [28]</a:t>
            </a:r>
            <a:br>
              <a:rPr lang="en-US" sz="1000" dirty="0" smtClean="0">
                <a:latin typeface="Arial" pitchFamily="34" charset="0"/>
                <a:ea typeface="ヒラギノ角ゴ Pro W3"/>
                <a:cs typeface="ヒラギノ角ゴ Pro W3"/>
              </a:rPr>
            </a:br>
            <a:r>
              <a:rPr lang="en-US" sz="1000" dirty="0" smtClean="0">
                <a:latin typeface="Arial" pitchFamily="34" charset="0"/>
                <a:ea typeface="ヒラギノ角ゴ Pro W3"/>
                <a:cs typeface="ヒラギノ角ゴ Pro W3"/>
              </a:rPr>
              <a:t>Bullet 1  [24]</a:t>
            </a:r>
          </a:p>
          <a:p>
            <a:pPr eaLnBrk="1" hangingPunct="1"/>
            <a:r>
              <a:rPr lang="en-US" sz="1000" dirty="0" smtClean="0">
                <a:latin typeface="Arial" pitchFamily="34" charset="0"/>
                <a:ea typeface="ヒラギノ角ゴ Pro W3"/>
                <a:cs typeface="ヒラギノ角ゴ Pro W3"/>
              </a:rPr>
              <a:t>Bullet 2 [20]</a:t>
            </a:r>
          </a:p>
          <a:p>
            <a:pPr eaLnBrk="1" hangingPunct="1"/>
            <a:r>
              <a:rPr lang="en-US" sz="1000" dirty="0" smtClean="0">
                <a:latin typeface="Arial" pitchFamily="34" charset="0"/>
                <a:ea typeface="ヒラギノ角ゴ Pro W3"/>
                <a:cs typeface="ヒラギノ角ゴ Pro W3"/>
              </a:rPr>
              <a:t>Bullet 3 [18]</a:t>
            </a:r>
          </a:p>
          <a:p>
            <a:pPr eaLnBrk="1" hangingPunct="1"/>
            <a:r>
              <a:rPr lang="en-US" sz="1000" dirty="0" smtClean="0">
                <a:latin typeface="Arial" pitchFamily="34" charset="0"/>
                <a:ea typeface="ヒラギノ角ゴ Pro W3"/>
                <a:cs typeface="ヒラギノ角ゴ Pro W3"/>
              </a:rPr>
              <a:t>Bullet 4 [16]</a:t>
            </a:r>
          </a:p>
          <a:p>
            <a:pPr eaLnBrk="1" hangingPunct="1"/>
            <a:r>
              <a:rPr lang="en-US" sz="1000" dirty="0" smtClean="0">
                <a:latin typeface="Arial" pitchFamily="34" charset="0"/>
                <a:ea typeface="ヒラギノ角ゴ Pro W3"/>
                <a:cs typeface="ヒラギノ角ゴ Pro W3"/>
              </a:rPr>
              <a:t>Caption Bold [14]</a:t>
            </a:r>
            <a:endParaRPr lang="en-US" dirty="0" smtClean="0">
              <a:latin typeface="Arial" pitchFamily="34" charset="0"/>
              <a:ea typeface="ヒラギノ角ゴ Pro W3"/>
              <a:cs typeface="ヒラギノ角ゴ Pro W3"/>
            </a:endParaRPr>
          </a:p>
          <a:p>
            <a:pPr eaLnBrk="1" hangingPunct="1"/>
            <a:endParaRPr lang="en-US" dirty="0"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746013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DD7654AF-16D4-4D7B-A689-F8D796EC156C}" type="slidenum">
              <a:rPr lang="en-US" smtClean="0">
                <a:solidFill>
                  <a:srgbClr val="000000"/>
                </a:solidFill>
              </a:rPr>
              <a:pPr/>
              <a:t>117</a:t>
            </a:fld>
            <a:endParaRPr lang="en-US" dirty="0" smtClean="0">
              <a:solidFill>
                <a:srgbClr val="000000"/>
              </a:solidFill>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z="1000" dirty="0" smtClean="0">
                <a:latin typeface="Arial" pitchFamily="34" charset="0"/>
                <a:ea typeface="ヒラギノ角ゴ Pro W3"/>
                <a:cs typeface="ヒラギノ角ゴ Pro W3"/>
              </a:rPr>
              <a:t>Text Specs: Verdana Font</a:t>
            </a:r>
          </a:p>
          <a:p>
            <a:pPr eaLnBrk="1" hangingPunct="1"/>
            <a:r>
              <a:rPr lang="en-US" sz="1000" dirty="0" smtClean="0">
                <a:latin typeface="Arial" pitchFamily="34" charset="0"/>
                <a:ea typeface="ヒラギノ角ゴ Pro W3"/>
                <a:cs typeface="ヒラギノ角ゴ Pro W3"/>
              </a:rPr>
              <a:t>Title Bold [28]</a:t>
            </a:r>
            <a:br>
              <a:rPr lang="en-US" sz="1000" dirty="0" smtClean="0">
                <a:latin typeface="Arial" pitchFamily="34" charset="0"/>
                <a:ea typeface="ヒラギノ角ゴ Pro W3"/>
                <a:cs typeface="ヒラギノ角ゴ Pro W3"/>
              </a:rPr>
            </a:br>
            <a:r>
              <a:rPr lang="en-US" sz="1000" dirty="0" smtClean="0">
                <a:latin typeface="Arial" pitchFamily="34" charset="0"/>
                <a:ea typeface="ヒラギノ角ゴ Pro W3"/>
                <a:cs typeface="ヒラギノ角ゴ Pro W3"/>
              </a:rPr>
              <a:t>Bullet 1  [24]</a:t>
            </a:r>
          </a:p>
          <a:p>
            <a:pPr eaLnBrk="1" hangingPunct="1"/>
            <a:r>
              <a:rPr lang="en-US" sz="1000" dirty="0" smtClean="0">
                <a:latin typeface="Arial" pitchFamily="34" charset="0"/>
                <a:ea typeface="ヒラギノ角ゴ Pro W3"/>
                <a:cs typeface="ヒラギノ角ゴ Pro W3"/>
              </a:rPr>
              <a:t>Bullet 2 [20]</a:t>
            </a:r>
          </a:p>
          <a:p>
            <a:pPr eaLnBrk="1" hangingPunct="1"/>
            <a:r>
              <a:rPr lang="en-US" sz="1000" dirty="0" smtClean="0">
                <a:latin typeface="Arial" pitchFamily="34" charset="0"/>
                <a:ea typeface="ヒラギノ角ゴ Pro W3"/>
                <a:cs typeface="ヒラギノ角ゴ Pro W3"/>
              </a:rPr>
              <a:t>Bullet 3 [18]</a:t>
            </a:r>
          </a:p>
          <a:p>
            <a:pPr eaLnBrk="1" hangingPunct="1"/>
            <a:r>
              <a:rPr lang="en-US" sz="1000" dirty="0" smtClean="0">
                <a:latin typeface="Arial" pitchFamily="34" charset="0"/>
                <a:ea typeface="ヒラギノ角ゴ Pro W3"/>
                <a:cs typeface="ヒラギノ角ゴ Pro W3"/>
              </a:rPr>
              <a:t>Bullet 4 [16]</a:t>
            </a:r>
          </a:p>
          <a:p>
            <a:pPr eaLnBrk="1" hangingPunct="1"/>
            <a:r>
              <a:rPr lang="en-US" sz="1000" dirty="0" smtClean="0">
                <a:latin typeface="Arial" pitchFamily="34" charset="0"/>
                <a:ea typeface="ヒラギノ角ゴ Pro W3"/>
                <a:cs typeface="ヒラギノ角ゴ Pro W3"/>
              </a:rPr>
              <a:t>Caption Bold [14]</a:t>
            </a:r>
            <a:endParaRPr lang="en-US" dirty="0" smtClean="0">
              <a:latin typeface="Arial" pitchFamily="34" charset="0"/>
              <a:ea typeface="ヒラギノ角ゴ Pro W3"/>
              <a:cs typeface="ヒラギノ角ゴ Pro W3"/>
            </a:endParaRPr>
          </a:p>
          <a:p>
            <a:pPr eaLnBrk="1" hangingPunct="1"/>
            <a:endParaRPr lang="en-US" dirty="0"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3595251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C25EA35E-ADB7-41CF-8DEF-5D449417FCB0}" type="slidenum">
              <a:rPr lang="en-US" smtClean="0">
                <a:solidFill>
                  <a:srgbClr val="000000"/>
                </a:solidFill>
              </a:rPr>
              <a:pPr/>
              <a:t>119</a:t>
            </a:fld>
            <a:endParaRPr lang="en-US" dirty="0" smtClean="0">
              <a:solidFill>
                <a:srgbClr val="000000"/>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sz="1000" dirty="0" smtClean="0">
                <a:latin typeface="Arial" pitchFamily="34" charset="0"/>
                <a:ea typeface="ヒラギノ角ゴ Pro W3"/>
                <a:cs typeface="ヒラギノ角ゴ Pro W3"/>
              </a:rPr>
              <a:t>Text Specs: Verdana Font</a:t>
            </a:r>
          </a:p>
          <a:p>
            <a:pPr eaLnBrk="1" hangingPunct="1"/>
            <a:r>
              <a:rPr lang="en-US" sz="1000" dirty="0" smtClean="0">
                <a:latin typeface="Arial" pitchFamily="34" charset="0"/>
                <a:ea typeface="ヒラギノ角ゴ Pro W3"/>
                <a:cs typeface="ヒラギノ角ゴ Pro W3"/>
              </a:rPr>
              <a:t>Title Bold [28]</a:t>
            </a:r>
            <a:br>
              <a:rPr lang="en-US" sz="1000" dirty="0" smtClean="0">
                <a:latin typeface="Arial" pitchFamily="34" charset="0"/>
                <a:ea typeface="ヒラギノ角ゴ Pro W3"/>
                <a:cs typeface="ヒラギノ角ゴ Pro W3"/>
              </a:rPr>
            </a:br>
            <a:r>
              <a:rPr lang="en-US" sz="1000" dirty="0" smtClean="0">
                <a:latin typeface="Arial" pitchFamily="34" charset="0"/>
                <a:ea typeface="ヒラギノ角ゴ Pro W3"/>
                <a:cs typeface="ヒラギノ角ゴ Pro W3"/>
              </a:rPr>
              <a:t>Bullet 1  [24]</a:t>
            </a:r>
          </a:p>
          <a:p>
            <a:pPr eaLnBrk="1" hangingPunct="1"/>
            <a:r>
              <a:rPr lang="en-US" sz="1000" dirty="0" smtClean="0">
                <a:latin typeface="Arial" pitchFamily="34" charset="0"/>
                <a:ea typeface="ヒラギノ角ゴ Pro W3"/>
                <a:cs typeface="ヒラギノ角ゴ Pro W3"/>
              </a:rPr>
              <a:t>Bullet 2 [20]</a:t>
            </a:r>
          </a:p>
          <a:p>
            <a:pPr eaLnBrk="1" hangingPunct="1"/>
            <a:r>
              <a:rPr lang="en-US" sz="1000" dirty="0" smtClean="0">
                <a:latin typeface="Arial" pitchFamily="34" charset="0"/>
                <a:ea typeface="ヒラギノ角ゴ Pro W3"/>
                <a:cs typeface="ヒラギノ角ゴ Pro W3"/>
              </a:rPr>
              <a:t>Bullet 3 [18]</a:t>
            </a:r>
          </a:p>
          <a:p>
            <a:pPr eaLnBrk="1" hangingPunct="1"/>
            <a:r>
              <a:rPr lang="en-US" sz="1000" dirty="0" smtClean="0">
                <a:latin typeface="Arial" pitchFamily="34" charset="0"/>
                <a:ea typeface="ヒラギノ角ゴ Pro W3"/>
                <a:cs typeface="ヒラギノ角ゴ Pro W3"/>
              </a:rPr>
              <a:t>Bullet 4 [16]</a:t>
            </a:r>
          </a:p>
          <a:p>
            <a:pPr eaLnBrk="1" hangingPunct="1"/>
            <a:r>
              <a:rPr lang="en-US" sz="1000" dirty="0" smtClean="0">
                <a:latin typeface="Arial" pitchFamily="34" charset="0"/>
                <a:ea typeface="ヒラギノ角ゴ Pro W3"/>
                <a:cs typeface="ヒラギノ角ゴ Pro W3"/>
              </a:rPr>
              <a:t>Caption Bold [14]</a:t>
            </a:r>
            <a:endParaRPr lang="en-US" dirty="0" smtClean="0">
              <a:latin typeface="Arial" pitchFamily="34" charset="0"/>
              <a:ea typeface="ヒラギノ角ゴ Pro W3"/>
              <a:cs typeface="ヒラギノ角ゴ Pro W3"/>
            </a:endParaRPr>
          </a:p>
          <a:p>
            <a:pPr eaLnBrk="1" hangingPunct="1"/>
            <a:endParaRPr lang="en-US" dirty="0"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30845612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DD7654AF-16D4-4D7B-A689-F8D796EC156C}" type="slidenum">
              <a:rPr lang="en-US" smtClean="0">
                <a:solidFill>
                  <a:srgbClr val="000000"/>
                </a:solidFill>
              </a:rPr>
              <a:pPr/>
              <a:t>120</a:t>
            </a:fld>
            <a:endParaRPr lang="en-US" dirty="0" smtClean="0">
              <a:solidFill>
                <a:srgbClr val="000000"/>
              </a:solidFill>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z="1000" dirty="0" smtClean="0">
                <a:latin typeface="Arial" pitchFamily="34" charset="0"/>
                <a:ea typeface="ヒラギノ角ゴ Pro W3"/>
                <a:cs typeface="ヒラギノ角ゴ Pro W3"/>
              </a:rPr>
              <a:t>Text Specs: Verdana Font</a:t>
            </a:r>
          </a:p>
          <a:p>
            <a:pPr eaLnBrk="1" hangingPunct="1"/>
            <a:r>
              <a:rPr lang="en-US" sz="1000" dirty="0" smtClean="0">
                <a:latin typeface="Arial" pitchFamily="34" charset="0"/>
                <a:ea typeface="ヒラギノ角ゴ Pro W3"/>
                <a:cs typeface="ヒラギノ角ゴ Pro W3"/>
              </a:rPr>
              <a:t>Title Bold [28]</a:t>
            </a:r>
            <a:br>
              <a:rPr lang="en-US" sz="1000" dirty="0" smtClean="0">
                <a:latin typeface="Arial" pitchFamily="34" charset="0"/>
                <a:ea typeface="ヒラギノ角ゴ Pro W3"/>
                <a:cs typeface="ヒラギノ角ゴ Pro W3"/>
              </a:rPr>
            </a:br>
            <a:r>
              <a:rPr lang="en-US" sz="1000" dirty="0" smtClean="0">
                <a:latin typeface="Arial" pitchFamily="34" charset="0"/>
                <a:ea typeface="ヒラギノ角ゴ Pro W3"/>
                <a:cs typeface="ヒラギノ角ゴ Pro W3"/>
              </a:rPr>
              <a:t>Bullet 1  [24]</a:t>
            </a:r>
          </a:p>
          <a:p>
            <a:pPr eaLnBrk="1" hangingPunct="1"/>
            <a:r>
              <a:rPr lang="en-US" sz="1000" dirty="0" smtClean="0">
                <a:latin typeface="Arial" pitchFamily="34" charset="0"/>
                <a:ea typeface="ヒラギノ角ゴ Pro W3"/>
                <a:cs typeface="ヒラギノ角ゴ Pro W3"/>
              </a:rPr>
              <a:t>Bullet 2 [20]</a:t>
            </a:r>
          </a:p>
          <a:p>
            <a:pPr eaLnBrk="1" hangingPunct="1"/>
            <a:r>
              <a:rPr lang="en-US" sz="1000" dirty="0" smtClean="0">
                <a:latin typeface="Arial" pitchFamily="34" charset="0"/>
                <a:ea typeface="ヒラギノ角ゴ Pro W3"/>
                <a:cs typeface="ヒラギノ角ゴ Pro W3"/>
              </a:rPr>
              <a:t>Bullet 3 [18]</a:t>
            </a:r>
          </a:p>
          <a:p>
            <a:pPr eaLnBrk="1" hangingPunct="1"/>
            <a:r>
              <a:rPr lang="en-US" sz="1000" dirty="0" smtClean="0">
                <a:latin typeface="Arial" pitchFamily="34" charset="0"/>
                <a:ea typeface="ヒラギノ角ゴ Pro W3"/>
                <a:cs typeface="ヒラギノ角ゴ Pro W3"/>
              </a:rPr>
              <a:t>Bullet 4 [16]</a:t>
            </a:r>
          </a:p>
          <a:p>
            <a:pPr eaLnBrk="1" hangingPunct="1"/>
            <a:r>
              <a:rPr lang="en-US" sz="1000" dirty="0" smtClean="0">
                <a:latin typeface="Arial" pitchFamily="34" charset="0"/>
                <a:ea typeface="ヒラギノ角ゴ Pro W3"/>
                <a:cs typeface="ヒラギノ角ゴ Pro W3"/>
              </a:rPr>
              <a:t>Caption Bold [14]</a:t>
            </a:r>
            <a:endParaRPr lang="en-US" dirty="0" smtClean="0">
              <a:latin typeface="Arial" pitchFamily="34" charset="0"/>
              <a:ea typeface="ヒラギノ角ゴ Pro W3"/>
              <a:cs typeface="ヒラギノ角ゴ Pro W3"/>
            </a:endParaRPr>
          </a:p>
          <a:p>
            <a:pPr eaLnBrk="1" hangingPunct="1"/>
            <a:endParaRPr lang="en-US" dirty="0"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2856516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6661" tIns="48331" rIns="96661" bIns="48331" anchor="b"/>
          <a:lstStyle/>
          <a:p>
            <a:pPr algn="r" eaLnBrk="0" hangingPunct="0"/>
            <a:fld id="{BE82CEAE-18DA-42A1-A57B-735B334F9E05}" type="slidenum">
              <a:rPr lang="en-US" sz="1300">
                <a:solidFill>
                  <a:srgbClr val="000000"/>
                </a:solidFill>
                <a:latin typeface="Verdana" charset="0"/>
                <a:ea typeface="ヒラギノ角ゴ Pro W3" charset="-128"/>
                <a:cs typeface="+mn-cs"/>
              </a:rPr>
              <a:pPr algn="r" eaLnBrk="0" hangingPunct="0"/>
              <a:t>121</a:t>
            </a:fld>
            <a:endParaRPr lang="en-US" sz="1300" dirty="0">
              <a:solidFill>
                <a:srgbClr val="000000"/>
              </a:solidFill>
              <a:latin typeface="Verdana" charset="0"/>
              <a:ea typeface="ヒラギノ角ゴ Pro W3" charset="-128"/>
              <a:cs typeface="+mn-cs"/>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en-US" sz="1000" dirty="0" smtClean="0">
                <a:latin typeface="Arial" pitchFamily="34" charset="0"/>
                <a:ea typeface="ヒラギノ角ゴ Pro W3"/>
                <a:cs typeface="ヒラギノ角ゴ Pro W3"/>
              </a:rPr>
              <a:t>Text Specs: Verdana Font</a:t>
            </a:r>
          </a:p>
          <a:p>
            <a:pPr eaLnBrk="1" hangingPunct="1"/>
            <a:r>
              <a:rPr lang="en-US" sz="1000" dirty="0" smtClean="0">
                <a:latin typeface="Arial" pitchFamily="34" charset="0"/>
                <a:ea typeface="ヒラギノ角ゴ Pro W3"/>
                <a:cs typeface="ヒラギノ角ゴ Pro W3"/>
              </a:rPr>
              <a:t>Title Bold [28]</a:t>
            </a:r>
            <a:br>
              <a:rPr lang="en-US" sz="1000" dirty="0" smtClean="0">
                <a:latin typeface="Arial" pitchFamily="34" charset="0"/>
                <a:ea typeface="ヒラギノ角ゴ Pro W3"/>
                <a:cs typeface="ヒラギノ角ゴ Pro W3"/>
              </a:rPr>
            </a:br>
            <a:r>
              <a:rPr lang="en-US" sz="1000" dirty="0" smtClean="0">
                <a:latin typeface="Arial" pitchFamily="34" charset="0"/>
                <a:ea typeface="ヒラギノ角ゴ Pro W3"/>
                <a:cs typeface="ヒラギノ角ゴ Pro W3"/>
              </a:rPr>
              <a:t>Bullet 1  [24]</a:t>
            </a:r>
          </a:p>
          <a:p>
            <a:pPr eaLnBrk="1" hangingPunct="1"/>
            <a:r>
              <a:rPr lang="en-US" sz="1000" dirty="0" smtClean="0">
                <a:latin typeface="Arial" pitchFamily="34" charset="0"/>
                <a:ea typeface="ヒラギノ角ゴ Pro W3"/>
                <a:cs typeface="ヒラギノ角ゴ Pro W3"/>
              </a:rPr>
              <a:t>Bullet 2 [20]</a:t>
            </a:r>
          </a:p>
          <a:p>
            <a:pPr eaLnBrk="1" hangingPunct="1"/>
            <a:r>
              <a:rPr lang="en-US" sz="1000" dirty="0" smtClean="0">
                <a:latin typeface="Arial" pitchFamily="34" charset="0"/>
                <a:ea typeface="ヒラギノ角ゴ Pro W3"/>
                <a:cs typeface="ヒラギノ角ゴ Pro W3"/>
              </a:rPr>
              <a:t>Bullet 3 [18]</a:t>
            </a:r>
          </a:p>
          <a:p>
            <a:pPr eaLnBrk="1" hangingPunct="1"/>
            <a:r>
              <a:rPr lang="en-US" sz="1000" dirty="0" smtClean="0">
                <a:latin typeface="Arial" pitchFamily="34" charset="0"/>
                <a:ea typeface="ヒラギノ角ゴ Pro W3"/>
                <a:cs typeface="ヒラギノ角ゴ Pro W3"/>
              </a:rPr>
              <a:t>Bullet 4 [16]</a:t>
            </a:r>
          </a:p>
          <a:p>
            <a:pPr eaLnBrk="1" hangingPunct="1"/>
            <a:r>
              <a:rPr lang="en-US" sz="1000" dirty="0" smtClean="0">
                <a:latin typeface="Arial" pitchFamily="34" charset="0"/>
                <a:ea typeface="ヒラギノ角ゴ Pro W3"/>
                <a:cs typeface="ヒラギノ角ゴ Pro W3"/>
              </a:rPr>
              <a:t>Caption Bold [14]</a:t>
            </a:r>
            <a:endParaRPr lang="en-US" dirty="0" smtClean="0">
              <a:latin typeface="Arial" pitchFamily="34" charset="0"/>
              <a:ea typeface="ヒラギノ角ゴ Pro W3"/>
              <a:cs typeface="ヒラギノ角ゴ Pro W3"/>
            </a:endParaRPr>
          </a:p>
          <a:p>
            <a:pPr eaLnBrk="1" hangingPunct="1"/>
            <a:endParaRPr lang="en-US" dirty="0"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40280582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6661" tIns="48331" rIns="96661" bIns="48331" anchor="b"/>
          <a:lstStyle/>
          <a:p>
            <a:pPr algn="r" eaLnBrk="0" hangingPunct="0"/>
            <a:fld id="{FBF6DB5D-378A-46AD-B37F-1D6808C0D63E}" type="slidenum">
              <a:rPr lang="en-US" sz="1300">
                <a:solidFill>
                  <a:srgbClr val="000000"/>
                </a:solidFill>
                <a:latin typeface="Verdana" charset="0"/>
                <a:ea typeface="ヒラギノ角ゴ Pro W3" charset="-128"/>
                <a:cs typeface="+mn-cs"/>
              </a:rPr>
              <a:pPr algn="r" eaLnBrk="0" hangingPunct="0"/>
              <a:t>122</a:t>
            </a:fld>
            <a:endParaRPr lang="en-US" sz="1300" dirty="0">
              <a:solidFill>
                <a:srgbClr val="000000"/>
              </a:solidFill>
              <a:latin typeface="Verdana" charset="0"/>
              <a:ea typeface="ヒラギノ角ゴ Pro W3" charset="-128"/>
              <a:cs typeface="+mn-cs"/>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r>
              <a:rPr lang="en-US" sz="1000" dirty="0" smtClean="0">
                <a:latin typeface="Arial" pitchFamily="34" charset="0"/>
                <a:ea typeface="ヒラギノ角ゴ Pro W3"/>
                <a:cs typeface="ヒラギノ角ゴ Pro W3"/>
              </a:rPr>
              <a:t>Text Specs: Verdana Font</a:t>
            </a:r>
          </a:p>
          <a:p>
            <a:pPr eaLnBrk="1" hangingPunct="1"/>
            <a:r>
              <a:rPr lang="en-US" sz="1000" dirty="0" smtClean="0">
                <a:latin typeface="Arial" pitchFamily="34" charset="0"/>
                <a:ea typeface="ヒラギノ角ゴ Pro W3"/>
                <a:cs typeface="ヒラギノ角ゴ Pro W3"/>
              </a:rPr>
              <a:t>Title Bold [28]</a:t>
            </a:r>
            <a:br>
              <a:rPr lang="en-US" sz="1000" dirty="0" smtClean="0">
                <a:latin typeface="Arial" pitchFamily="34" charset="0"/>
                <a:ea typeface="ヒラギノ角ゴ Pro W3"/>
                <a:cs typeface="ヒラギノ角ゴ Pro W3"/>
              </a:rPr>
            </a:br>
            <a:r>
              <a:rPr lang="en-US" sz="1000" dirty="0" smtClean="0">
                <a:latin typeface="Arial" pitchFamily="34" charset="0"/>
                <a:ea typeface="ヒラギノ角ゴ Pro W3"/>
                <a:cs typeface="ヒラギノ角ゴ Pro W3"/>
              </a:rPr>
              <a:t>Bullet 1  [24]</a:t>
            </a:r>
          </a:p>
          <a:p>
            <a:pPr eaLnBrk="1" hangingPunct="1"/>
            <a:r>
              <a:rPr lang="en-US" sz="1000" dirty="0" smtClean="0">
                <a:latin typeface="Arial" pitchFamily="34" charset="0"/>
                <a:ea typeface="ヒラギノ角ゴ Pro W3"/>
                <a:cs typeface="ヒラギノ角ゴ Pro W3"/>
              </a:rPr>
              <a:t>Bullet 2 [20]</a:t>
            </a:r>
          </a:p>
          <a:p>
            <a:pPr eaLnBrk="1" hangingPunct="1"/>
            <a:r>
              <a:rPr lang="en-US" sz="1000" dirty="0" smtClean="0">
                <a:latin typeface="Arial" pitchFamily="34" charset="0"/>
                <a:ea typeface="ヒラギノ角ゴ Pro W3"/>
                <a:cs typeface="ヒラギノ角ゴ Pro W3"/>
              </a:rPr>
              <a:t>Bullet 3 [18]</a:t>
            </a:r>
          </a:p>
          <a:p>
            <a:pPr eaLnBrk="1" hangingPunct="1"/>
            <a:r>
              <a:rPr lang="en-US" sz="1000" dirty="0" smtClean="0">
                <a:latin typeface="Arial" pitchFamily="34" charset="0"/>
                <a:ea typeface="ヒラギノ角ゴ Pro W3"/>
                <a:cs typeface="ヒラギノ角ゴ Pro W3"/>
              </a:rPr>
              <a:t>Bullet 4 [16]</a:t>
            </a:r>
          </a:p>
          <a:p>
            <a:pPr eaLnBrk="1" hangingPunct="1"/>
            <a:r>
              <a:rPr lang="en-US" sz="1000" dirty="0" smtClean="0">
                <a:latin typeface="Arial" pitchFamily="34" charset="0"/>
                <a:ea typeface="ヒラギノ角ゴ Pro W3"/>
                <a:cs typeface="ヒラギノ角ゴ Pro W3"/>
              </a:rPr>
              <a:t>Caption Bold [14]</a:t>
            </a:r>
            <a:endParaRPr lang="en-US" dirty="0" smtClean="0">
              <a:latin typeface="Arial" pitchFamily="34" charset="0"/>
              <a:ea typeface="ヒラギノ角ゴ Pro W3"/>
              <a:cs typeface="ヒラギノ角ゴ Pro W3"/>
            </a:endParaRPr>
          </a:p>
          <a:p>
            <a:pPr eaLnBrk="1" hangingPunct="1"/>
            <a:endParaRPr lang="en-US" dirty="0"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3842910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6661" tIns="48331" rIns="96661" bIns="48331" anchor="b"/>
          <a:lstStyle/>
          <a:p>
            <a:pPr algn="r" eaLnBrk="0" hangingPunct="0"/>
            <a:fld id="{AB5EEECF-69A9-49EA-B5A2-69E55FD24C1E}" type="slidenum">
              <a:rPr lang="en-US" sz="1300">
                <a:solidFill>
                  <a:srgbClr val="000000"/>
                </a:solidFill>
                <a:latin typeface="Verdana" charset="0"/>
                <a:ea typeface="ヒラギノ角ゴ Pro W3" charset="-128"/>
                <a:cs typeface="+mn-cs"/>
              </a:rPr>
              <a:pPr algn="r" eaLnBrk="0" hangingPunct="0"/>
              <a:t>123</a:t>
            </a:fld>
            <a:endParaRPr lang="en-US" sz="1300" dirty="0">
              <a:solidFill>
                <a:srgbClr val="000000"/>
              </a:solidFill>
              <a:latin typeface="Verdana" charset="0"/>
              <a:ea typeface="ヒラギノ角ゴ Pro W3" charset="-128"/>
              <a:cs typeface="+mn-cs"/>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sz="1000" dirty="0" smtClean="0">
                <a:latin typeface="Arial" pitchFamily="34" charset="0"/>
                <a:ea typeface="ヒラギノ角ゴ Pro W3"/>
                <a:cs typeface="ヒラギノ角ゴ Pro W3"/>
              </a:rPr>
              <a:t>Text Specs: Verdana Font</a:t>
            </a:r>
          </a:p>
          <a:p>
            <a:pPr eaLnBrk="1" hangingPunct="1"/>
            <a:r>
              <a:rPr lang="en-US" sz="1000" dirty="0" smtClean="0">
                <a:latin typeface="Arial" pitchFamily="34" charset="0"/>
                <a:ea typeface="ヒラギノ角ゴ Pro W3"/>
                <a:cs typeface="ヒラギノ角ゴ Pro W3"/>
              </a:rPr>
              <a:t>Title Bold [28]</a:t>
            </a:r>
            <a:br>
              <a:rPr lang="en-US" sz="1000" dirty="0" smtClean="0">
                <a:latin typeface="Arial" pitchFamily="34" charset="0"/>
                <a:ea typeface="ヒラギノ角ゴ Pro W3"/>
                <a:cs typeface="ヒラギノ角ゴ Pro W3"/>
              </a:rPr>
            </a:br>
            <a:r>
              <a:rPr lang="en-US" sz="1000" dirty="0" smtClean="0">
                <a:latin typeface="Arial" pitchFamily="34" charset="0"/>
                <a:ea typeface="ヒラギノ角ゴ Pro W3"/>
                <a:cs typeface="ヒラギノ角ゴ Pro W3"/>
              </a:rPr>
              <a:t>Bullet 1  [24]</a:t>
            </a:r>
          </a:p>
          <a:p>
            <a:pPr eaLnBrk="1" hangingPunct="1"/>
            <a:r>
              <a:rPr lang="en-US" sz="1000" dirty="0" smtClean="0">
                <a:latin typeface="Arial" pitchFamily="34" charset="0"/>
                <a:ea typeface="ヒラギノ角ゴ Pro W3"/>
                <a:cs typeface="ヒラギノ角ゴ Pro W3"/>
              </a:rPr>
              <a:t>Bullet 2 [20]</a:t>
            </a:r>
          </a:p>
          <a:p>
            <a:pPr eaLnBrk="1" hangingPunct="1"/>
            <a:r>
              <a:rPr lang="en-US" sz="1000" dirty="0" smtClean="0">
                <a:latin typeface="Arial" pitchFamily="34" charset="0"/>
                <a:ea typeface="ヒラギノ角ゴ Pro W3"/>
                <a:cs typeface="ヒラギノ角ゴ Pro W3"/>
              </a:rPr>
              <a:t>Bullet 3 [18]</a:t>
            </a:r>
          </a:p>
          <a:p>
            <a:pPr eaLnBrk="1" hangingPunct="1"/>
            <a:r>
              <a:rPr lang="en-US" sz="1000" dirty="0" smtClean="0">
                <a:latin typeface="Arial" pitchFamily="34" charset="0"/>
                <a:ea typeface="ヒラギノ角ゴ Pro W3"/>
                <a:cs typeface="ヒラギノ角ゴ Pro W3"/>
              </a:rPr>
              <a:t>Bullet 4 [16]</a:t>
            </a:r>
          </a:p>
          <a:p>
            <a:pPr eaLnBrk="1" hangingPunct="1"/>
            <a:r>
              <a:rPr lang="en-US" sz="1000" dirty="0" smtClean="0">
                <a:latin typeface="Arial" pitchFamily="34" charset="0"/>
                <a:ea typeface="ヒラギノ角ゴ Pro W3"/>
                <a:cs typeface="ヒラギノ角ゴ Pro W3"/>
              </a:rPr>
              <a:t>Caption Bold [14]</a:t>
            </a:r>
            <a:endParaRPr lang="en-US" dirty="0" smtClean="0">
              <a:latin typeface="Arial" pitchFamily="34" charset="0"/>
              <a:ea typeface="ヒラギノ角ゴ Pro W3"/>
              <a:cs typeface="ヒラギノ角ゴ Pro W3"/>
            </a:endParaRPr>
          </a:p>
          <a:p>
            <a:pPr eaLnBrk="1" hangingPunct="1"/>
            <a:endParaRPr lang="en-US" dirty="0"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1074299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18E6D9-E851-4D63-86F5-D56EDFF2D703}" type="slidenum">
              <a:rPr lang="en-US">
                <a:solidFill>
                  <a:prstClr val="black"/>
                </a:solidFill>
              </a:rPr>
              <a:pPr/>
              <a:t>10</a:t>
            </a:fld>
            <a:endParaRPr lang="en-US">
              <a:solidFill>
                <a:prstClr val="black"/>
              </a:solidFill>
            </a:endParaRPr>
          </a:p>
        </p:txBody>
      </p:sp>
      <p:sp>
        <p:nvSpPr>
          <p:cNvPr id="423938" name="Rectangle 2"/>
          <p:cNvSpPr>
            <a:spLocks noGrp="1" noRot="1" noChangeAspect="1" noChangeArrowheads="1" noTextEdit="1"/>
          </p:cNvSpPr>
          <p:nvPr>
            <p:ph type="sldImg"/>
          </p:nvPr>
        </p:nvSpPr>
        <p:spPr>
          <a:xfrm>
            <a:off x="1150938" y="692150"/>
            <a:ext cx="4556125" cy="3416300"/>
          </a:xfrm>
          <a:prstGeom prst="rect">
            <a:avLst/>
          </a:prstGeom>
          <a:ln/>
        </p:spPr>
      </p:sp>
      <p:sp>
        <p:nvSpPr>
          <p:cNvPr id="423939" name="Rectangle 3"/>
          <p:cNvSpPr>
            <a:spLocks noGrp="1" noChangeArrowheads="1"/>
          </p:cNvSpPr>
          <p:nvPr>
            <p:ph type="body" idx="1"/>
          </p:nvPr>
        </p:nvSpPr>
        <p:spPr>
          <a:xfrm>
            <a:off x="914400" y="4343400"/>
            <a:ext cx="5029200" cy="4114800"/>
          </a:xfrm>
        </p:spPr>
        <p:txBody>
          <a:bodyPr/>
          <a:lstStyle/>
          <a:p>
            <a:r>
              <a:rPr lang="en-US"/>
              <a:t>Vertical load pushing down on top of the aggregate taking advantage of the stiffness of the grid. Pass out installation guide. Buy a 6-pack of coca cola with clear ring. Bring up volunteer to pull on ring.</a:t>
            </a:r>
          </a:p>
          <a:p>
            <a:r>
              <a:rPr lang="en-US"/>
              <a:t>Carbon molecules have lined up after stretched</a:t>
            </a:r>
          </a:p>
          <a:p>
            <a:r>
              <a:rPr lang="en-US"/>
              <a:t>Take out sample of BX grid, see if you can stretch this thing. </a:t>
            </a:r>
          </a:p>
        </p:txBody>
      </p:sp>
    </p:spTree>
    <p:extLst>
      <p:ext uri="{BB962C8B-B14F-4D97-AF65-F5344CB8AC3E}">
        <p14:creationId xmlns:p14="http://schemas.microsoft.com/office/powerpoint/2010/main" val="13180309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6661" tIns="48331" rIns="96661" bIns="48331" anchor="b"/>
          <a:lstStyle/>
          <a:p>
            <a:pPr algn="r" eaLnBrk="0" hangingPunct="0"/>
            <a:fld id="{8D2567F8-FFA3-4809-9765-87C196673282}" type="slidenum">
              <a:rPr lang="en-US" sz="1300">
                <a:solidFill>
                  <a:srgbClr val="000000"/>
                </a:solidFill>
                <a:latin typeface="Verdana" charset="0"/>
                <a:ea typeface="ヒラギノ角ゴ Pro W3" charset="-128"/>
                <a:cs typeface="+mn-cs"/>
              </a:rPr>
              <a:pPr algn="r" eaLnBrk="0" hangingPunct="0"/>
              <a:t>124</a:t>
            </a:fld>
            <a:endParaRPr lang="en-US" sz="1300" dirty="0">
              <a:solidFill>
                <a:srgbClr val="000000"/>
              </a:solidFill>
              <a:latin typeface="Verdana" charset="0"/>
              <a:ea typeface="ヒラギノ角ゴ Pro W3" charset="-128"/>
              <a:cs typeface="+mn-cs"/>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r>
              <a:rPr lang="en-US" sz="1000" dirty="0" smtClean="0">
                <a:latin typeface="Arial" pitchFamily="34" charset="0"/>
                <a:ea typeface="ヒラギノ角ゴ Pro W3"/>
                <a:cs typeface="ヒラギノ角ゴ Pro W3"/>
              </a:rPr>
              <a:t>Text Specs: Verdana Font</a:t>
            </a:r>
          </a:p>
          <a:p>
            <a:pPr eaLnBrk="1" hangingPunct="1"/>
            <a:r>
              <a:rPr lang="en-US" sz="1000" dirty="0" smtClean="0">
                <a:latin typeface="Arial" pitchFamily="34" charset="0"/>
                <a:ea typeface="ヒラギノ角ゴ Pro W3"/>
                <a:cs typeface="ヒラギノ角ゴ Pro W3"/>
              </a:rPr>
              <a:t>Title Bold [28]</a:t>
            </a:r>
            <a:br>
              <a:rPr lang="en-US" sz="1000" dirty="0" smtClean="0">
                <a:latin typeface="Arial" pitchFamily="34" charset="0"/>
                <a:ea typeface="ヒラギノ角ゴ Pro W3"/>
                <a:cs typeface="ヒラギノ角ゴ Pro W3"/>
              </a:rPr>
            </a:br>
            <a:r>
              <a:rPr lang="en-US" sz="1000" dirty="0" smtClean="0">
                <a:latin typeface="Arial" pitchFamily="34" charset="0"/>
                <a:ea typeface="ヒラギノ角ゴ Pro W3"/>
                <a:cs typeface="ヒラギノ角ゴ Pro W3"/>
              </a:rPr>
              <a:t>Bullet 1  [24]</a:t>
            </a:r>
          </a:p>
          <a:p>
            <a:pPr eaLnBrk="1" hangingPunct="1"/>
            <a:r>
              <a:rPr lang="en-US" sz="1000" dirty="0" smtClean="0">
                <a:latin typeface="Arial" pitchFamily="34" charset="0"/>
                <a:ea typeface="ヒラギノ角ゴ Pro W3"/>
                <a:cs typeface="ヒラギノ角ゴ Pro W3"/>
              </a:rPr>
              <a:t>Bullet 2 [20]</a:t>
            </a:r>
          </a:p>
          <a:p>
            <a:pPr eaLnBrk="1" hangingPunct="1"/>
            <a:r>
              <a:rPr lang="en-US" sz="1000" dirty="0" smtClean="0">
                <a:latin typeface="Arial" pitchFamily="34" charset="0"/>
                <a:ea typeface="ヒラギノ角ゴ Pro W3"/>
                <a:cs typeface="ヒラギノ角ゴ Pro W3"/>
              </a:rPr>
              <a:t>Bullet 3 [18]</a:t>
            </a:r>
          </a:p>
          <a:p>
            <a:pPr eaLnBrk="1" hangingPunct="1"/>
            <a:r>
              <a:rPr lang="en-US" sz="1000" dirty="0" smtClean="0">
                <a:latin typeface="Arial" pitchFamily="34" charset="0"/>
                <a:ea typeface="ヒラギノ角ゴ Pro W3"/>
                <a:cs typeface="ヒラギノ角ゴ Pro W3"/>
              </a:rPr>
              <a:t>Bullet 4 [16]</a:t>
            </a:r>
          </a:p>
          <a:p>
            <a:pPr eaLnBrk="1" hangingPunct="1"/>
            <a:r>
              <a:rPr lang="en-US" sz="1000" dirty="0" smtClean="0">
                <a:latin typeface="Arial" pitchFamily="34" charset="0"/>
                <a:ea typeface="ヒラギノ角ゴ Pro W3"/>
                <a:cs typeface="ヒラギノ角ゴ Pro W3"/>
              </a:rPr>
              <a:t>Caption Bold [14]</a:t>
            </a:r>
            <a:endParaRPr lang="en-US" dirty="0" smtClean="0">
              <a:latin typeface="Arial" pitchFamily="34" charset="0"/>
              <a:ea typeface="ヒラギノ角ゴ Pro W3"/>
              <a:cs typeface="ヒラギノ角ゴ Pro W3"/>
            </a:endParaRPr>
          </a:p>
          <a:p>
            <a:pPr eaLnBrk="1" hangingPunct="1"/>
            <a:endParaRPr lang="en-US" dirty="0"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11119897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6661" tIns="48331" rIns="96661" bIns="48331" anchor="b"/>
          <a:lstStyle/>
          <a:p>
            <a:pPr algn="r" eaLnBrk="0" hangingPunct="0"/>
            <a:fld id="{9D98878B-EE82-46E3-80B9-2BC0915C8729}" type="slidenum">
              <a:rPr lang="en-US" sz="1300">
                <a:solidFill>
                  <a:srgbClr val="000000"/>
                </a:solidFill>
                <a:latin typeface="Verdana" charset="0"/>
                <a:ea typeface="ヒラギノ角ゴ Pro W3" charset="-128"/>
                <a:cs typeface="+mn-cs"/>
              </a:rPr>
              <a:pPr algn="r" eaLnBrk="0" hangingPunct="0"/>
              <a:t>125</a:t>
            </a:fld>
            <a:endParaRPr lang="en-US" sz="1300" dirty="0">
              <a:solidFill>
                <a:srgbClr val="000000"/>
              </a:solidFill>
              <a:latin typeface="Verdana" charset="0"/>
              <a:ea typeface="ヒラギノ角ゴ Pro W3" charset="-128"/>
              <a:cs typeface="+mn-cs"/>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sz="1000" dirty="0" smtClean="0">
                <a:latin typeface="Arial" pitchFamily="34" charset="0"/>
                <a:ea typeface="ヒラギノ角ゴ Pro W3"/>
                <a:cs typeface="ヒラギノ角ゴ Pro W3"/>
              </a:rPr>
              <a:t>Text Specs: Verdana Font</a:t>
            </a:r>
          </a:p>
          <a:p>
            <a:pPr eaLnBrk="1" hangingPunct="1"/>
            <a:r>
              <a:rPr lang="en-US" sz="1000" dirty="0" smtClean="0">
                <a:latin typeface="Arial" pitchFamily="34" charset="0"/>
                <a:ea typeface="ヒラギノ角ゴ Pro W3"/>
                <a:cs typeface="ヒラギノ角ゴ Pro W3"/>
              </a:rPr>
              <a:t>Title Bold [28]</a:t>
            </a:r>
            <a:br>
              <a:rPr lang="en-US" sz="1000" dirty="0" smtClean="0">
                <a:latin typeface="Arial" pitchFamily="34" charset="0"/>
                <a:ea typeface="ヒラギノ角ゴ Pro W3"/>
                <a:cs typeface="ヒラギノ角ゴ Pro W3"/>
              </a:rPr>
            </a:br>
            <a:r>
              <a:rPr lang="en-US" sz="1000" dirty="0" smtClean="0">
                <a:latin typeface="Arial" pitchFamily="34" charset="0"/>
                <a:ea typeface="ヒラギノ角ゴ Pro W3"/>
                <a:cs typeface="ヒラギノ角ゴ Pro W3"/>
              </a:rPr>
              <a:t>Bullet 1  [24]</a:t>
            </a:r>
          </a:p>
          <a:p>
            <a:pPr eaLnBrk="1" hangingPunct="1"/>
            <a:r>
              <a:rPr lang="en-US" sz="1000" dirty="0" smtClean="0">
                <a:latin typeface="Arial" pitchFamily="34" charset="0"/>
                <a:ea typeface="ヒラギノ角ゴ Pro W3"/>
                <a:cs typeface="ヒラギノ角ゴ Pro W3"/>
              </a:rPr>
              <a:t>Bullet 2 [20]</a:t>
            </a:r>
          </a:p>
          <a:p>
            <a:pPr eaLnBrk="1" hangingPunct="1"/>
            <a:r>
              <a:rPr lang="en-US" sz="1000" dirty="0" smtClean="0">
                <a:latin typeface="Arial" pitchFamily="34" charset="0"/>
                <a:ea typeface="ヒラギノ角ゴ Pro W3"/>
                <a:cs typeface="ヒラギノ角ゴ Pro W3"/>
              </a:rPr>
              <a:t>Bullet 3 [18]</a:t>
            </a:r>
          </a:p>
          <a:p>
            <a:pPr eaLnBrk="1" hangingPunct="1"/>
            <a:r>
              <a:rPr lang="en-US" sz="1000" dirty="0" smtClean="0">
                <a:latin typeface="Arial" pitchFamily="34" charset="0"/>
                <a:ea typeface="ヒラギノ角ゴ Pro W3"/>
                <a:cs typeface="ヒラギノ角ゴ Pro W3"/>
              </a:rPr>
              <a:t>Bullet 4 [16]</a:t>
            </a:r>
          </a:p>
          <a:p>
            <a:pPr eaLnBrk="1" hangingPunct="1"/>
            <a:r>
              <a:rPr lang="en-US" sz="1000" dirty="0" smtClean="0">
                <a:latin typeface="Arial" pitchFamily="34" charset="0"/>
                <a:ea typeface="ヒラギノ角ゴ Pro W3"/>
                <a:cs typeface="ヒラギノ角ゴ Pro W3"/>
              </a:rPr>
              <a:t>Caption Bold [14]</a:t>
            </a:r>
            <a:endParaRPr lang="en-US" dirty="0" smtClean="0">
              <a:latin typeface="Arial" pitchFamily="34" charset="0"/>
              <a:ea typeface="ヒラギノ角ゴ Pro W3"/>
              <a:cs typeface="ヒラギノ角ゴ Pro W3"/>
            </a:endParaRPr>
          </a:p>
          <a:p>
            <a:pPr eaLnBrk="1" hangingPunct="1"/>
            <a:endParaRPr lang="en-US" dirty="0"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27171233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E35A4C-9C6A-4B91-A415-390E6D5BAA57}" type="slidenum">
              <a:rPr lang="en-US">
                <a:solidFill>
                  <a:srgbClr val="000000"/>
                </a:solidFill>
              </a:rPr>
              <a:pPr/>
              <a:t>128</a:t>
            </a:fld>
            <a:endParaRPr lang="en-US">
              <a:solidFill>
                <a:srgbClr val="000000"/>
              </a:solidFill>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r>
              <a:rPr lang="en-US" dirty="0"/>
              <a:t>Text Specs:</a:t>
            </a:r>
          </a:p>
          <a:p>
            <a:r>
              <a:rPr lang="en-US" dirty="0"/>
              <a:t>Verdana</a:t>
            </a:r>
          </a:p>
          <a:p>
            <a:r>
              <a:rPr lang="en-US" dirty="0"/>
              <a:t>Title [22]</a:t>
            </a:r>
            <a:br>
              <a:rPr lang="en-US" dirty="0"/>
            </a:br>
            <a:r>
              <a:rPr lang="en-US" sz="1000" dirty="0"/>
              <a:t>Title [18] </a:t>
            </a:r>
          </a:p>
          <a:p>
            <a:r>
              <a:rPr lang="en-US" dirty="0"/>
              <a:t>Subtitle [16]</a:t>
            </a:r>
          </a:p>
        </p:txBody>
      </p:sp>
    </p:spTree>
    <p:extLst>
      <p:ext uri="{BB962C8B-B14F-4D97-AF65-F5344CB8AC3E}">
        <p14:creationId xmlns:p14="http://schemas.microsoft.com/office/powerpoint/2010/main" val="4100908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6623D55-0E6A-4C81-890F-B70F8F565C23}" type="slidenum">
              <a:rPr lang="en-US" smtClean="0">
                <a:solidFill>
                  <a:srgbClr val="000000"/>
                </a:solidFill>
              </a:rPr>
              <a:pPr/>
              <a:t>130</a:t>
            </a:fld>
            <a:endParaRPr lang="en-US" smtClean="0">
              <a:solidFill>
                <a:srgbClr val="000000"/>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731838" y="4560888"/>
            <a:ext cx="5851525" cy="4319587"/>
          </a:xfrm>
          <a:noFill/>
          <a:ln/>
        </p:spPr>
        <p:txBody>
          <a:bodyPr lIns="94854" tIns="47427" rIns="94854" bIns="47427"/>
          <a:lstStyle/>
          <a:p>
            <a:pPr eaLnBrk="1" hangingPunct="1"/>
            <a:r>
              <a:rPr lang="en-US" smtClean="0"/>
              <a:t>The use of geogrids in ballast/sub-ballast reinforcement can be divided into two main categories:-</a:t>
            </a:r>
          </a:p>
          <a:p>
            <a:pPr eaLnBrk="1" hangingPunct="1"/>
            <a:endParaRPr lang="en-US" smtClean="0"/>
          </a:p>
          <a:p>
            <a:pPr eaLnBrk="1" hangingPunct="1"/>
            <a:r>
              <a:rPr lang="en-US" smtClean="0"/>
              <a:t>When placed at the bottom of the sub-ballast, the application is one of improved bearing capacity. It is analogous to subgrade improvement in pavement type applications.</a:t>
            </a:r>
          </a:p>
          <a:p>
            <a:pPr eaLnBrk="1" hangingPunct="1"/>
            <a:endParaRPr lang="en-US" smtClean="0"/>
          </a:p>
          <a:p>
            <a:pPr eaLnBrk="1" hangingPunct="1"/>
            <a:r>
              <a:rPr lang="en-US" smtClean="0"/>
              <a:t>When the geogrid is placed at the bottom of, or within, the ballast layer itself, the application is concerned more with extension of ‘design life’, or the time it takes between ballast rehabilitation procedures. It is analogous to base course reinforcement in pavement type applications.</a:t>
            </a:r>
          </a:p>
        </p:txBody>
      </p:sp>
    </p:spTree>
    <p:extLst>
      <p:ext uri="{BB962C8B-B14F-4D97-AF65-F5344CB8AC3E}">
        <p14:creationId xmlns:p14="http://schemas.microsoft.com/office/powerpoint/2010/main" val="42881798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A744659-9C9D-4FE1-80B2-4DAD4C0EAA62}" type="slidenum">
              <a:rPr lang="en-US" smtClean="0">
                <a:solidFill>
                  <a:srgbClr val="000000"/>
                </a:solidFill>
              </a:rPr>
              <a:pPr/>
              <a:t>131</a:t>
            </a:fld>
            <a:endParaRPr lang="en-US" smtClean="0">
              <a:solidFill>
                <a:srgbClr val="000000"/>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n-GB" b="1" smtClean="0"/>
              <a:t>No:</a:t>
            </a:r>
            <a:r>
              <a:rPr lang="en-GB" smtClean="0"/>
              <a:t> 5</a:t>
            </a:r>
          </a:p>
          <a:p>
            <a:pPr eaLnBrk="1" hangingPunct="1"/>
            <a:r>
              <a:rPr lang="en-GB" b="1" smtClean="0"/>
              <a:t>Slide Ref:</a:t>
            </a:r>
            <a:r>
              <a:rPr lang="en-GB" smtClean="0"/>
              <a:t> 0031/375</a:t>
            </a:r>
          </a:p>
          <a:p>
            <a:pPr eaLnBrk="1" hangingPunct="1"/>
            <a:r>
              <a:rPr lang="en-GB" b="1" smtClean="0"/>
              <a:t>Title:</a:t>
            </a:r>
            <a:r>
              <a:rPr lang="en-GB" smtClean="0"/>
              <a:t> Interlock details</a:t>
            </a:r>
          </a:p>
          <a:p>
            <a:pPr eaLnBrk="1" hangingPunct="1"/>
            <a:r>
              <a:rPr lang="en-GB" b="1" smtClean="0"/>
              <a:t>Feature:</a:t>
            </a:r>
            <a:r>
              <a:rPr lang="en-GB" smtClean="0"/>
              <a:t> The geogrid interlocks with the fill to create a stable interface</a:t>
            </a:r>
          </a:p>
          <a:p>
            <a:pPr eaLnBrk="1" hangingPunct="1"/>
            <a:r>
              <a:rPr lang="en-GB" b="1" smtClean="0"/>
              <a:t>Benefit:</a:t>
            </a:r>
            <a:r>
              <a:rPr lang="en-GB" smtClean="0"/>
              <a:t> Reinforcement, separation and filtration are combined in one installation</a:t>
            </a:r>
          </a:p>
          <a:p>
            <a:pPr eaLnBrk="1" hangingPunct="1"/>
            <a:r>
              <a:rPr lang="en-GB" b="1" smtClean="0"/>
              <a:t>Value:</a:t>
            </a:r>
            <a:r>
              <a:rPr lang="en-GB" smtClean="0"/>
              <a:t> You get the optimum geosynthetic solution</a:t>
            </a:r>
            <a:endParaRPr lang="en-US" smtClean="0"/>
          </a:p>
        </p:txBody>
      </p:sp>
    </p:spTree>
    <p:extLst>
      <p:ext uri="{BB962C8B-B14F-4D97-AF65-F5344CB8AC3E}">
        <p14:creationId xmlns:p14="http://schemas.microsoft.com/office/powerpoint/2010/main" val="9375100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27DF68EA-9E6E-4222-A7EE-EE0364F69CE1}" type="slidenum">
              <a:rPr lang="en-US" smtClean="0">
                <a:solidFill>
                  <a:srgbClr val="000000"/>
                </a:solidFill>
              </a:rPr>
              <a:pPr/>
              <a:t>132</a:t>
            </a:fld>
            <a:endParaRPr lang="en-US" smtClean="0">
              <a:solidFill>
                <a:srgbClr val="000000"/>
              </a:solidFill>
            </a:endParaRPr>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lIns="94854" tIns="47427" rIns="94854" bIns="47427"/>
          <a:lstStyle/>
          <a:p>
            <a:pPr eaLnBrk="1" hangingPunct="1"/>
            <a:r>
              <a:rPr lang="en-US" smtClean="0"/>
              <a:t>Guidance is given on ‘typical’ or ‘minimum’ thicknesses for the ballast and sub-ballast layers but equations are also provided to do a check for specific soil and loading conditions to ensure that the underlying subgrade is not overstressed.</a:t>
            </a:r>
          </a:p>
          <a:p>
            <a:pPr eaLnBrk="1" hangingPunct="1"/>
            <a:endParaRPr lang="en-US" smtClean="0"/>
          </a:p>
          <a:p>
            <a:pPr eaLnBrk="1" hangingPunct="1"/>
            <a:r>
              <a:rPr lang="en-US" smtClean="0"/>
              <a:t>Consideration needs to be given to the tamping depth when designing the thickness of the ballast layer in particular. The designer must ensure that the tines do not penetrate into the underlying compacted sub-ballast. </a:t>
            </a:r>
          </a:p>
        </p:txBody>
      </p:sp>
    </p:spTree>
    <p:extLst>
      <p:ext uri="{BB962C8B-B14F-4D97-AF65-F5344CB8AC3E}">
        <p14:creationId xmlns:p14="http://schemas.microsoft.com/office/powerpoint/2010/main" val="34954377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E13542A7-CE77-4702-B611-01761DB5F252}" type="slidenum">
              <a:rPr lang="en-US" smtClean="0">
                <a:solidFill>
                  <a:srgbClr val="000000"/>
                </a:solidFill>
              </a:rPr>
              <a:pPr/>
              <a:t>139</a:t>
            </a:fld>
            <a:endParaRPr lang="en-US" smtClean="0">
              <a:solidFill>
                <a:srgbClr val="000000"/>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smtClean="0"/>
              <a:t>Text Specs:</a:t>
            </a:r>
          </a:p>
          <a:p>
            <a:pPr eaLnBrk="1" hangingPunct="1"/>
            <a:r>
              <a:rPr lang="en-US" smtClean="0"/>
              <a:t>Verdana</a:t>
            </a:r>
          </a:p>
          <a:p>
            <a:pPr eaLnBrk="1" hangingPunct="1"/>
            <a:r>
              <a:rPr lang="en-US" smtClean="0"/>
              <a:t>Title [22]</a:t>
            </a:r>
            <a:br>
              <a:rPr lang="en-US" smtClean="0"/>
            </a:br>
            <a:r>
              <a:rPr lang="en-US" sz="1000" smtClean="0"/>
              <a:t>Title [18] </a:t>
            </a:r>
          </a:p>
          <a:p>
            <a:pPr eaLnBrk="1" hangingPunct="1"/>
            <a:r>
              <a:rPr lang="en-US" smtClean="0"/>
              <a:t>Subtitle [16]</a:t>
            </a:r>
          </a:p>
        </p:txBody>
      </p:sp>
    </p:spTree>
    <p:extLst>
      <p:ext uri="{BB962C8B-B14F-4D97-AF65-F5344CB8AC3E}">
        <p14:creationId xmlns:p14="http://schemas.microsoft.com/office/powerpoint/2010/main" val="27853397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Verdana" panose="020B0604030504040204" pitchFamily="34" charset="0"/>
                <a:ea typeface="ヒラギノ角ゴ Pro W3" pitchFamily="-80" charset="-128"/>
              </a:defRPr>
            </a:lvl1pPr>
            <a:lvl2pPr marL="742950" indent="-285750">
              <a:defRPr sz="3200">
                <a:solidFill>
                  <a:schemeClr val="tx1"/>
                </a:solidFill>
                <a:latin typeface="Verdana" panose="020B0604030504040204" pitchFamily="34" charset="0"/>
                <a:ea typeface="ヒラギノ角ゴ Pro W3" pitchFamily="-80" charset="-128"/>
              </a:defRPr>
            </a:lvl2pPr>
            <a:lvl3pPr marL="1143000" indent="-228600">
              <a:defRPr sz="3200">
                <a:solidFill>
                  <a:schemeClr val="tx1"/>
                </a:solidFill>
                <a:latin typeface="Verdana" panose="020B0604030504040204" pitchFamily="34" charset="0"/>
                <a:ea typeface="ヒラギノ角ゴ Pro W3" pitchFamily="-80" charset="-128"/>
              </a:defRPr>
            </a:lvl3pPr>
            <a:lvl4pPr marL="1600200" indent="-228600">
              <a:defRPr sz="3200">
                <a:solidFill>
                  <a:schemeClr val="tx1"/>
                </a:solidFill>
                <a:latin typeface="Verdana" panose="020B0604030504040204" pitchFamily="34" charset="0"/>
                <a:ea typeface="ヒラギノ角ゴ Pro W3" pitchFamily="-80" charset="-128"/>
              </a:defRPr>
            </a:lvl4pPr>
            <a:lvl5pPr marL="2057400" indent="-228600">
              <a:defRPr sz="3200">
                <a:solidFill>
                  <a:schemeClr val="tx1"/>
                </a:solidFill>
                <a:latin typeface="Verdana" panose="020B0604030504040204" pitchFamily="34" charset="0"/>
                <a:ea typeface="ヒラギノ角ゴ Pro W3" pitchFamily="-80" charset="-128"/>
              </a:defRPr>
            </a:lvl5pPr>
            <a:lvl6pPr marL="25146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6pPr>
            <a:lvl7pPr marL="29718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7pPr>
            <a:lvl8pPr marL="34290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8pPr>
            <a:lvl9pPr marL="38862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9pPr>
          </a:lstStyle>
          <a:p>
            <a:fld id="{130A5B07-D6F3-4E45-8A51-C4B0B5A98A0F}" type="slidenum">
              <a:rPr lang="en-US" sz="1200">
                <a:solidFill>
                  <a:srgbClr val="000000"/>
                </a:solidFill>
              </a:rPr>
              <a:pPr/>
              <a:t>152</a:t>
            </a:fld>
            <a:endParaRPr lang="en-US" sz="1200">
              <a:solidFill>
                <a:srgbClr val="000000"/>
              </a:solidFill>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anose="020B0604020202020204" pitchFamily="34" charset="0"/>
            </a:endParaRPr>
          </a:p>
        </p:txBody>
      </p:sp>
    </p:spTree>
    <p:extLst>
      <p:ext uri="{BB962C8B-B14F-4D97-AF65-F5344CB8AC3E}">
        <p14:creationId xmlns:p14="http://schemas.microsoft.com/office/powerpoint/2010/main" val="11109497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Verdana" panose="020B0604030504040204" pitchFamily="34" charset="0"/>
                <a:ea typeface="ヒラギノ角ゴ Pro W3" pitchFamily="-80" charset="-128"/>
              </a:defRPr>
            </a:lvl1pPr>
            <a:lvl2pPr marL="742950" indent="-285750">
              <a:defRPr sz="3200">
                <a:solidFill>
                  <a:schemeClr val="tx1"/>
                </a:solidFill>
                <a:latin typeface="Verdana" panose="020B0604030504040204" pitchFamily="34" charset="0"/>
                <a:ea typeface="ヒラギノ角ゴ Pro W3" pitchFamily="-80" charset="-128"/>
              </a:defRPr>
            </a:lvl2pPr>
            <a:lvl3pPr marL="1143000" indent="-228600">
              <a:defRPr sz="3200">
                <a:solidFill>
                  <a:schemeClr val="tx1"/>
                </a:solidFill>
                <a:latin typeface="Verdana" panose="020B0604030504040204" pitchFamily="34" charset="0"/>
                <a:ea typeface="ヒラギノ角ゴ Pro W3" pitchFamily="-80" charset="-128"/>
              </a:defRPr>
            </a:lvl3pPr>
            <a:lvl4pPr marL="1600200" indent="-228600">
              <a:defRPr sz="3200">
                <a:solidFill>
                  <a:schemeClr val="tx1"/>
                </a:solidFill>
                <a:latin typeface="Verdana" panose="020B0604030504040204" pitchFamily="34" charset="0"/>
                <a:ea typeface="ヒラギノ角ゴ Pro W3" pitchFamily="-80" charset="-128"/>
              </a:defRPr>
            </a:lvl4pPr>
            <a:lvl5pPr marL="2057400" indent="-228600">
              <a:defRPr sz="3200">
                <a:solidFill>
                  <a:schemeClr val="tx1"/>
                </a:solidFill>
                <a:latin typeface="Verdana" panose="020B0604030504040204" pitchFamily="34" charset="0"/>
                <a:ea typeface="ヒラギノ角ゴ Pro W3" pitchFamily="-80" charset="-128"/>
              </a:defRPr>
            </a:lvl5pPr>
            <a:lvl6pPr marL="25146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6pPr>
            <a:lvl7pPr marL="29718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7pPr>
            <a:lvl8pPr marL="34290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8pPr>
            <a:lvl9pPr marL="38862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9pPr>
          </a:lstStyle>
          <a:p>
            <a:fld id="{9346121F-E22E-4BD5-A1FB-C41B56B1E9DD}" type="slidenum">
              <a:rPr lang="en-US" sz="1200">
                <a:solidFill>
                  <a:srgbClr val="000000"/>
                </a:solidFill>
              </a:rPr>
              <a:pPr/>
              <a:t>155</a:t>
            </a:fld>
            <a:endParaRPr lang="en-US" sz="1200">
              <a:solidFill>
                <a:srgbClr val="000000"/>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6096675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Verdana" panose="020B0604030504040204" pitchFamily="34" charset="0"/>
                <a:ea typeface="ヒラギノ角ゴ Pro W3" pitchFamily="-80" charset="-128"/>
              </a:defRPr>
            </a:lvl1pPr>
            <a:lvl2pPr marL="742950" indent="-285750">
              <a:defRPr sz="3200">
                <a:solidFill>
                  <a:schemeClr val="tx1"/>
                </a:solidFill>
                <a:latin typeface="Verdana" panose="020B0604030504040204" pitchFamily="34" charset="0"/>
                <a:ea typeface="ヒラギノ角ゴ Pro W3" pitchFamily="-80" charset="-128"/>
              </a:defRPr>
            </a:lvl2pPr>
            <a:lvl3pPr marL="1143000" indent="-228600">
              <a:defRPr sz="3200">
                <a:solidFill>
                  <a:schemeClr val="tx1"/>
                </a:solidFill>
                <a:latin typeface="Verdana" panose="020B0604030504040204" pitchFamily="34" charset="0"/>
                <a:ea typeface="ヒラギノ角ゴ Pro W3" pitchFamily="-80" charset="-128"/>
              </a:defRPr>
            </a:lvl3pPr>
            <a:lvl4pPr marL="1600200" indent="-228600">
              <a:defRPr sz="3200">
                <a:solidFill>
                  <a:schemeClr val="tx1"/>
                </a:solidFill>
                <a:latin typeface="Verdana" panose="020B0604030504040204" pitchFamily="34" charset="0"/>
                <a:ea typeface="ヒラギノ角ゴ Pro W3" pitchFamily="-80" charset="-128"/>
              </a:defRPr>
            </a:lvl4pPr>
            <a:lvl5pPr marL="2057400" indent="-228600">
              <a:defRPr sz="3200">
                <a:solidFill>
                  <a:schemeClr val="tx1"/>
                </a:solidFill>
                <a:latin typeface="Verdana" panose="020B0604030504040204" pitchFamily="34" charset="0"/>
                <a:ea typeface="ヒラギノ角ゴ Pro W3" pitchFamily="-80" charset="-128"/>
              </a:defRPr>
            </a:lvl5pPr>
            <a:lvl6pPr marL="25146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6pPr>
            <a:lvl7pPr marL="29718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7pPr>
            <a:lvl8pPr marL="34290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8pPr>
            <a:lvl9pPr marL="38862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9pPr>
          </a:lstStyle>
          <a:p>
            <a:fld id="{8C7C516C-9691-4F76-90AE-1B80D37FF46F}" type="slidenum">
              <a:rPr lang="en-US" sz="1200">
                <a:solidFill>
                  <a:srgbClr val="000000"/>
                </a:solidFill>
              </a:rPr>
              <a:pPr/>
              <a:t>156</a:t>
            </a:fld>
            <a:endParaRPr lang="en-US" sz="1200">
              <a:solidFill>
                <a:srgbClr val="000000"/>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577579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panose="020B0604020202020204" pitchFamily="34" charset="0"/>
              </a:defRPr>
            </a:lvl1pPr>
            <a:lvl2pPr marL="742950" indent="-285750" defTabSz="931863" eaLnBrk="0" hangingPunct="0">
              <a:defRPr>
                <a:solidFill>
                  <a:schemeClr val="tx1"/>
                </a:solidFill>
                <a:latin typeface="Arial" panose="020B0604020202020204" pitchFamily="34" charset="0"/>
              </a:defRPr>
            </a:lvl2pPr>
            <a:lvl3pPr marL="1143000" indent="-228600" defTabSz="931863" eaLnBrk="0" hangingPunct="0">
              <a:defRPr>
                <a:solidFill>
                  <a:schemeClr val="tx1"/>
                </a:solidFill>
                <a:latin typeface="Arial" panose="020B0604020202020204" pitchFamily="34" charset="0"/>
              </a:defRPr>
            </a:lvl3pPr>
            <a:lvl4pPr marL="1600200" indent="-228600" defTabSz="931863" eaLnBrk="0" hangingPunct="0">
              <a:defRPr>
                <a:solidFill>
                  <a:schemeClr val="tx1"/>
                </a:solidFill>
                <a:latin typeface="Arial" panose="020B0604020202020204" pitchFamily="34" charset="0"/>
              </a:defRPr>
            </a:lvl4pPr>
            <a:lvl5pPr marL="2057400" indent="-228600" defTabSz="931863" eaLnBrk="0" hangingPunct="0">
              <a:defRPr>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D319F06-3157-4B5A-8BC7-2568C700BFDC}" type="slidenum">
              <a:rPr lang="en-US" altLang="en-US"/>
              <a:pPr eaLnBrk="1" hangingPunct="1"/>
              <a:t>12</a:t>
            </a:fld>
            <a:endParaRPr lang="en-US"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Unfortunately, a typical boring log in a typical soils report indicates undisturbed samples and tests on 5-foot intervals beginning 5 feet below the surface.  That’s because no one has instructed them to do anything differently and it’s convenient for them to sample and test soil at depth when adding 5-foot auger flights.</a:t>
            </a:r>
          </a:p>
          <a:p>
            <a:pPr eaLnBrk="1" hangingPunct="1"/>
            <a:r>
              <a:rPr lang="en-US" altLang="en-US" dirty="0" smtClean="0">
                <a:latin typeface="Arial" panose="020B0604020202020204" pitchFamily="34" charset="0"/>
              </a:rPr>
              <a:t>For working surfaces, we’re normally most interested in the top 1-1/2 to 3 feet for wheeled equipment, depending on its size, and top 5 feet for tracked cranes.  In this range there is generally no in-place – or as geotechnical engineers say, in-situ – ground support information on boring logs other than soil type and perhaps moisture content.</a:t>
            </a:r>
          </a:p>
        </p:txBody>
      </p:sp>
    </p:spTree>
    <p:extLst>
      <p:ext uri="{BB962C8B-B14F-4D97-AF65-F5344CB8AC3E}">
        <p14:creationId xmlns:p14="http://schemas.microsoft.com/office/powerpoint/2010/main" val="3585488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panose="020B0604020202020204" pitchFamily="34" charset="0"/>
              </a:defRPr>
            </a:lvl1pPr>
            <a:lvl2pPr marL="742950" indent="-285750" defTabSz="931863" eaLnBrk="0" hangingPunct="0">
              <a:defRPr>
                <a:solidFill>
                  <a:schemeClr val="tx1"/>
                </a:solidFill>
                <a:latin typeface="Arial" panose="020B0604020202020204" pitchFamily="34" charset="0"/>
              </a:defRPr>
            </a:lvl2pPr>
            <a:lvl3pPr marL="1143000" indent="-228600" defTabSz="931863" eaLnBrk="0" hangingPunct="0">
              <a:defRPr>
                <a:solidFill>
                  <a:schemeClr val="tx1"/>
                </a:solidFill>
                <a:latin typeface="Arial" panose="020B0604020202020204" pitchFamily="34" charset="0"/>
              </a:defRPr>
            </a:lvl3pPr>
            <a:lvl4pPr marL="1600200" indent="-228600" defTabSz="931863" eaLnBrk="0" hangingPunct="0">
              <a:defRPr>
                <a:solidFill>
                  <a:schemeClr val="tx1"/>
                </a:solidFill>
                <a:latin typeface="Arial" panose="020B0604020202020204" pitchFamily="34" charset="0"/>
              </a:defRPr>
            </a:lvl4pPr>
            <a:lvl5pPr marL="2057400" indent="-228600" defTabSz="931863" eaLnBrk="0" hangingPunct="0">
              <a:defRPr>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BF0EFA0-763E-4135-AECC-A3054169A04D}" type="slidenum">
              <a:rPr lang="en-US" altLang="en-US"/>
              <a:pPr eaLnBrk="1" hangingPunct="1"/>
              <a:t>13</a:t>
            </a:fld>
            <a:endParaRPr lang="en-US" alt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Fortunately, there are relatively simple tests that can be performed in the field to quantify surface and near-surface ground support characteristics.  The most common of these are penetration tests that correlate the soil’s resistance to penetration with its shear strength.</a:t>
            </a:r>
          </a:p>
          <a:p>
            <a:pPr eaLnBrk="1" hangingPunct="1"/>
            <a:r>
              <a:rPr lang="en-US" altLang="en-US" dirty="0" smtClean="0">
                <a:latin typeface="Arial" panose="020B0604020202020204" pitchFamily="34" charset="0"/>
              </a:rPr>
              <a:t>Such a handheld device that </a:t>
            </a:r>
            <a:r>
              <a:rPr lang="en-US" altLang="en-US" dirty="0" err="1" smtClean="0">
                <a:latin typeface="Arial" panose="020B0604020202020204" pitchFamily="34" charset="0"/>
              </a:rPr>
              <a:t>KECo</a:t>
            </a:r>
            <a:r>
              <a:rPr lang="en-US" altLang="en-US" dirty="0" smtClean="0">
                <a:latin typeface="Arial" panose="020B0604020202020204" pitchFamily="34" charset="0"/>
              </a:rPr>
              <a:t> employs is shown here: a Dynamic Cone Penetrometer, or DCP for short.  The test is typically conducted by two people and produces data down to 3 feet rapidly and inexpensively.</a:t>
            </a:r>
          </a:p>
          <a:p>
            <a:pPr eaLnBrk="1" hangingPunct="1"/>
            <a:r>
              <a:rPr lang="en-US" altLang="en-US" dirty="0" smtClean="0">
                <a:latin typeface="Arial" panose="020B0604020202020204" pitchFamily="34" charset="0"/>
              </a:rPr>
              <a:t>DCP correlations aren’t particularly precise which means if we really want to quantify soil shear strength, we should at least supplement DCP tests with tests that measure shear resistance directly.    </a:t>
            </a:r>
          </a:p>
        </p:txBody>
      </p:sp>
    </p:spTree>
    <p:extLst>
      <p:ext uri="{BB962C8B-B14F-4D97-AF65-F5344CB8AC3E}">
        <p14:creationId xmlns:p14="http://schemas.microsoft.com/office/powerpoint/2010/main" val="3429608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panose="020B0604020202020204" pitchFamily="34" charset="0"/>
              </a:defRPr>
            </a:lvl1pPr>
            <a:lvl2pPr marL="742950" indent="-285750" defTabSz="931863" eaLnBrk="0" hangingPunct="0">
              <a:defRPr>
                <a:solidFill>
                  <a:schemeClr val="tx1"/>
                </a:solidFill>
                <a:latin typeface="Arial" panose="020B0604020202020204" pitchFamily="34" charset="0"/>
              </a:defRPr>
            </a:lvl2pPr>
            <a:lvl3pPr marL="1143000" indent="-228600" defTabSz="931863" eaLnBrk="0" hangingPunct="0">
              <a:defRPr>
                <a:solidFill>
                  <a:schemeClr val="tx1"/>
                </a:solidFill>
                <a:latin typeface="Arial" panose="020B0604020202020204" pitchFamily="34" charset="0"/>
              </a:defRPr>
            </a:lvl3pPr>
            <a:lvl4pPr marL="1600200" indent="-228600" defTabSz="931863" eaLnBrk="0" hangingPunct="0">
              <a:defRPr>
                <a:solidFill>
                  <a:schemeClr val="tx1"/>
                </a:solidFill>
                <a:latin typeface="Arial" panose="020B0604020202020204" pitchFamily="34" charset="0"/>
              </a:defRPr>
            </a:lvl4pPr>
            <a:lvl5pPr marL="2057400" indent="-228600" defTabSz="931863" eaLnBrk="0" hangingPunct="0">
              <a:defRPr>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9D258DB-9569-4A67-A235-AAC1F321972F}" type="slidenum">
              <a:rPr lang="en-US" altLang="en-US"/>
              <a:pPr eaLnBrk="1" hangingPunct="1"/>
              <a:t>14</a:t>
            </a:fld>
            <a:endParaRPr lang="en-US" alt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The most common means of measuring soil shear strength directly, by hand, in the field are vane shear tests.  A pocket-sized device called a Torvane, pictured here, is especially suited to uniform, soft to relatively firm fine-grained soils.  It should not be used in very hard clays or in soft soils containing substantial amounts of gravel, shells, wood, and other coarse particles. The vanes are pressed to their full depth into an undisturbed flat surface, and then a torque is applied through a calibrated spring until the soil fails along a cylindrical surface circumscribing the vanes and simultaneously along the surface constituting the base of the cylinder. Soil shear strength is calculated as the ratio imprinted on the bottom of the vane </a:t>
            </a:r>
            <a:r>
              <a:rPr lang="en-US" altLang="en-US" i="1" smtClean="0">
                <a:latin typeface="Arial" panose="020B0604020202020204" pitchFamily="34" charset="0"/>
              </a:rPr>
              <a:t>multiplied by</a:t>
            </a:r>
            <a:r>
              <a:rPr lang="en-US" altLang="en-US" smtClean="0">
                <a:latin typeface="Arial" panose="020B0604020202020204" pitchFamily="34" charset="0"/>
              </a:rPr>
              <a:t> the value, in decimal form, indicated on the dial atop a calibrated spring. </a:t>
            </a:r>
          </a:p>
        </p:txBody>
      </p:sp>
    </p:spTree>
    <p:extLst>
      <p:ext uri="{BB962C8B-B14F-4D97-AF65-F5344CB8AC3E}">
        <p14:creationId xmlns:p14="http://schemas.microsoft.com/office/powerpoint/2010/main" val="2878362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E35A4C-9C6A-4B91-A415-390E6D5BAA57}" type="slidenum">
              <a:rPr lang="en-US">
                <a:solidFill>
                  <a:prstClr val="black"/>
                </a:solidFill>
              </a:rPr>
              <a:pPr/>
              <a:t>15</a:t>
            </a:fld>
            <a:endParaRPr lang="en-US" dirty="0">
              <a:solidFill>
                <a:prstClr val="black"/>
              </a:solidFill>
            </a:endParaRPr>
          </a:p>
        </p:txBody>
      </p:sp>
      <p:sp>
        <p:nvSpPr>
          <p:cNvPr id="17410" name="Rectangle 2"/>
          <p:cNvSpPr>
            <a:spLocks noGrp="1" noRot="1" noChangeAspect="1" noChangeArrowheads="1" noTextEdit="1"/>
          </p:cNvSpPr>
          <p:nvPr>
            <p:ph type="sldImg"/>
          </p:nvPr>
        </p:nvSpPr>
        <p:spPr>
          <a:xfrm>
            <a:off x="1257300" y="720725"/>
            <a:ext cx="4800600" cy="3600450"/>
          </a:xfrm>
          <a:prstGeom prst="rect">
            <a:avLst/>
          </a:prstGeom>
          <a:ln/>
        </p:spPr>
      </p:sp>
      <p:sp>
        <p:nvSpPr>
          <p:cNvPr id="17411" name="Rectangle 3"/>
          <p:cNvSpPr>
            <a:spLocks noGrp="1" noChangeArrowheads="1"/>
          </p:cNvSpPr>
          <p:nvPr>
            <p:ph type="body" idx="1"/>
          </p:nvPr>
        </p:nvSpPr>
        <p:spPr/>
        <p:txBody>
          <a:bodyPr/>
          <a:lstStyle/>
          <a:p>
            <a:r>
              <a:rPr lang="en-US" dirty="0"/>
              <a:t>Text Specs:</a:t>
            </a:r>
          </a:p>
          <a:p>
            <a:r>
              <a:rPr lang="en-US" dirty="0"/>
              <a:t>Verdana</a:t>
            </a:r>
          </a:p>
          <a:p>
            <a:r>
              <a:rPr lang="en-US" dirty="0"/>
              <a:t>Title [22]</a:t>
            </a:r>
            <a:br>
              <a:rPr lang="en-US" dirty="0"/>
            </a:br>
            <a:r>
              <a:rPr lang="en-US" sz="1000" dirty="0"/>
              <a:t>Title [18] </a:t>
            </a:r>
          </a:p>
          <a:p>
            <a:r>
              <a:rPr lang="en-US" dirty="0"/>
              <a:t>Subtitle [16]</a:t>
            </a:r>
          </a:p>
        </p:txBody>
      </p:sp>
    </p:spTree>
    <p:extLst>
      <p:ext uri="{BB962C8B-B14F-4D97-AF65-F5344CB8AC3E}">
        <p14:creationId xmlns:p14="http://schemas.microsoft.com/office/powerpoint/2010/main" val="3013284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179388" y="228599"/>
            <a:ext cx="6408737" cy="866477"/>
          </a:xfrm>
        </p:spPr>
        <p:txBody>
          <a:bodyPr/>
          <a:lstStyle>
            <a:lvl1pPr>
              <a:defRPr>
                <a:solidFill>
                  <a:schemeClr val="bg1"/>
                </a:solidFill>
              </a:defRPr>
            </a:lvl1pPr>
          </a:lstStyle>
          <a:p>
            <a:r>
              <a:rPr lang="en-US" smtClean="0"/>
              <a:t>Click to edit Master title style</a:t>
            </a:r>
            <a:endParaRPr lang="en-GB" dirty="0"/>
          </a:p>
        </p:txBody>
      </p:sp>
      <p:sp>
        <p:nvSpPr>
          <p:cNvPr id="11" name="Text Placeholder 10"/>
          <p:cNvSpPr>
            <a:spLocks noGrp="1"/>
          </p:cNvSpPr>
          <p:nvPr>
            <p:ph type="body" sz="quarter" idx="13"/>
          </p:nvPr>
        </p:nvSpPr>
        <p:spPr>
          <a:xfrm>
            <a:off x="457200" y="1755649"/>
            <a:ext cx="8229600" cy="452628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Tree>
    <p:extLst>
      <p:ext uri="{BB962C8B-B14F-4D97-AF65-F5344CB8AC3E}">
        <p14:creationId xmlns:p14="http://schemas.microsoft.com/office/powerpoint/2010/main" val="339124598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878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00295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 Points">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457199" y="1755648"/>
            <a:ext cx="8229600" cy="4526280"/>
          </a:xfrm>
        </p:spPr>
        <p:txBody>
          <a:bodyPr/>
          <a:lstStyle>
            <a:lvl1pPr>
              <a:buClr>
                <a:schemeClr val="accent1"/>
              </a:buClr>
              <a:defRPr sz="1800">
                <a:solidFill>
                  <a:schemeClr val="tx1"/>
                </a:solidFill>
              </a:defRPr>
            </a:lvl1pPr>
            <a:lvl2pPr>
              <a:buClr>
                <a:schemeClr val="accent1"/>
              </a:buClr>
              <a:defRPr sz="1800">
                <a:solidFill>
                  <a:schemeClr val="tx1"/>
                </a:solidFill>
              </a:defRPr>
            </a:lvl2pPr>
            <a:lvl3pPr>
              <a:buClr>
                <a:schemeClr val="accent1"/>
              </a:buClr>
              <a:defRPr sz="1800">
                <a:solidFill>
                  <a:schemeClr val="tx1"/>
                </a:solidFill>
              </a:defRPr>
            </a:lvl3pPr>
            <a:lvl4pPr>
              <a:buClr>
                <a:schemeClr val="accent1"/>
              </a:buClr>
              <a:defRPr sz="1800">
                <a:solidFill>
                  <a:schemeClr val="tx1"/>
                </a:solidFill>
              </a:defRPr>
            </a:lvl4pPr>
            <a:lvl5pPr>
              <a:buClr>
                <a:schemeClr val="accent1"/>
              </a:buClr>
              <a:defRPr sz="1800">
                <a:solidFill>
                  <a:schemeClr val="tx1"/>
                </a:solidFill>
              </a:defRPr>
            </a:lvl5pPr>
          </a:lstStyle>
          <a:p>
            <a:pPr lvl="0"/>
            <a:r>
              <a:rPr lang="en-US" dirty="0" smtClean="0"/>
              <a:t>Place Text Here [Verdana 18]</a:t>
            </a:r>
          </a:p>
        </p:txBody>
      </p:sp>
      <p:sp>
        <p:nvSpPr>
          <p:cNvPr id="4" name="Title 1"/>
          <p:cNvSpPr>
            <a:spLocks noGrp="1"/>
          </p:cNvSpPr>
          <p:nvPr>
            <p:ph type="title" hasCustomPrompt="1"/>
          </p:nvPr>
        </p:nvSpPr>
        <p:spPr>
          <a:xfrm>
            <a:off x="179388" y="228599"/>
            <a:ext cx="6408737" cy="866477"/>
          </a:xfrm>
        </p:spPr>
        <p:txBody>
          <a:bodyPr/>
          <a:lstStyle>
            <a:lvl1pPr>
              <a:defRPr>
                <a:solidFill>
                  <a:schemeClr val="bg1"/>
                </a:solidFill>
              </a:defRPr>
            </a:lvl1pPr>
          </a:lstStyle>
          <a:p>
            <a:r>
              <a:rPr lang="en-US" dirty="0" smtClean="0"/>
              <a:t>Place Text Here [Verdana 22]</a:t>
            </a:r>
            <a:endParaRPr lang="en-GB" dirty="0"/>
          </a:p>
        </p:txBody>
      </p:sp>
    </p:spTree>
    <p:extLst>
      <p:ext uri="{BB962C8B-B14F-4D97-AF65-F5344CB8AC3E}">
        <p14:creationId xmlns:p14="http://schemas.microsoft.com/office/powerpoint/2010/main" val="3911536434"/>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57200" y="4051300"/>
            <a:ext cx="8229600" cy="1822450"/>
          </a:xfrm>
        </p:spPr>
        <p:txBody>
          <a:bodyPr>
            <a:normAutofit/>
          </a:bodyPr>
          <a:lstStyle>
            <a:lvl1pPr>
              <a:defRPr sz="1400" b="1" i="0">
                <a:solidFill>
                  <a:schemeClr val="bg1"/>
                </a:solidFill>
                <a:latin typeface="Verdana"/>
                <a:cs typeface="Verdana"/>
              </a:defRPr>
            </a:lvl1pPr>
            <a:lvl2pPr>
              <a:defRPr sz="1400" b="1" i="0">
                <a:latin typeface="Verdana"/>
                <a:cs typeface="Verdana"/>
              </a:defRPr>
            </a:lvl2pPr>
            <a:lvl3pPr>
              <a:defRPr sz="1400" b="1" i="0">
                <a:latin typeface="Verdana"/>
                <a:cs typeface="Verdana"/>
              </a:defRPr>
            </a:lvl3pPr>
            <a:lvl4pPr>
              <a:defRPr sz="1400" b="1" i="0">
                <a:latin typeface="Verdana"/>
                <a:cs typeface="Verdana"/>
              </a:defRPr>
            </a:lvl4pPr>
            <a:lvl5pPr>
              <a:defRPr sz="1400" b="1" i="0">
                <a:latin typeface="Verdana"/>
                <a:cs typeface="Verdana"/>
              </a:defRPr>
            </a:lvl5pPr>
          </a:lstStyle>
          <a:p>
            <a:pPr lvl="0"/>
            <a:r>
              <a:rPr lang="en-US" dirty="0" smtClean="0"/>
              <a:t>Subtitle Style Here [Verdana Bold 14]</a:t>
            </a:r>
            <a:endParaRPr lang="en-US" dirty="0"/>
          </a:p>
        </p:txBody>
      </p:sp>
      <p:sp>
        <p:nvSpPr>
          <p:cNvPr id="4" name="Title 3"/>
          <p:cNvSpPr>
            <a:spLocks noGrp="1"/>
          </p:cNvSpPr>
          <p:nvPr>
            <p:ph type="title" hasCustomPrompt="1"/>
          </p:nvPr>
        </p:nvSpPr>
        <p:spPr/>
        <p:txBody>
          <a:bodyPr/>
          <a:lstStyle>
            <a:lvl1pPr>
              <a:defRPr baseline="0"/>
            </a:lvl1pPr>
          </a:lstStyle>
          <a:p>
            <a:r>
              <a:rPr lang="en-US" dirty="0" smtClean="0"/>
              <a:t>Presentation Title Here </a:t>
            </a:r>
            <a:r>
              <a:rPr lang="en-US" smtClean="0"/>
              <a:t>[Verdana 26]</a:t>
            </a:r>
            <a:endParaRPr lang="en-US" dirty="0"/>
          </a:p>
        </p:txBody>
      </p:sp>
    </p:spTree>
    <p:extLst>
      <p:ext uri="{BB962C8B-B14F-4D97-AF65-F5344CB8AC3E}">
        <p14:creationId xmlns:p14="http://schemas.microsoft.com/office/powerpoint/2010/main" val="280833072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6093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sz="3200">
              <a:solidFill>
                <a:srgbClr val="000000"/>
              </a:solidFill>
              <a:latin typeface="Verdana" charset="0"/>
              <a:ea typeface="ヒラギノ角ゴ Pro W3" charset="-128"/>
              <a:cs typeface="+mn-cs"/>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sz="3200">
              <a:solidFill>
                <a:srgbClr val="000000"/>
              </a:solidFill>
              <a:latin typeface="Verdana" charset="0"/>
              <a:ea typeface="ヒラギノ角ゴ Pro W3" charset="-128"/>
              <a:cs typeface="+mn-cs"/>
            </a:endParaRPr>
          </a:p>
        </p:txBody>
      </p:sp>
      <p:sp>
        <p:nvSpPr>
          <p:cNvPr id="5" name="Slide Number Placeholder 4"/>
          <p:cNvSpPr>
            <a:spLocks noGrp="1"/>
          </p:cNvSpPr>
          <p:nvPr>
            <p:ph type="sldNum" sz="quarter" idx="12"/>
          </p:nvPr>
        </p:nvSpPr>
        <p:spPr>
          <a:xfrm>
            <a:off x="6477000" y="6248400"/>
            <a:ext cx="1143000" cy="457200"/>
          </a:xfrm>
          <a:prstGeom prst="rect">
            <a:avLst/>
          </a:prstGeom>
        </p:spPr>
        <p:txBody>
          <a:bodyPr/>
          <a:lstStyle>
            <a:lvl1pPr>
              <a:defRPr/>
            </a:lvl1pPr>
          </a:lstStyle>
          <a:p>
            <a:pPr eaLnBrk="0" hangingPunct="0"/>
            <a:fld id="{49DA0BA1-BE77-41DE-9A8E-E4A14E083BBA}" type="slidenum">
              <a:rPr lang="en-US" sz="3200">
                <a:solidFill>
                  <a:srgbClr val="000000"/>
                </a:solidFill>
                <a:latin typeface="Verdana" charset="0"/>
                <a:ea typeface="ヒラギノ角ゴ Pro W3" charset="-128"/>
                <a:cs typeface="+mn-cs"/>
              </a:rPr>
              <a:pPr eaLnBrk="0" hangingPunct="0"/>
              <a:t>‹#›</a:t>
            </a:fld>
            <a:endParaRPr lang="en-US" sz="3200">
              <a:solidFill>
                <a:srgbClr val="000000"/>
              </a:solidFill>
              <a:latin typeface="Verdana" charset="0"/>
              <a:ea typeface="ヒラギノ角ゴ Pro W3" charset="-128"/>
              <a:cs typeface="+mn-cs"/>
            </a:endParaRPr>
          </a:p>
        </p:txBody>
      </p:sp>
    </p:spTree>
    <p:extLst>
      <p:ext uri="{BB962C8B-B14F-4D97-AF65-F5344CB8AC3E}">
        <p14:creationId xmlns:p14="http://schemas.microsoft.com/office/powerpoint/2010/main" val="2455512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ullet Points">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457199" y="1755648"/>
            <a:ext cx="8229600" cy="4526280"/>
          </a:xfrm>
        </p:spPr>
        <p:txBody>
          <a:bodyPr/>
          <a:lstStyle>
            <a:lvl1pPr>
              <a:buClr>
                <a:schemeClr val="accent1"/>
              </a:buClr>
              <a:defRPr sz="1800" kern="1200">
                <a:solidFill>
                  <a:schemeClr val="tx1"/>
                </a:solidFill>
              </a:defRPr>
            </a:lvl1pPr>
            <a:lvl2pPr>
              <a:buClr>
                <a:schemeClr val="accent1"/>
              </a:buClr>
              <a:defRPr sz="1800">
                <a:solidFill>
                  <a:schemeClr val="tx1"/>
                </a:solidFill>
              </a:defRPr>
            </a:lvl2pPr>
            <a:lvl3pPr>
              <a:buClr>
                <a:schemeClr val="accent1"/>
              </a:buClr>
              <a:defRPr sz="1800">
                <a:solidFill>
                  <a:schemeClr val="tx1"/>
                </a:solidFill>
              </a:defRPr>
            </a:lvl3pPr>
            <a:lvl4pPr>
              <a:buClr>
                <a:schemeClr val="accent1"/>
              </a:buClr>
              <a:defRPr sz="1800">
                <a:solidFill>
                  <a:schemeClr val="tx1"/>
                </a:solidFill>
              </a:defRPr>
            </a:lvl4pPr>
            <a:lvl5pPr>
              <a:buClr>
                <a:schemeClr val="accent1"/>
              </a:buClr>
              <a:defRPr sz="1800">
                <a:solidFill>
                  <a:schemeClr val="tx1"/>
                </a:solidFill>
              </a:defRPr>
            </a:lvl5pPr>
          </a:lstStyle>
          <a:p>
            <a:pPr lvl="0"/>
            <a:r>
              <a:rPr lang="en-US" dirty="0" smtClean="0"/>
              <a:t>Place Text Here [Verdana 18]</a:t>
            </a:r>
          </a:p>
        </p:txBody>
      </p:sp>
      <p:sp>
        <p:nvSpPr>
          <p:cNvPr id="4" name="Title 1"/>
          <p:cNvSpPr>
            <a:spLocks noGrp="1"/>
          </p:cNvSpPr>
          <p:nvPr>
            <p:ph type="title" hasCustomPrompt="1"/>
          </p:nvPr>
        </p:nvSpPr>
        <p:spPr>
          <a:xfrm>
            <a:off x="179388" y="228599"/>
            <a:ext cx="6408737" cy="866477"/>
          </a:xfrm>
        </p:spPr>
        <p:txBody>
          <a:bodyPr/>
          <a:lstStyle>
            <a:lvl1pPr>
              <a:defRPr>
                <a:solidFill>
                  <a:schemeClr val="bg1"/>
                </a:solidFill>
              </a:defRPr>
            </a:lvl1pPr>
          </a:lstStyle>
          <a:p>
            <a:r>
              <a:rPr lang="en-US" dirty="0" smtClean="0"/>
              <a:t>Place Text Here [Verdana 22]</a:t>
            </a:r>
            <a:endParaRPr lang="en-GB" dirty="0"/>
          </a:p>
        </p:txBody>
      </p:sp>
    </p:spTree>
    <p:extLst>
      <p:ext uri="{BB962C8B-B14F-4D97-AF65-F5344CB8AC3E}">
        <p14:creationId xmlns:p14="http://schemas.microsoft.com/office/powerpoint/2010/main" val="2524342738"/>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207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8A12D5DE-B18B-4C47-9634-330C96C9921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57988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8A12D5DE-B18B-4C47-9634-330C96C9921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336677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246688" y="6237288"/>
            <a:ext cx="2133600" cy="476250"/>
          </a:xfrm>
          <a:prstGeom prst="rect">
            <a:avLst/>
          </a:prstGeom>
        </p:spPr>
        <p:txBody>
          <a:bodyPr/>
          <a:lstStyle>
            <a:lvl1pPr eaLnBrk="1" hangingPunct="1">
              <a:defRPr>
                <a:solidFill>
                  <a:srgbClr val="000000"/>
                </a:solidFill>
                <a:latin typeface="Arial" charset="0"/>
                <a:cs typeface="Arial" charset="0"/>
              </a:defRPr>
            </a:lvl1pPr>
          </a:lstStyle>
          <a:p>
            <a:pPr>
              <a:defRPr/>
            </a:pPr>
            <a:endParaRPr lang="en-GB"/>
          </a:p>
        </p:txBody>
      </p:sp>
      <p:sp>
        <p:nvSpPr>
          <p:cNvPr id="3" name="Footer Placeholder 2"/>
          <p:cNvSpPr>
            <a:spLocks noGrp="1"/>
          </p:cNvSpPr>
          <p:nvPr>
            <p:ph type="ftr" sz="quarter" idx="11"/>
          </p:nvPr>
        </p:nvSpPr>
        <p:spPr>
          <a:xfrm>
            <a:off x="1044575" y="6237288"/>
            <a:ext cx="4165600" cy="476250"/>
          </a:xfrm>
          <a:prstGeom prst="rect">
            <a:avLst/>
          </a:prstGeom>
        </p:spPr>
        <p:txBody>
          <a:bodyPr/>
          <a:lstStyle>
            <a:lvl1pPr eaLnBrk="1" hangingPunct="1">
              <a:defRPr>
                <a:solidFill>
                  <a:srgbClr val="000000"/>
                </a:solidFill>
                <a:latin typeface="Arial" charset="0"/>
                <a:cs typeface="Arial" charset="0"/>
              </a:defRPr>
            </a:lvl1pPr>
          </a:lstStyle>
          <a:p>
            <a:pPr>
              <a:defRPr/>
            </a:pPr>
            <a:endParaRPr lang="en-GB"/>
          </a:p>
        </p:txBody>
      </p:sp>
      <p:sp>
        <p:nvSpPr>
          <p:cNvPr id="4" name="Slide Number Placeholder 3"/>
          <p:cNvSpPr>
            <a:spLocks noGrp="1"/>
          </p:cNvSpPr>
          <p:nvPr>
            <p:ph type="sldNum" sz="quarter" idx="12"/>
          </p:nvPr>
        </p:nvSpPr>
        <p:spPr>
          <a:xfrm>
            <a:off x="71438" y="6237288"/>
            <a:ext cx="936625"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panose="020B0604020202020204" pitchFamily="34" charset="0"/>
              </a:defRPr>
            </a:lvl1pPr>
          </a:lstStyle>
          <a:p>
            <a:pPr>
              <a:defRPr/>
            </a:pPr>
            <a:fld id="{C9F0D939-99AA-46FF-B617-EC3360E75EE0}" type="slidenum">
              <a:rPr lang="en-GB"/>
              <a:pPr>
                <a:defRPr/>
              </a:pPr>
              <a:t>‹#›</a:t>
            </a:fld>
            <a:endParaRPr lang="en-GB"/>
          </a:p>
        </p:txBody>
      </p:sp>
    </p:spTree>
    <p:extLst>
      <p:ext uri="{BB962C8B-B14F-4D97-AF65-F5344CB8AC3E}">
        <p14:creationId xmlns:p14="http://schemas.microsoft.com/office/powerpoint/2010/main" val="422418209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8A12D5DE-B18B-4C47-9634-330C96C9921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6042819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8A12D5DE-B18B-4C47-9634-330C96C9921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7702871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8A12D5DE-B18B-4C47-9634-330C96C9921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9521989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8A12D5DE-B18B-4C47-9634-330C96C9921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9679614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8A12D5DE-B18B-4C47-9634-330C96C9921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9226141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2413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0724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1" name="Text Box 13"/>
          <p:cNvSpPr txBox="1">
            <a:spLocks noChangeArrowheads="1"/>
          </p:cNvSpPr>
          <p:nvPr userDrawn="1"/>
        </p:nvSpPr>
        <p:spPr bwMode="auto">
          <a:xfrm>
            <a:off x="322269" y="-26982"/>
            <a:ext cx="5976937" cy="460565"/>
          </a:xfrm>
          <a:prstGeom prst="rect">
            <a:avLst/>
          </a:prstGeom>
          <a:noFill/>
          <a:ln w="9525">
            <a:noFill/>
            <a:miter lim="800000"/>
            <a:headEnd/>
            <a:tailEnd/>
          </a:ln>
          <a:effectLst/>
        </p:spPr>
        <p:txBody>
          <a:bodyPr lIns="19043" tIns="9522" rIns="19043" bIns="9522">
            <a:spAutoFit/>
          </a:bodyPr>
          <a:lstStyle/>
          <a:p>
            <a:pPr fontAlgn="auto">
              <a:spcBef>
                <a:spcPts val="0"/>
              </a:spcBef>
              <a:spcAft>
                <a:spcPts val="0"/>
              </a:spcAft>
              <a:tabLst>
                <a:tab pos="1371600" algn="l"/>
              </a:tabLst>
              <a:defRPr/>
            </a:pPr>
            <a:r>
              <a:rPr lang="en-US" sz="2800" b="1" cap="small" dirty="0">
                <a:solidFill>
                  <a:prstClr val="white"/>
                </a:solidFill>
                <a:latin typeface="Book Antiqua" pitchFamily="18" charset="0"/>
                <a:cs typeface="+mn-cs"/>
              </a:rPr>
              <a:t>Iowa State University</a:t>
            </a:r>
          </a:p>
        </p:txBody>
      </p:sp>
      <p:sp>
        <p:nvSpPr>
          <p:cNvPr id="13" name="Text Box 13"/>
          <p:cNvSpPr txBox="1">
            <a:spLocks noChangeArrowheads="1"/>
          </p:cNvSpPr>
          <p:nvPr userDrawn="1"/>
        </p:nvSpPr>
        <p:spPr bwMode="auto">
          <a:xfrm>
            <a:off x="322269" y="400056"/>
            <a:ext cx="5976937" cy="303105"/>
          </a:xfrm>
          <a:prstGeom prst="rect">
            <a:avLst/>
          </a:prstGeom>
          <a:noFill/>
          <a:ln w="9525">
            <a:noFill/>
            <a:miter lim="800000"/>
            <a:headEnd/>
            <a:tailEnd/>
          </a:ln>
          <a:effectLst/>
        </p:spPr>
        <p:txBody>
          <a:bodyPr lIns="19043" tIns="9522" rIns="19043" bIns="9522">
            <a:spAutoFit/>
          </a:bodyPr>
          <a:lstStyle/>
          <a:p>
            <a:pPr fontAlgn="auto">
              <a:spcBef>
                <a:spcPts val="0"/>
              </a:spcBef>
              <a:spcAft>
                <a:spcPts val="0"/>
              </a:spcAft>
              <a:defRPr/>
            </a:pPr>
            <a:r>
              <a:rPr lang="en-US" b="1" dirty="0">
                <a:solidFill>
                  <a:prstClr val="white"/>
                </a:solidFill>
                <a:latin typeface="Arial"/>
                <a:cs typeface="+mn-cs"/>
              </a:rPr>
              <a:t>Civil, Construction &amp; Environmental Engineering</a:t>
            </a:r>
          </a:p>
        </p:txBody>
      </p:sp>
      <p:sp>
        <p:nvSpPr>
          <p:cNvPr id="14" name="Footer Placeholder 2"/>
          <p:cNvSpPr>
            <a:spLocks noGrp="1"/>
          </p:cNvSpPr>
          <p:nvPr>
            <p:ph type="ftr" sz="quarter" idx="14"/>
          </p:nvPr>
        </p:nvSpPr>
        <p:spPr>
          <a:xfrm>
            <a:off x="-26158" y="6585329"/>
            <a:ext cx="4086225" cy="247650"/>
          </a:xfrm>
          <a:prstGeom prst="rect">
            <a:avLst/>
          </a:prstGeom>
        </p:spPr>
        <p:txBody>
          <a:bodyPr/>
          <a:lstStyle>
            <a:lvl1pPr algn="l">
              <a:defRPr sz="800">
                <a:solidFill>
                  <a:schemeClr val="bg1"/>
                </a:solidFill>
              </a:defRPr>
            </a:lvl1pPr>
          </a:lstStyle>
          <a:p>
            <a:r>
              <a:rPr lang="sv-SE" smtClean="0">
                <a:solidFill>
                  <a:prstClr val="white"/>
                </a:solidFill>
              </a:rPr>
              <a:t>Copyright © David J. White, 2012</a:t>
            </a:r>
            <a:endParaRPr lang="sv-SE" dirty="0">
              <a:solidFill>
                <a:prstClr val="white"/>
              </a:solidFill>
            </a:endParaRPr>
          </a:p>
        </p:txBody>
      </p:sp>
      <p:sp>
        <p:nvSpPr>
          <p:cNvPr id="18" name="Title 9"/>
          <p:cNvSpPr>
            <a:spLocks noGrp="1"/>
          </p:cNvSpPr>
          <p:nvPr>
            <p:ph type="title"/>
          </p:nvPr>
        </p:nvSpPr>
        <p:spPr>
          <a:xfrm>
            <a:off x="304800" y="228600"/>
            <a:ext cx="8534400" cy="1143000"/>
          </a:xfrm>
        </p:spPr>
        <p:txBody>
          <a:bodyPr anchor="t" anchorCtr="0">
            <a:normAutofit/>
          </a:bodyPr>
          <a:lstStyle>
            <a:lvl1pPr algn="l">
              <a:defRPr sz="2800"/>
            </a:lvl1pPr>
          </a:lstStyle>
          <a:p>
            <a:r>
              <a:rPr lang="en-US" altLang="zh-CN" dirty="0" smtClean="0"/>
              <a:t>Click to edit Master title style</a:t>
            </a:r>
            <a:endParaRPr lang="zh-CN" altLang="en-US" dirty="0"/>
          </a:p>
        </p:txBody>
      </p:sp>
      <p:sp>
        <p:nvSpPr>
          <p:cNvPr id="19" name="Slide Number Placeholder 3"/>
          <p:cNvSpPr>
            <a:spLocks noGrp="1"/>
          </p:cNvSpPr>
          <p:nvPr>
            <p:ph type="sldNum" sz="quarter" idx="15"/>
          </p:nvPr>
        </p:nvSpPr>
        <p:spPr>
          <a:xfrm>
            <a:off x="6984242" y="6553200"/>
            <a:ext cx="2133600" cy="286603"/>
          </a:xfrm>
          <a:prstGeom prst="rect">
            <a:avLst/>
          </a:prstGeom>
        </p:spPr>
        <p:txBody>
          <a:bodyPr/>
          <a:lstStyle>
            <a:lvl1pPr>
              <a:defRPr sz="1600">
                <a:solidFill>
                  <a:schemeClr val="bg1"/>
                </a:solidFill>
              </a:defRPr>
            </a:lvl1pPr>
          </a:lstStyle>
          <a:p>
            <a:fld id="{F27EE786-561B-45D4-9665-5710ACC6E2F9}" type="slidenum">
              <a:rPr lang="sv-SE" smtClean="0">
                <a:solidFill>
                  <a:prstClr val="white"/>
                </a:solidFill>
              </a:rPr>
              <a:pPr/>
              <a:t>‹#›</a:t>
            </a:fld>
            <a:endParaRPr lang="sv-SE" dirty="0">
              <a:solidFill>
                <a:prstClr val="white"/>
              </a:solidFill>
            </a:endParaRPr>
          </a:p>
        </p:txBody>
      </p:sp>
    </p:spTree>
    <p:extLst>
      <p:ext uri="{BB962C8B-B14F-4D97-AF65-F5344CB8AC3E}">
        <p14:creationId xmlns:p14="http://schemas.microsoft.com/office/powerpoint/2010/main" val="377155461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57200" y="4051300"/>
            <a:ext cx="8229600" cy="1822450"/>
          </a:xfrm>
        </p:spPr>
        <p:txBody>
          <a:bodyPr>
            <a:normAutofit/>
          </a:bodyPr>
          <a:lstStyle>
            <a:lvl1pPr>
              <a:defRPr sz="1400" b="1" i="0">
                <a:solidFill>
                  <a:schemeClr val="bg1"/>
                </a:solidFill>
                <a:latin typeface="Verdana"/>
                <a:cs typeface="Verdana"/>
              </a:defRPr>
            </a:lvl1pPr>
            <a:lvl2pPr>
              <a:defRPr sz="1400" b="1" i="0">
                <a:latin typeface="Verdana"/>
                <a:cs typeface="Verdana"/>
              </a:defRPr>
            </a:lvl2pPr>
            <a:lvl3pPr>
              <a:defRPr sz="1400" b="1" i="0">
                <a:latin typeface="Verdana"/>
                <a:cs typeface="Verdana"/>
              </a:defRPr>
            </a:lvl3pPr>
            <a:lvl4pPr>
              <a:defRPr sz="1400" b="1" i="0">
                <a:latin typeface="Verdana"/>
                <a:cs typeface="Verdana"/>
              </a:defRPr>
            </a:lvl4pPr>
            <a:lvl5pPr>
              <a:defRPr sz="1400" b="1" i="0">
                <a:latin typeface="Verdana"/>
                <a:cs typeface="Verdana"/>
              </a:defRPr>
            </a:lvl5pPr>
          </a:lstStyle>
          <a:p>
            <a:pPr lvl="0"/>
            <a:r>
              <a:rPr lang="en-US" dirty="0" smtClean="0"/>
              <a:t>Subtitle Style Here [Verdana Bold 14]</a:t>
            </a:r>
            <a:endParaRPr lang="en-US" dirty="0"/>
          </a:p>
        </p:txBody>
      </p:sp>
      <p:sp>
        <p:nvSpPr>
          <p:cNvPr id="4" name="Title 3"/>
          <p:cNvSpPr>
            <a:spLocks noGrp="1"/>
          </p:cNvSpPr>
          <p:nvPr>
            <p:ph type="title" hasCustomPrompt="1"/>
          </p:nvPr>
        </p:nvSpPr>
        <p:spPr/>
        <p:txBody>
          <a:bodyPr/>
          <a:lstStyle>
            <a:lvl1pPr>
              <a:defRPr baseline="0"/>
            </a:lvl1pPr>
          </a:lstStyle>
          <a:p>
            <a:r>
              <a:rPr lang="en-US" dirty="0" smtClean="0"/>
              <a:t>Presentation Title Here [Verdana 26]</a:t>
            </a:r>
            <a:endParaRPr lang="en-US" dirty="0"/>
          </a:p>
        </p:txBody>
      </p:sp>
    </p:spTree>
    <p:extLst>
      <p:ext uri="{BB962C8B-B14F-4D97-AF65-F5344CB8AC3E}">
        <p14:creationId xmlns:p14="http://schemas.microsoft.com/office/powerpoint/2010/main" val="854182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6859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ABE530-541B-44D2-8CB0-4B6DB2E41F5E}" type="slidenum">
              <a:rPr lang="en-US" altLang="en-US"/>
              <a:pPr/>
              <a:t>‹#›</a:t>
            </a:fld>
            <a:endParaRPr lang="en-US" altLang="en-US"/>
          </a:p>
        </p:txBody>
      </p:sp>
    </p:spTree>
    <p:extLst>
      <p:ext uri="{BB962C8B-B14F-4D97-AF65-F5344CB8AC3E}">
        <p14:creationId xmlns:p14="http://schemas.microsoft.com/office/powerpoint/2010/main" val="13472454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4765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388" y="228599"/>
            <a:ext cx="6408737" cy="866477"/>
          </a:xfrm>
        </p:spPr>
        <p:txBody>
          <a:bodyPr/>
          <a:lstStyle>
            <a:lvl1pPr>
              <a:defRPr>
                <a:solidFill>
                  <a:schemeClr val="bg1"/>
                </a:solidFill>
              </a:defRPr>
            </a:lvl1pPr>
          </a:lstStyle>
          <a:p>
            <a:r>
              <a:rPr lang="en-US" dirty="0" smtClean="0"/>
              <a:t>Place Text Here [Verdana 22]</a:t>
            </a:r>
            <a:endParaRPr lang="en-GB" dirty="0"/>
          </a:p>
        </p:txBody>
      </p:sp>
      <p:sp>
        <p:nvSpPr>
          <p:cNvPr id="11" name="Text Placeholder 10"/>
          <p:cNvSpPr>
            <a:spLocks noGrp="1"/>
          </p:cNvSpPr>
          <p:nvPr>
            <p:ph type="body" sz="quarter" idx="13" hasCustomPrompt="1"/>
          </p:nvPr>
        </p:nvSpPr>
        <p:spPr>
          <a:xfrm>
            <a:off x="457200" y="1755649"/>
            <a:ext cx="8229600" cy="452628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smtClean="0"/>
              <a:t>Place Text Here [Verdana 18]</a:t>
            </a:r>
          </a:p>
          <a:p>
            <a:pPr lvl="1"/>
            <a:r>
              <a:rPr lang="en-US" dirty="0" smtClean="0"/>
              <a:t>Second level [Verdana 18]</a:t>
            </a:r>
          </a:p>
          <a:p>
            <a:pPr lvl="2"/>
            <a:r>
              <a:rPr lang="en-US" dirty="0" smtClean="0"/>
              <a:t>Third level [Verdana 18]</a:t>
            </a:r>
          </a:p>
          <a:p>
            <a:pPr lvl="3"/>
            <a:r>
              <a:rPr lang="en-US" dirty="0" smtClean="0"/>
              <a:t>Fourth level [Verdana 18]</a:t>
            </a:r>
          </a:p>
          <a:p>
            <a:pPr lvl="4"/>
            <a:r>
              <a:rPr lang="en-US" dirty="0" smtClean="0"/>
              <a:t>Fifth level [Verdana 18]</a:t>
            </a:r>
          </a:p>
          <a:p>
            <a:pPr lvl="4"/>
            <a:endParaRPr lang="en-GB" dirty="0" smtClean="0"/>
          </a:p>
        </p:txBody>
      </p:sp>
    </p:spTree>
    <p:extLst>
      <p:ext uri="{BB962C8B-B14F-4D97-AF65-F5344CB8AC3E}">
        <p14:creationId xmlns:p14="http://schemas.microsoft.com/office/powerpoint/2010/main" val="2982202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ullet Points">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457199" y="1069848"/>
            <a:ext cx="8229600" cy="5614416"/>
          </a:xfrm>
        </p:spPr>
        <p:txBody>
          <a:bodyPr/>
          <a:lstStyle>
            <a:lvl1pPr>
              <a:buClr>
                <a:schemeClr val="accent1"/>
              </a:buClr>
              <a:defRPr sz="1800" kern="1200"/>
            </a:lvl1pPr>
            <a:lvl2pPr>
              <a:buClr>
                <a:schemeClr val="accent1"/>
              </a:buClr>
              <a:defRPr sz="1800"/>
            </a:lvl2pPr>
            <a:lvl3pPr>
              <a:buClr>
                <a:schemeClr val="accent1"/>
              </a:buClr>
              <a:defRPr sz="1800"/>
            </a:lvl3pPr>
            <a:lvl4pPr>
              <a:buClr>
                <a:schemeClr val="accent1"/>
              </a:buClr>
              <a:defRPr sz="1800"/>
            </a:lvl4pPr>
            <a:lvl5pPr>
              <a:buClr>
                <a:schemeClr val="accent1"/>
              </a:buClr>
              <a:defRPr sz="1800"/>
            </a:lvl5pPr>
          </a:lstStyle>
          <a:p>
            <a:pPr lvl="0"/>
            <a:r>
              <a:rPr lang="en-US" dirty="0" smtClean="0"/>
              <a:t>Place Text Here [Verdana 18]</a:t>
            </a:r>
          </a:p>
        </p:txBody>
      </p:sp>
      <p:sp>
        <p:nvSpPr>
          <p:cNvPr id="6" name="Title 5"/>
          <p:cNvSpPr>
            <a:spLocks noGrp="1"/>
          </p:cNvSpPr>
          <p:nvPr>
            <p:ph type="title" hasCustomPrompt="1"/>
          </p:nvPr>
        </p:nvSpPr>
        <p:spPr/>
        <p:txBody>
          <a:bodyPr/>
          <a:lstStyle>
            <a:lvl1pPr>
              <a:defRPr baseline="0"/>
            </a:lvl1pPr>
          </a:lstStyle>
          <a:p>
            <a:r>
              <a:rPr lang="en-US" dirty="0" smtClean="0"/>
              <a:t>Place Text Here [Verdana 22]</a:t>
            </a:r>
            <a:endParaRPr lang="en-US" dirty="0"/>
          </a:p>
        </p:txBody>
      </p:sp>
    </p:spTree>
    <p:extLst>
      <p:ext uri="{BB962C8B-B14F-4D97-AF65-F5344CB8AC3E}">
        <p14:creationId xmlns:p14="http://schemas.microsoft.com/office/powerpoint/2010/main" val="2896405817"/>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ullet Points">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457200" y="914399"/>
            <a:ext cx="8229600" cy="5148072"/>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smtClean="0"/>
              <a:t>Place Text Here [Verdana 18]</a:t>
            </a:r>
          </a:p>
          <a:p>
            <a:pPr lvl="1"/>
            <a:r>
              <a:rPr lang="en-US" dirty="0" smtClean="0"/>
              <a:t>Second level [Verdana 18]</a:t>
            </a:r>
          </a:p>
          <a:p>
            <a:pPr lvl="2"/>
            <a:r>
              <a:rPr lang="en-US" dirty="0" smtClean="0"/>
              <a:t>Third level [Verdana 18]</a:t>
            </a:r>
          </a:p>
          <a:p>
            <a:pPr lvl="3"/>
            <a:r>
              <a:rPr lang="en-US" dirty="0" smtClean="0"/>
              <a:t>Fourth level [Verdana 18]</a:t>
            </a:r>
          </a:p>
          <a:p>
            <a:pPr lvl="4"/>
            <a:r>
              <a:rPr lang="en-US" dirty="0" smtClean="0"/>
              <a:t>Fifth level [Verdana 18]</a:t>
            </a:r>
          </a:p>
          <a:p>
            <a:pPr lvl="4"/>
            <a:endParaRPr lang="en-GB" dirty="0" smtClean="0"/>
          </a:p>
        </p:txBody>
      </p:sp>
      <p:sp>
        <p:nvSpPr>
          <p:cNvPr id="7" name="Text Placeholder 5"/>
          <p:cNvSpPr>
            <a:spLocks noGrp="1"/>
          </p:cNvSpPr>
          <p:nvPr>
            <p:ph type="body" sz="quarter" idx="14" hasCustomPrompt="1"/>
          </p:nvPr>
        </p:nvSpPr>
        <p:spPr>
          <a:xfrm>
            <a:off x="180306" y="254417"/>
            <a:ext cx="6296693" cy="587794"/>
          </a:xfrm>
        </p:spPr>
        <p:txBody>
          <a:bodyPr/>
          <a:lstStyle>
            <a:lvl1pPr>
              <a:buNone/>
              <a:defRPr sz="2200" kern="1200">
                <a:solidFill>
                  <a:schemeClr val="accent1"/>
                </a:solidFill>
              </a:defRPr>
            </a:lvl1pPr>
          </a:lstStyle>
          <a:p>
            <a:pPr lvl="0"/>
            <a:r>
              <a:rPr lang="en-US" dirty="0" smtClean="0"/>
              <a:t>Place Text Here [Verdana 22]</a:t>
            </a:r>
            <a:endParaRPr lang="en-US" dirty="0"/>
          </a:p>
        </p:txBody>
      </p:sp>
    </p:spTree>
    <p:extLst>
      <p:ext uri="{BB962C8B-B14F-4D97-AF65-F5344CB8AC3E}">
        <p14:creationId xmlns:p14="http://schemas.microsoft.com/office/powerpoint/2010/main" val="3942637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4481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82725" y="228600"/>
            <a:ext cx="73564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43000" y="1600200"/>
            <a:ext cx="32385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3900" y="1600200"/>
            <a:ext cx="32385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34264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82725" y="228600"/>
            <a:ext cx="7356475" cy="9144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43000" y="1600200"/>
            <a:ext cx="6629400" cy="5029200"/>
          </a:xfrm>
        </p:spPr>
        <p:txBody>
          <a:bodyPr/>
          <a:lstStyle/>
          <a:p>
            <a:pPr lvl="0"/>
            <a:endParaRPr lang="en-US" noProof="0" smtClean="0"/>
          </a:p>
        </p:txBody>
      </p:sp>
    </p:spTree>
    <p:extLst>
      <p:ext uri="{BB962C8B-B14F-4D97-AF65-F5344CB8AC3E}">
        <p14:creationId xmlns:p14="http://schemas.microsoft.com/office/powerpoint/2010/main" val="31339428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43000" y="228600"/>
            <a:ext cx="7696200" cy="640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9721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ctrTitle"/>
          </p:nvPr>
        </p:nvSpPr>
        <p:spPr>
          <a:xfrm>
            <a:off x="1219200" y="3048000"/>
            <a:ext cx="7010400" cy="838200"/>
          </a:xfrm>
        </p:spPr>
        <p:txBody>
          <a:bodyPr lIns="0" tIns="0" rIns="0" bIns="0" anchor="t"/>
          <a:lstStyle>
            <a:lvl1pPr>
              <a:lnSpc>
                <a:spcPct val="125000"/>
              </a:lnSpc>
              <a:defRPr sz="2200">
                <a:solidFill>
                  <a:srgbClr val="E5E5E5"/>
                </a:solidFill>
              </a:defRPr>
            </a:lvl1pPr>
          </a:lstStyle>
          <a:p>
            <a:r>
              <a:rPr lang="en-US"/>
              <a:t>Click to edit Master title style</a:t>
            </a:r>
          </a:p>
        </p:txBody>
      </p:sp>
      <p:sp>
        <p:nvSpPr>
          <p:cNvPr id="272387" name="Rectangle 3"/>
          <p:cNvSpPr>
            <a:spLocks noGrp="1" noChangeArrowheads="1"/>
          </p:cNvSpPr>
          <p:nvPr>
            <p:ph type="subTitle" sz="quarter" idx="1"/>
          </p:nvPr>
        </p:nvSpPr>
        <p:spPr>
          <a:xfrm>
            <a:off x="1219200" y="4038600"/>
            <a:ext cx="7010400" cy="533400"/>
          </a:xfrm>
        </p:spPr>
        <p:txBody>
          <a:bodyPr lIns="0" tIns="0" rIns="0" bIns="0"/>
          <a:lstStyle>
            <a:lvl1pPr marL="0" indent="0">
              <a:buFontTx/>
              <a:buNone/>
              <a:defRPr sz="1600">
                <a:solidFill>
                  <a:srgbClr val="E6E6E6"/>
                </a:solidFill>
              </a:defRPr>
            </a:lvl1pPr>
          </a:lstStyle>
          <a:p>
            <a:r>
              <a:rPr lang="en-US"/>
              <a:t>Click to edit Master subtitle style</a:t>
            </a:r>
          </a:p>
        </p:txBody>
      </p:sp>
    </p:spTree>
    <p:extLst>
      <p:ext uri="{BB962C8B-B14F-4D97-AF65-F5344CB8AC3E}">
        <p14:creationId xmlns:p14="http://schemas.microsoft.com/office/powerpoint/2010/main" val="1770675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8643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57200" y="4051300"/>
            <a:ext cx="8229600" cy="1822450"/>
          </a:xfrm>
        </p:spPr>
        <p:txBody>
          <a:bodyPr/>
          <a:lstStyle>
            <a:lvl1pPr>
              <a:defRPr sz="1400" b="1" i="0">
                <a:solidFill>
                  <a:schemeClr val="bg1"/>
                </a:solidFill>
                <a:latin typeface="Verdana"/>
                <a:cs typeface="Verdana"/>
              </a:defRPr>
            </a:lvl1pPr>
            <a:lvl2pPr>
              <a:defRPr sz="1400" b="1" i="0">
                <a:latin typeface="Verdana"/>
                <a:cs typeface="Verdana"/>
              </a:defRPr>
            </a:lvl2pPr>
            <a:lvl3pPr>
              <a:defRPr sz="1400" b="1" i="0">
                <a:latin typeface="Verdana"/>
                <a:cs typeface="Verdana"/>
              </a:defRPr>
            </a:lvl3pPr>
            <a:lvl4pPr>
              <a:defRPr sz="1400" b="1" i="0">
                <a:latin typeface="Verdana"/>
                <a:cs typeface="Verdana"/>
              </a:defRPr>
            </a:lvl4pPr>
            <a:lvl5pPr>
              <a:defRPr sz="1400" b="1" i="0">
                <a:latin typeface="Verdana"/>
                <a:cs typeface="Verdana"/>
              </a:defRPr>
            </a:lvl5pPr>
          </a:lstStyle>
          <a:p>
            <a:pPr lvl="0"/>
            <a:r>
              <a:rPr lang="en-US" smtClean="0"/>
              <a:t>Click to edit Master text styles</a:t>
            </a:r>
          </a:p>
        </p:txBody>
      </p:sp>
      <p:sp>
        <p:nvSpPr>
          <p:cNvPr id="4" name="Title 3"/>
          <p:cNvSpPr>
            <a:spLocks noGrp="1"/>
          </p:cNvSpPr>
          <p:nvPr>
            <p:ph type="title"/>
          </p:nvPr>
        </p:nvSpPr>
        <p:spPr/>
        <p:txBody>
          <a:bodyPr/>
          <a:lstStyle>
            <a:lvl1pPr>
              <a:defRPr baseline="0"/>
            </a:lvl1pPr>
          </a:lstStyle>
          <a:p>
            <a:r>
              <a:rPr lang="en-US" smtClean="0"/>
              <a:t>Click to edit Master title style</a:t>
            </a:r>
            <a:endParaRPr lang="en-US" dirty="0"/>
          </a:p>
        </p:txBody>
      </p:sp>
    </p:spTree>
    <p:extLst>
      <p:ext uri="{BB962C8B-B14F-4D97-AF65-F5344CB8AC3E}">
        <p14:creationId xmlns:p14="http://schemas.microsoft.com/office/powerpoint/2010/main" val="34371188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388" y="228599"/>
            <a:ext cx="6408737" cy="866477"/>
          </a:xfrm>
        </p:spPr>
        <p:txBody>
          <a:bodyPr/>
          <a:lstStyle>
            <a:lvl1pPr>
              <a:defRPr>
                <a:solidFill>
                  <a:schemeClr val="bg1"/>
                </a:solidFill>
              </a:defRPr>
            </a:lvl1pPr>
          </a:lstStyle>
          <a:p>
            <a:r>
              <a:rPr lang="en-US" dirty="0" smtClean="0"/>
              <a:t>Place Text Here [Verdana 22]</a:t>
            </a:r>
            <a:endParaRPr lang="en-GB" dirty="0"/>
          </a:p>
        </p:txBody>
      </p:sp>
      <p:sp>
        <p:nvSpPr>
          <p:cNvPr id="11" name="Text Placeholder 10"/>
          <p:cNvSpPr>
            <a:spLocks noGrp="1"/>
          </p:cNvSpPr>
          <p:nvPr>
            <p:ph type="body" sz="quarter" idx="13" hasCustomPrompt="1"/>
          </p:nvPr>
        </p:nvSpPr>
        <p:spPr>
          <a:xfrm>
            <a:off x="457200" y="1755649"/>
            <a:ext cx="8229600" cy="452628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smtClean="0"/>
              <a:t>Place Text Here [Verdana 18]</a:t>
            </a:r>
          </a:p>
          <a:p>
            <a:pPr lvl="1"/>
            <a:r>
              <a:rPr lang="en-US" dirty="0" smtClean="0"/>
              <a:t>Second level [Verdana 18]</a:t>
            </a:r>
          </a:p>
          <a:p>
            <a:pPr lvl="2"/>
            <a:r>
              <a:rPr lang="en-US" dirty="0" smtClean="0"/>
              <a:t>Third level [Verdana 18]</a:t>
            </a:r>
          </a:p>
          <a:p>
            <a:pPr lvl="3"/>
            <a:r>
              <a:rPr lang="en-US" dirty="0" smtClean="0"/>
              <a:t>Fourth level [Verdana 18]</a:t>
            </a:r>
          </a:p>
          <a:p>
            <a:pPr lvl="4"/>
            <a:r>
              <a:rPr lang="en-US" dirty="0" smtClean="0"/>
              <a:t>Fifth level [Verdana 18]</a:t>
            </a:r>
          </a:p>
          <a:p>
            <a:pPr lvl="4"/>
            <a:endParaRPr lang="en-GB" dirty="0" smtClean="0"/>
          </a:p>
        </p:txBody>
      </p:sp>
    </p:spTree>
    <p:extLst>
      <p:ext uri="{BB962C8B-B14F-4D97-AF65-F5344CB8AC3E}">
        <p14:creationId xmlns:p14="http://schemas.microsoft.com/office/powerpoint/2010/main" val="3490989131"/>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47606AA-D48C-E446-9102-20C08CC5A9EE}" type="datetimeFigureOut">
              <a:rPr lang="en-US" smtClean="0">
                <a:solidFill>
                  <a:srgbClr val="000000"/>
                </a:solidFill>
                <a:latin typeface="Arial" charset="0"/>
                <a:cs typeface="Arial" charset="0"/>
              </a:rPr>
              <a:pPr/>
              <a:t>7/22/2014</a:t>
            </a:fld>
            <a:endParaRPr lang="en-US" dirty="0">
              <a:solidFill>
                <a:srgbClr val="000000"/>
              </a:solidFill>
              <a:latin typeface="Arial" charset="0"/>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000000"/>
              </a:solidFill>
              <a:latin typeface="Arial" charset="0"/>
              <a:cs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62C963A-75ED-B643-A2E4-BE351277E753}" type="slidenum">
              <a:rPr lang="en-US" smtClean="0">
                <a:solidFill>
                  <a:srgbClr val="000000"/>
                </a:solidFill>
                <a:latin typeface="Arial" charset="0"/>
                <a:cs typeface="Arial" charset="0"/>
              </a:rPr>
              <a:pPr/>
              <a:t>‹#›</a:t>
            </a:fld>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1013281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ullet Points">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4" name="Text Placeholder 10"/>
          <p:cNvSpPr>
            <a:spLocks noGrp="1"/>
          </p:cNvSpPr>
          <p:nvPr>
            <p:ph type="body" sz="quarter" idx="13" hasCustomPrompt="1"/>
          </p:nvPr>
        </p:nvSpPr>
        <p:spPr>
          <a:xfrm>
            <a:off x="457199" y="1069848"/>
            <a:ext cx="8229600" cy="5614416"/>
          </a:xfrm>
        </p:spPr>
        <p:txBody>
          <a:bodyPr/>
          <a:lstStyle>
            <a:lvl1pPr>
              <a:buClr>
                <a:schemeClr val="accent1"/>
              </a:buClr>
              <a:defRPr sz="1800"/>
            </a:lvl1pPr>
            <a:lvl2pPr>
              <a:buClr>
                <a:schemeClr val="accent1"/>
              </a:buClr>
              <a:defRPr sz="1800"/>
            </a:lvl2pPr>
            <a:lvl3pPr>
              <a:buClr>
                <a:schemeClr val="accent1"/>
              </a:buClr>
              <a:defRPr sz="1800"/>
            </a:lvl3pPr>
            <a:lvl4pPr>
              <a:buClr>
                <a:schemeClr val="accent1"/>
              </a:buClr>
              <a:defRPr sz="1800"/>
            </a:lvl4pPr>
            <a:lvl5pPr>
              <a:buClr>
                <a:schemeClr val="accent1"/>
              </a:buClr>
              <a:defRPr sz="1800"/>
            </a:lvl5pPr>
          </a:lstStyle>
          <a:p>
            <a:pPr lvl="0"/>
            <a:r>
              <a:rPr lang="en-US" dirty="0" smtClean="0"/>
              <a:t>Place Text Here [Verdana 18]</a:t>
            </a:r>
          </a:p>
        </p:txBody>
      </p:sp>
      <p:sp>
        <p:nvSpPr>
          <p:cNvPr id="5" name="Title 5"/>
          <p:cNvSpPr>
            <a:spLocks noGrp="1"/>
          </p:cNvSpPr>
          <p:nvPr>
            <p:ph type="title" hasCustomPrompt="1"/>
          </p:nvPr>
        </p:nvSpPr>
        <p:spPr>
          <a:xfrm>
            <a:off x="179388" y="228600"/>
            <a:ext cx="6907212" cy="762000"/>
          </a:xfrm>
        </p:spPr>
        <p:txBody>
          <a:bodyPr/>
          <a:lstStyle>
            <a:lvl1pPr>
              <a:defRPr baseline="0"/>
            </a:lvl1pPr>
          </a:lstStyle>
          <a:p>
            <a:r>
              <a:rPr lang="en-US" dirty="0" smtClean="0"/>
              <a:t>Place Text Here [Verdana 22]</a:t>
            </a:r>
            <a:endParaRPr lang="en-US" dirty="0"/>
          </a:p>
        </p:txBody>
      </p:sp>
    </p:spTree>
    <p:extLst>
      <p:ext uri="{BB962C8B-B14F-4D97-AF65-F5344CB8AC3E}">
        <p14:creationId xmlns:p14="http://schemas.microsoft.com/office/powerpoint/2010/main" val="3076369921"/>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ullet Points">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457200" y="914399"/>
            <a:ext cx="8229600" cy="5148072"/>
          </a:xfrm>
        </p:spPr>
        <p:txBody>
          <a:bodyPr/>
          <a:lstStyle/>
          <a:p>
            <a:pPr lvl="0"/>
            <a:r>
              <a:rPr lang="en-US" dirty="0" smtClean="0"/>
              <a:t>Place Text Here [Verdana 18]</a:t>
            </a:r>
          </a:p>
          <a:p>
            <a:pPr lvl="1"/>
            <a:r>
              <a:rPr lang="en-US" dirty="0" smtClean="0"/>
              <a:t>Second level [Verdana 18]</a:t>
            </a:r>
          </a:p>
          <a:p>
            <a:pPr lvl="2"/>
            <a:r>
              <a:rPr lang="en-US" dirty="0" smtClean="0"/>
              <a:t>Third level [Verdana 18]</a:t>
            </a:r>
          </a:p>
          <a:p>
            <a:pPr lvl="3"/>
            <a:r>
              <a:rPr lang="en-US" dirty="0" smtClean="0"/>
              <a:t>Fourth level [Verdana 18]</a:t>
            </a:r>
          </a:p>
          <a:p>
            <a:pPr lvl="4"/>
            <a:r>
              <a:rPr lang="en-US" dirty="0" smtClean="0"/>
              <a:t>Fifth level [Verdana 18]</a:t>
            </a:r>
          </a:p>
          <a:p>
            <a:pPr lvl="4"/>
            <a:endParaRPr lang="en-GB" dirty="0" smtClean="0"/>
          </a:p>
        </p:txBody>
      </p:sp>
      <p:sp>
        <p:nvSpPr>
          <p:cNvPr id="4" name="Text Placeholder 5"/>
          <p:cNvSpPr>
            <a:spLocks noGrp="1"/>
          </p:cNvSpPr>
          <p:nvPr>
            <p:ph type="body" sz="quarter" idx="14" hasCustomPrompt="1"/>
          </p:nvPr>
        </p:nvSpPr>
        <p:spPr>
          <a:xfrm>
            <a:off x="180306" y="254417"/>
            <a:ext cx="6296693" cy="587794"/>
          </a:xfrm>
        </p:spPr>
        <p:txBody>
          <a:bodyPr/>
          <a:lstStyle>
            <a:lvl1pPr>
              <a:buNone/>
              <a:defRPr sz="2200">
                <a:solidFill>
                  <a:schemeClr val="accent1"/>
                </a:solidFill>
              </a:defRPr>
            </a:lvl1pPr>
          </a:lstStyle>
          <a:p>
            <a:pPr lvl="0"/>
            <a:r>
              <a:rPr lang="en-US" dirty="0" smtClean="0"/>
              <a:t>Place Text Here [Verdana 22]</a:t>
            </a:r>
            <a:endParaRPr lang="en-US" dirty="0"/>
          </a:p>
        </p:txBody>
      </p:sp>
    </p:spTree>
    <p:extLst>
      <p:ext uri="{BB962C8B-B14F-4D97-AF65-F5344CB8AC3E}">
        <p14:creationId xmlns:p14="http://schemas.microsoft.com/office/powerpoint/2010/main" val="350825285"/>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50100-20A1-4443-A27E-47B0174B737D}" type="datetimeFigureOut">
              <a:rPr lang="en-US" smtClean="0">
                <a:solidFill>
                  <a:prstClr val="black">
                    <a:tint val="75000"/>
                  </a:prstClr>
                </a:solidFill>
              </a:rPr>
              <a:pPr/>
              <a:t>7/22/2014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607847-5973-453A-8575-28D72C6D2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3123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50100-20A1-4443-A27E-47B0174B737D}" type="datetimeFigureOut">
              <a:rPr lang="en-US" smtClean="0">
                <a:solidFill>
                  <a:prstClr val="black">
                    <a:tint val="75000"/>
                  </a:prstClr>
                </a:solidFill>
              </a:rPr>
              <a:pPr/>
              <a:t>7/22/2014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607847-5973-453A-8575-28D72C6D2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225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57200" y="4051300"/>
            <a:ext cx="8229600" cy="1822450"/>
          </a:xfrm>
        </p:spPr>
        <p:txBody>
          <a:bodyPr>
            <a:normAutofit/>
          </a:bodyPr>
          <a:lstStyle>
            <a:lvl1pPr>
              <a:defRPr sz="1400" b="1" i="0">
                <a:solidFill>
                  <a:schemeClr val="bg1"/>
                </a:solidFill>
                <a:latin typeface="Verdana"/>
                <a:cs typeface="Verdana"/>
              </a:defRPr>
            </a:lvl1pPr>
            <a:lvl2pPr>
              <a:defRPr sz="1400" b="1" i="0">
                <a:latin typeface="Verdana"/>
                <a:cs typeface="Verdana"/>
              </a:defRPr>
            </a:lvl2pPr>
            <a:lvl3pPr>
              <a:defRPr sz="1400" b="1" i="0">
                <a:latin typeface="Verdana"/>
                <a:cs typeface="Verdana"/>
              </a:defRPr>
            </a:lvl3pPr>
            <a:lvl4pPr>
              <a:defRPr sz="1400" b="1" i="0">
                <a:latin typeface="Verdana"/>
                <a:cs typeface="Verdana"/>
              </a:defRPr>
            </a:lvl4pPr>
            <a:lvl5pPr>
              <a:defRPr sz="1400" b="1" i="0">
                <a:latin typeface="Verdana"/>
                <a:cs typeface="Verdana"/>
              </a:defRPr>
            </a:lvl5pPr>
          </a:lstStyle>
          <a:p>
            <a:pPr lvl="0"/>
            <a:r>
              <a:rPr lang="en-US" dirty="0" smtClean="0"/>
              <a:t>Subtitle Style Here [Verdana Bold 14]</a:t>
            </a:r>
            <a:endParaRPr lang="en-US" dirty="0"/>
          </a:p>
        </p:txBody>
      </p:sp>
      <p:sp>
        <p:nvSpPr>
          <p:cNvPr id="4" name="Title 3"/>
          <p:cNvSpPr>
            <a:spLocks noGrp="1"/>
          </p:cNvSpPr>
          <p:nvPr>
            <p:ph type="title" hasCustomPrompt="1"/>
          </p:nvPr>
        </p:nvSpPr>
        <p:spPr/>
        <p:txBody>
          <a:bodyPr/>
          <a:lstStyle>
            <a:lvl1pPr>
              <a:defRPr baseline="0"/>
            </a:lvl1pPr>
          </a:lstStyle>
          <a:p>
            <a:r>
              <a:rPr lang="en-US" dirty="0" smtClean="0"/>
              <a:t>Presentation Title Here </a:t>
            </a:r>
            <a:r>
              <a:rPr lang="en-US" smtClean="0"/>
              <a:t>[Verdana 26]</a:t>
            </a:r>
            <a:endParaRPr lang="en-US" dirty="0"/>
          </a:p>
        </p:txBody>
      </p:sp>
    </p:spTree>
    <p:extLst>
      <p:ext uri="{BB962C8B-B14F-4D97-AF65-F5344CB8AC3E}">
        <p14:creationId xmlns:p14="http://schemas.microsoft.com/office/powerpoint/2010/main" val="265717316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388" y="228599"/>
            <a:ext cx="6408737" cy="866477"/>
          </a:xfrm>
        </p:spPr>
        <p:txBody>
          <a:bodyPr/>
          <a:lstStyle>
            <a:lvl1pPr>
              <a:defRPr>
                <a:solidFill>
                  <a:schemeClr val="bg1"/>
                </a:solidFill>
              </a:defRPr>
            </a:lvl1pPr>
          </a:lstStyle>
          <a:p>
            <a:r>
              <a:rPr lang="en-US" dirty="0" smtClean="0"/>
              <a:t>Place Text Here [Verdana 22]</a:t>
            </a:r>
            <a:endParaRPr lang="en-GB" dirty="0"/>
          </a:p>
        </p:txBody>
      </p:sp>
      <p:sp>
        <p:nvSpPr>
          <p:cNvPr id="11" name="Text Placeholder 10"/>
          <p:cNvSpPr>
            <a:spLocks noGrp="1"/>
          </p:cNvSpPr>
          <p:nvPr>
            <p:ph type="body" sz="quarter" idx="13" hasCustomPrompt="1"/>
          </p:nvPr>
        </p:nvSpPr>
        <p:spPr>
          <a:xfrm>
            <a:off x="457200" y="1755649"/>
            <a:ext cx="8229600" cy="452628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smtClean="0"/>
              <a:t>Place Text Here [Verdana 18]</a:t>
            </a:r>
          </a:p>
          <a:p>
            <a:pPr lvl="1"/>
            <a:r>
              <a:rPr lang="en-US" dirty="0" smtClean="0"/>
              <a:t>Second level [Verdana 18]</a:t>
            </a:r>
          </a:p>
          <a:p>
            <a:pPr lvl="2"/>
            <a:r>
              <a:rPr lang="en-US" dirty="0" smtClean="0"/>
              <a:t>Third level [Verdana 18]</a:t>
            </a:r>
          </a:p>
          <a:p>
            <a:pPr lvl="3"/>
            <a:r>
              <a:rPr lang="en-US" dirty="0" smtClean="0"/>
              <a:t>Fourth level [Verdana 18]</a:t>
            </a:r>
          </a:p>
          <a:p>
            <a:pPr lvl="4"/>
            <a:r>
              <a:rPr lang="en-US" dirty="0" smtClean="0"/>
              <a:t>Fifth level [Verdana 18]</a:t>
            </a:r>
          </a:p>
          <a:p>
            <a:pPr lvl="4"/>
            <a:endParaRPr lang="en-GB" dirty="0" smtClean="0"/>
          </a:p>
        </p:txBody>
      </p:sp>
    </p:spTree>
    <p:extLst>
      <p:ext uri="{BB962C8B-B14F-4D97-AF65-F5344CB8AC3E}">
        <p14:creationId xmlns:p14="http://schemas.microsoft.com/office/powerpoint/2010/main" val="3627036543"/>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3425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246688" y="6237288"/>
            <a:ext cx="2133600" cy="476250"/>
          </a:xfrm>
          <a:prstGeom prst="rect">
            <a:avLst/>
          </a:prstGeom>
        </p:spPr>
        <p:txBody>
          <a:bodyPr/>
          <a:lstStyle>
            <a:lvl1pPr>
              <a:defRPr/>
            </a:lvl1pPr>
          </a:lstStyle>
          <a:p>
            <a:pPr>
              <a:defRPr/>
            </a:pPr>
            <a:endParaRPr lang="en-GB">
              <a:solidFill>
                <a:srgbClr val="000000"/>
              </a:solidFill>
              <a:latin typeface="Arial" charset="0"/>
              <a:cs typeface="Arial" charset="0"/>
            </a:endParaRPr>
          </a:p>
        </p:txBody>
      </p:sp>
      <p:sp>
        <p:nvSpPr>
          <p:cNvPr id="3" name="Footer Placeholder 2"/>
          <p:cNvSpPr>
            <a:spLocks noGrp="1"/>
          </p:cNvSpPr>
          <p:nvPr>
            <p:ph type="ftr" sz="quarter" idx="11"/>
          </p:nvPr>
        </p:nvSpPr>
        <p:spPr>
          <a:xfrm>
            <a:off x="1044575" y="6237288"/>
            <a:ext cx="4165600" cy="476250"/>
          </a:xfrm>
          <a:prstGeom prst="rect">
            <a:avLst/>
          </a:prstGeom>
        </p:spPr>
        <p:txBody>
          <a:bodyPr/>
          <a:lstStyle>
            <a:lvl1pPr>
              <a:defRPr/>
            </a:lvl1pPr>
          </a:lstStyle>
          <a:p>
            <a:pPr>
              <a:defRPr/>
            </a:pPr>
            <a:endParaRPr lang="en-GB">
              <a:solidFill>
                <a:srgbClr val="000000"/>
              </a:solidFill>
              <a:latin typeface="Arial" charset="0"/>
              <a:cs typeface="Arial" charset="0"/>
            </a:endParaRPr>
          </a:p>
        </p:txBody>
      </p:sp>
      <p:sp>
        <p:nvSpPr>
          <p:cNvPr id="4" name="Slide Number Placeholder 3"/>
          <p:cNvSpPr>
            <a:spLocks noGrp="1"/>
          </p:cNvSpPr>
          <p:nvPr>
            <p:ph type="sldNum" sz="quarter" idx="12"/>
          </p:nvPr>
        </p:nvSpPr>
        <p:spPr>
          <a:xfrm>
            <a:off x="71438" y="6237288"/>
            <a:ext cx="936625" cy="476250"/>
          </a:xfrm>
          <a:prstGeom prst="rect">
            <a:avLst/>
          </a:prstGeom>
        </p:spPr>
        <p:txBody>
          <a:bodyPr/>
          <a:lstStyle>
            <a:lvl1pPr>
              <a:defRPr smtClean="0"/>
            </a:lvl1pPr>
          </a:lstStyle>
          <a:p>
            <a:pPr>
              <a:defRPr/>
            </a:pPr>
            <a:fld id="{8A12D5DE-B18B-4C47-9634-330C96C99217}" type="slidenum">
              <a:rPr lang="en-GB">
                <a:solidFill>
                  <a:srgbClr val="000000"/>
                </a:solidFill>
                <a:latin typeface="Arial" charset="0"/>
                <a:cs typeface="Arial" charset="0"/>
              </a:rPr>
              <a:pPr>
                <a:defRPr/>
              </a:pPr>
              <a:t>‹#›</a:t>
            </a:fld>
            <a:endParaRPr lang="en-GB">
              <a:solidFill>
                <a:srgbClr val="000000"/>
              </a:solidFill>
              <a:latin typeface="Arial" charset="0"/>
              <a:cs typeface="Arial" charset="0"/>
            </a:endParaRPr>
          </a:p>
        </p:txBody>
      </p:sp>
    </p:spTree>
    <p:extLst>
      <p:ext uri="{BB962C8B-B14F-4D97-AF65-F5344CB8AC3E}">
        <p14:creationId xmlns:p14="http://schemas.microsoft.com/office/powerpoint/2010/main" val="82336082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58292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eg"/><Relationship Id="rId5" Type="http://schemas.openxmlformats.org/officeDocument/2006/relationships/theme" Target="../theme/theme10.xml"/><Relationship Id="rId4" Type="http://schemas.openxmlformats.org/officeDocument/2006/relationships/slideLayout" Target="../slideLayouts/slideLayout12.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1.xml"/><Relationship Id="rId1" Type="http://schemas.openxmlformats.org/officeDocument/2006/relationships/slideLayout" Target="../slideLayouts/slideLayout1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6.jpeg"/><Relationship Id="rId5" Type="http://schemas.openxmlformats.org/officeDocument/2006/relationships/theme" Target="../theme/theme12.xml"/><Relationship Id="rId4" Type="http://schemas.openxmlformats.org/officeDocument/2006/relationships/slideLayout" Target="../slideLayouts/slideLayout17.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4.xml"/><Relationship Id="rId1" Type="http://schemas.openxmlformats.org/officeDocument/2006/relationships/slideLayout" Target="../slideLayouts/slideLayout18.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5.xml"/><Relationship Id="rId1" Type="http://schemas.openxmlformats.org/officeDocument/2006/relationships/slideLayout" Target="../slideLayouts/slideLayout19.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6.xml"/><Relationship Id="rId1" Type="http://schemas.openxmlformats.org/officeDocument/2006/relationships/slideLayout" Target="../slideLayouts/slideLayout20.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7.xml"/><Relationship Id="rId1" Type="http://schemas.openxmlformats.org/officeDocument/2006/relationships/slideLayout" Target="../slideLayouts/slideLayout21.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8.xml"/><Relationship Id="rId1" Type="http://schemas.openxmlformats.org/officeDocument/2006/relationships/slideLayout" Target="../slideLayouts/slideLayout22.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9.xml"/><Relationship Id="rId1" Type="http://schemas.openxmlformats.org/officeDocument/2006/relationships/slideLayout" Target="../slideLayouts/slideLayout2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0.xml"/><Relationship Id="rId1" Type="http://schemas.openxmlformats.org/officeDocument/2006/relationships/slideLayout" Target="../slideLayouts/slideLayout24.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image" Target="../media/image8.jpeg"/></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7.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3.xml"/><Relationship Id="rId1" Type="http://schemas.openxmlformats.org/officeDocument/2006/relationships/slideLayout" Target="../slideLayouts/slideLayout28.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4.xml"/><Relationship Id="rId1" Type="http://schemas.openxmlformats.org/officeDocument/2006/relationships/slideLayout" Target="../slideLayouts/slideLayout29.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image" Target="../media/image10.jpeg"/></Relationships>
</file>

<file path=ppt/slideMasters/_rels/slideMaster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27.xml"/><Relationship Id="rId1" Type="http://schemas.openxmlformats.org/officeDocument/2006/relationships/slideLayout" Target="../slideLayouts/slideLayout32.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28.xml"/><Relationship Id="rId1" Type="http://schemas.openxmlformats.org/officeDocument/2006/relationships/slideLayout" Target="../slideLayouts/slideLayout33.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5.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4.jpeg"/><Relationship Id="rId5" Type="http://schemas.openxmlformats.org/officeDocument/2006/relationships/theme" Target="../theme/theme29.xml"/><Relationship Id="rId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image" Target="../media/image15.png"/><Relationship Id="rId4" Type="http://schemas.openxmlformats.org/officeDocument/2006/relationships/image" Target="../media/image14.jpeg"/></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17.jpeg"/></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2.xml"/><Relationship Id="rId1" Type="http://schemas.openxmlformats.org/officeDocument/2006/relationships/slideLayout" Target="../slideLayouts/slideLayout42.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33.xml"/><Relationship Id="rId1" Type="http://schemas.openxmlformats.org/officeDocument/2006/relationships/slideLayout" Target="../slideLayouts/slideLayout4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5.xml"/></Relationships>
</file>

<file path=ppt/slideMasters/_rels/slideMaster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36.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8.xml"/><Relationship Id="rId1" Type="http://schemas.openxmlformats.org/officeDocument/2006/relationships/slideLayout" Target="../slideLayouts/slideLayout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6" name="Rectangle 3"/>
          <p:cNvSpPr>
            <a:spLocks noGrp="1" noChangeArrowheads="1"/>
          </p:cNvSpPr>
          <p:nvPr>
            <p:ph type="title"/>
          </p:nvPr>
        </p:nvSpPr>
        <p:spPr bwMode="auto">
          <a:xfrm>
            <a:off x="179388" y="228600"/>
            <a:ext cx="690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Place Text Here [Verdana 22]</a:t>
            </a:r>
            <a:endParaRPr lang="en-GB" altLang="en-US" smtClean="0"/>
          </a:p>
        </p:txBody>
      </p:sp>
      <p:sp>
        <p:nvSpPr>
          <p:cNvPr id="1027" name="Rectangle 4"/>
          <p:cNvSpPr>
            <a:spLocks noGrp="1" noChangeArrowheads="1"/>
          </p:cNvSpPr>
          <p:nvPr>
            <p:ph type="body" idx="1"/>
          </p:nvPr>
        </p:nvSpPr>
        <p:spPr bwMode="auto">
          <a:xfrm>
            <a:off x="4572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Place Text Here [Verdana 18]</a:t>
            </a:r>
          </a:p>
          <a:p>
            <a:pPr lvl="1"/>
            <a:r>
              <a:rPr lang="en-US" altLang="en-US" smtClean="0"/>
              <a:t>Second level [Verdana 18]</a:t>
            </a:r>
          </a:p>
          <a:p>
            <a:pPr lvl="2"/>
            <a:r>
              <a:rPr lang="en-US" altLang="en-US" smtClean="0"/>
              <a:t>Third level [Verdana 18]</a:t>
            </a:r>
          </a:p>
          <a:p>
            <a:pPr lvl="3"/>
            <a:r>
              <a:rPr lang="en-US" altLang="en-US" smtClean="0"/>
              <a:t>Fourth level [Verdana 18]</a:t>
            </a:r>
          </a:p>
          <a:p>
            <a:pPr lvl="4"/>
            <a:r>
              <a:rPr lang="en-US" altLang="en-US" smtClean="0"/>
              <a:t>Fifth level [Verdana 18]</a:t>
            </a:r>
          </a:p>
          <a:p>
            <a:pPr lvl="4"/>
            <a:endParaRPr lang="en-GB" altLang="en-US" smtClean="0"/>
          </a:p>
        </p:txBody>
      </p:sp>
    </p:spTree>
  </p:cSld>
  <p:clrMap bg1="lt1" tx1="dk1" bg2="lt2" tx2="dk2" accent1="accent1" accent2="accent2" accent3="accent3" accent4="accent4" accent5="accent5" accent6="accent6" hlink="hlink" folHlink="folHlink"/>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Lst>
  </p:timing>
  <p:hf hdr="0"/>
  <p:txStyles>
    <p:titleStyle>
      <a:lvl1pPr algn="l" rtl="0" eaLnBrk="0" fontAlgn="base" hangingPunct="0">
        <a:spcBef>
          <a:spcPct val="0"/>
        </a:spcBef>
        <a:spcAft>
          <a:spcPct val="0"/>
        </a:spcAft>
        <a:defRPr sz="2200">
          <a:solidFill>
            <a:schemeClr val="bg1"/>
          </a:solidFill>
          <a:latin typeface="+mj-lt"/>
          <a:ea typeface="+mj-ea"/>
          <a:cs typeface="+mj-cs"/>
        </a:defRPr>
      </a:lvl1pPr>
      <a:lvl2pPr algn="l" rtl="0" eaLnBrk="0" fontAlgn="base" hangingPunct="0">
        <a:spcBef>
          <a:spcPct val="0"/>
        </a:spcBef>
        <a:spcAft>
          <a:spcPct val="0"/>
        </a:spcAft>
        <a:defRPr sz="2200">
          <a:solidFill>
            <a:schemeClr val="bg1"/>
          </a:solidFill>
          <a:latin typeface="Verdana" pitchFamily="34" charset="0"/>
        </a:defRPr>
      </a:lvl2pPr>
      <a:lvl3pPr algn="l" rtl="0" eaLnBrk="0" fontAlgn="base" hangingPunct="0">
        <a:spcBef>
          <a:spcPct val="0"/>
        </a:spcBef>
        <a:spcAft>
          <a:spcPct val="0"/>
        </a:spcAft>
        <a:defRPr sz="2200">
          <a:solidFill>
            <a:schemeClr val="bg1"/>
          </a:solidFill>
          <a:latin typeface="Verdana" pitchFamily="34" charset="0"/>
        </a:defRPr>
      </a:lvl3pPr>
      <a:lvl4pPr algn="l" rtl="0" eaLnBrk="0" fontAlgn="base" hangingPunct="0">
        <a:spcBef>
          <a:spcPct val="0"/>
        </a:spcBef>
        <a:spcAft>
          <a:spcPct val="0"/>
        </a:spcAft>
        <a:defRPr sz="2200">
          <a:solidFill>
            <a:schemeClr val="bg1"/>
          </a:solidFill>
          <a:latin typeface="Verdana" pitchFamily="34" charset="0"/>
        </a:defRPr>
      </a:lvl4pPr>
      <a:lvl5pPr algn="l" rtl="0" eaLnBrk="0" fontAlgn="base" hangingPunct="0">
        <a:spcBef>
          <a:spcPct val="0"/>
        </a:spcBef>
        <a:spcAft>
          <a:spcPct val="0"/>
        </a:spcAft>
        <a:defRPr sz="2200">
          <a:solidFill>
            <a:schemeClr val="bg1"/>
          </a:solidFill>
          <a:latin typeface="Verdana" pitchFamily="34" charset="0"/>
        </a:defRPr>
      </a:lvl5pPr>
      <a:lvl6pPr marL="457200" algn="l" rtl="0" eaLnBrk="1" fontAlgn="base" hangingPunct="1">
        <a:spcBef>
          <a:spcPct val="0"/>
        </a:spcBef>
        <a:spcAft>
          <a:spcPct val="0"/>
        </a:spcAft>
        <a:defRPr sz="2400">
          <a:solidFill>
            <a:schemeClr val="bg1"/>
          </a:solidFill>
          <a:latin typeface="Arial" charset="0"/>
        </a:defRPr>
      </a:lvl6pPr>
      <a:lvl7pPr marL="914400" algn="l" rtl="0" eaLnBrk="1" fontAlgn="base" hangingPunct="1">
        <a:spcBef>
          <a:spcPct val="0"/>
        </a:spcBef>
        <a:spcAft>
          <a:spcPct val="0"/>
        </a:spcAft>
        <a:defRPr sz="2400">
          <a:solidFill>
            <a:schemeClr val="bg1"/>
          </a:solidFill>
          <a:latin typeface="Arial" charset="0"/>
        </a:defRPr>
      </a:lvl7pPr>
      <a:lvl8pPr marL="1371600" algn="l" rtl="0" eaLnBrk="1" fontAlgn="base" hangingPunct="1">
        <a:spcBef>
          <a:spcPct val="0"/>
        </a:spcBef>
        <a:spcAft>
          <a:spcPct val="0"/>
        </a:spcAft>
        <a:defRPr sz="2400">
          <a:solidFill>
            <a:schemeClr val="bg1"/>
          </a:solidFill>
          <a:latin typeface="Arial" charset="0"/>
        </a:defRPr>
      </a:lvl8pPr>
      <a:lvl9pPr marL="1828800" algn="l" rtl="0" eaLnBrk="1" fontAlgn="base" hangingPunct="1">
        <a:spcBef>
          <a:spcPct val="0"/>
        </a:spcBef>
        <a:spcAft>
          <a:spcPct val="0"/>
        </a:spcAft>
        <a:defRPr sz="2400">
          <a:solidFill>
            <a:schemeClr val="bg1"/>
          </a:solidFill>
          <a:latin typeface="Arial" charset="0"/>
        </a:defRPr>
      </a:lvl9pPr>
    </p:titleStyle>
    <p:bodyStyle>
      <a:lvl1pPr marL="227013" indent="-227013"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ea typeface="+mn-ea"/>
          <a:cs typeface="+mn-cs"/>
        </a:defRPr>
      </a:lvl1pPr>
      <a:lvl2pPr marL="687388" indent="-230188"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defRPr>
      </a:lvl4pPr>
      <a:lvl5pPr marL="2057400" indent="-230188"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cstate="print"/>
          <a:stretch>
            <a:fillRect/>
          </a:stretch>
        </a:blipFill>
        <a:effectLst/>
      </p:bgPr>
    </p:bg>
    <p:spTree>
      <p:nvGrpSpPr>
        <p:cNvPr id="1" name=""/>
        <p:cNvGrpSpPr/>
        <p:nvPr/>
      </p:nvGrpSpPr>
      <p:grpSpPr>
        <a:xfrm>
          <a:off x="0" y="0"/>
          <a:ext cx="0" cy="0"/>
          <a:chOff x="0" y="0"/>
          <a:chExt cx="0" cy="0"/>
        </a:xfrm>
      </p:grpSpPr>
      <p:sp>
        <p:nvSpPr>
          <p:cNvPr id="3076" name="Rectangle 3"/>
          <p:cNvSpPr>
            <a:spLocks noGrp="1" noChangeArrowheads="1"/>
          </p:cNvSpPr>
          <p:nvPr>
            <p:ph type="title"/>
          </p:nvPr>
        </p:nvSpPr>
        <p:spPr bwMode="auto">
          <a:xfrm>
            <a:off x="179388" y="228600"/>
            <a:ext cx="6907212"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22]</a:t>
            </a:r>
            <a:endParaRPr lang="en-GB" dirty="0" smtClean="0"/>
          </a:p>
        </p:txBody>
      </p:sp>
      <p:sp>
        <p:nvSpPr>
          <p:cNvPr id="2053" name="Rectangle 4"/>
          <p:cNvSpPr>
            <a:spLocks noGrp="1" noChangeArrowheads="1"/>
          </p:cNvSpPr>
          <p:nvPr>
            <p:ph type="body" idx="1"/>
          </p:nvPr>
        </p:nvSpPr>
        <p:spPr bwMode="auto">
          <a:xfrm>
            <a:off x="457200" y="1752600"/>
            <a:ext cx="8229600" cy="4526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18]</a:t>
            </a:r>
          </a:p>
          <a:p>
            <a:pPr lvl="1"/>
            <a:r>
              <a:rPr lang="en-US" dirty="0" smtClean="0"/>
              <a:t>Second level [Verdana 18]</a:t>
            </a:r>
          </a:p>
          <a:p>
            <a:pPr lvl="2"/>
            <a:r>
              <a:rPr lang="en-US" dirty="0" smtClean="0"/>
              <a:t>Third level [Verdana 18]</a:t>
            </a:r>
          </a:p>
          <a:p>
            <a:pPr lvl="3"/>
            <a:r>
              <a:rPr lang="en-US" dirty="0" smtClean="0"/>
              <a:t>Fourth level [Verdana 18]</a:t>
            </a:r>
          </a:p>
          <a:p>
            <a:pPr lvl="4"/>
            <a:r>
              <a:rPr lang="en-US" dirty="0" smtClean="0"/>
              <a:t>Fifth level [Verdana 18]</a:t>
            </a:r>
          </a:p>
          <a:p>
            <a:pPr lvl="4"/>
            <a:endParaRPr lang="en-GB" dirty="0" smtClean="0"/>
          </a:p>
        </p:txBody>
      </p:sp>
    </p:spTree>
    <p:extLst>
      <p:ext uri="{BB962C8B-B14F-4D97-AF65-F5344CB8AC3E}">
        <p14:creationId xmlns:p14="http://schemas.microsoft.com/office/powerpoint/2010/main" val="102363536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831" r:id="rId4"/>
  </p:sldLayoutIdLst>
  <p:transition>
    <p:fade/>
  </p:transition>
  <p:timing>
    <p:tnLst>
      <p:par>
        <p:cTn id="1" dur="indefinite" restart="never" nodeType="tmRoot"/>
      </p:par>
    </p:tnLst>
  </p:timing>
  <p:hf hdr="0"/>
  <p:txStyles>
    <p:titleStyle>
      <a:lvl1pPr algn="l" rtl="0" eaLnBrk="0" fontAlgn="base" hangingPunct="0">
        <a:spcBef>
          <a:spcPct val="0"/>
        </a:spcBef>
        <a:spcAft>
          <a:spcPct val="0"/>
        </a:spcAft>
        <a:defRPr sz="2200" baseline="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eaLnBrk="1" fontAlgn="base" hangingPunct="1">
        <a:spcBef>
          <a:spcPct val="0"/>
        </a:spcBef>
        <a:spcAft>
          <a:spcPct val="0"/>
        </a:spcAft>
        <a:defRPr sz="2400">
          <a:solidFill>
            <a:schemeClr val="bg1"/>
          </a:solidFill>
          <a:latin typeface="Arial" charset="0"/>
        </a:defRPr>
      </a:lvl6pPr>
      <a:lvl7pPr marL="914400" algn="l" rtl="0" eaLnBrk="1" fontAlgn="base" hangingPunct="1">
        <a:spcBef>
          <a:spcPct val="0"/>
        </a:spcBef>
        <a:spcAft>
          <a:spcPct val="0"/>
        </a:spcAft>
        <a:defRPr sz="2400">
          <a:solidFill>
            <a:schemeClr val="bg1"/>
          </a:solidFill>
          <a:latin typeface="Arial" charset="0"/>
        </a:defRPr>
      </a:lvl7pPr>
      <a:lvl8pPr marL="1371600" algn="l" rtl="0" eaLnBrk="1" fontAlgn="base" hangingPunct="1">
        <a:spcBef>
          <a:spcPct val="0"/>
        </a:spcBef>
        <a:spcAft>
          <a:spcPct val="0"/>
        </a:spcAft>
        <a:defRPr sz="2400">
          <a:solidFill>
            <a:schemeClr val="bg1"/>
          </a:solidFill>
          <a:latin typeface="Arial" charset="0"/>
        </a:defRPr>
      </a:lvl8pPr>
      <a:lvl9pPr marL="1828800" algn="l" rtl="0" eaLnBrk="1" fontAlgn="base" hangingPunct="1">
        <a:spcBef>
          <a:spcPct val="0"/>
        </a:spcBef>
        <a:spcAft>
          <a:spcPct val="0"/>
        </a:spcAft>
        <a:defRPr sz="2400">
          <a:solidFill>
            <a:schemeClr val="bg1"/>
          </a:solidFill>
          <a:latin typeface="Arial" charset="0"/>
        </a:defRPr>
      </a:lvl9pPr>
    </p:titleStyle>
    <p:bodyStyle>
      <a:lvl1pPr marL="227013" indent="-227013" algn="l" rtl="0" eaLnBrk="0" fontAlgn="base" hangingPunct="0">
        <a:spcBef>
          <a:spcPct val="20000"/>
        </a:spcBef>
        <a:spcAft>
          <a:spcPct val="0"/>
        </a:spcAft>
        <a:buClr>
          <a:schemeClr val="accent1"/>
        </a:buClr>
        <a:buFont typeface="Wingdings" charset="2"/>
        <a:buChar char="§"/>
        <a:defRPr sz="1800">
          <a:solidFill>
            <a:schemeClr val="tx1"/>
          </a:solidFill>
          <a:latin typeface="+mn-lt"/>
          <a:ea typeface="+mn-ea"/>
          <a:cs typeface="+mn-cs"/>
        </a:defRPr>
      </a:lvl1pPr>
      <a:lvl2pPr marL="687388" indent="-230188"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4pPr>
      <a:lvl5pPr marL="2057400" indent="-230188"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4051301"/>
            <a:ext cx="8235950" cy="1517649"/>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smtClean="0">
                <a:ln>
                  <a:noFill/>
                </a:ln>
                <a:solidFill>
                  <a:schemeClr val="bg1"/>
                </a:solidFill>
                <a:effectLst/>
                <a:uLnTx/>
                <a:uFillTx/>
                <a:latin typeface="Verdana"/>
                <a:ea typeface="+mn-ea"/>
                <a:cs typeface="Verdana"/>
              </a:rPr>
              <a:t>Subtitle Style Here [Verdana Bold 14]</a:t>
            </a:r>
            <a:endParaRPr kumimoji="0" lang="en-US" sz="1400" b="1" i="0" u="none" strike="noStrike" kern="1200" cap="none" spc="0" normalizeH="0" baseline="0" noProof="0" dirty="0">
              <a:ln>
                <a:noFill/>
              </a:ln>
              <a:solidFill>
                <a:schemeClr val="bg1"/>
              </a:solidFill>
              <a:effectLst/>
              <a:uLnTx/>
              <a:uFillTx/>
              <a:latin typeface="Verdana"/>
              <a:ea typeface="+mn-ea"/>
              <a:cs typeface="Verdana"/>
            </a:endParaRPr>
          </a:p>
        </p:txBody>
      </p:sp>
      <p:sp>
        <p:nvSpPr>
          <p:cNvPr id="6" name="Title Placeholder 5"/>
          <p:cNvSpPr>
            <a:spLocks noGrp="1"/>
          </p:cNvSpPr>
          <p:nvPr>
            <p:ph type="title"/>
          </p:nvPr>
        </p:nvSpPr>
        <p:spPr>
          <a:xfrm>
            <a:off x="457200" y="2120900"/>
            <a:ext cx="8229600" cy="1817688"/>
          </a:xfrm>
          <a:prstGeom prst="rect">
            <a:avLst/>
          </a:prstGeom>
        </p:spPr>
        <p:txBody>
          <a:bodyPr vert="horz" lIns="91440" tIns="45720" rIns="91440" bIns="45720" rtlCol="0" anchor="b" anchorCtr="0">
            <a:normAutofit/>
          </a:bodyPr>
          <a:lstStyle/>
          <a:p>
            <a:r>
              <a:rPr lang="en-US" dirty="0" smtClean="0"/>
              <a:t>Presentation Title Here [Verdana 26]</a:t>
            </a:r>
            <a:endParaRPr lang="en-US" dirty="0"/>
          </a:p>
        </p:txBody>
      </p:sp>
    </p:spTree>
    <p:extLst>
      <p:ext uri="{BB962C8B-B14F-4D97-AF65-F5344CB8AC3E}">
        <p14:creationId xmlns:p14="http://schemas.microsoft.com/office/powerpoint/2010/main" val="399608064"/>
      </p:ext>
    </p:extLst>
  </p:cSld>
  <p:clrMap bg1="lt1" tx1="dk1" bg2="lt2" tx2="dk2" accent1="accent1" accent2="accent2" accent3="accent3" accent4="accent4" accent5="accent5" accent6="accent6" hlink="hlink" folHlink="folHlink"/>
  <p:sldLayoutIdLst>
    <p:sldLayoutId id="2147483718" r:id="rId1"/>
  </p:sldLayoutIdLst>
  <p:timing>
    <p:tnLst>
      <p:par>
        <p:cTn id="1" dur="indefinite" restart="never" nodeType="tmRoot"/>
      </p:par>
    </p:tnLst>
  </p:timing>
  <p:txStyles>
    <p:titleStyle>
      <a:lvl1pPr marL="342900" marR="0" indent="-342900" algn="l" defTabSz="457200" rtl="0" eaLnBrk="1" fontAlgn="auto" latinLnBrk="0" hangingPunct="1">
        <a:lnSpc>
          <a:spcPct val="100000"/>
        </a:lnSpc>
        <a:spcBef>
          <a:spcPct val="20000"/>
        </a:spcBef>
        <a:spcAft>
          <a:spcPts val="0"/>
        </a:spcAft>
        <a:buNone/>
        <a:tabLst/>
        <a:defRPr kumimoji="0" lang="en-US" sz="2600" b="0" i="0" u="none" strike="noStrike" kern="1200" cap="none" spc="0" normalizeH="0" baseline="0" noProof="0">
          <a:ln>
            <a:noFill/>
          </a:ln>
          <a:solidFill>
            <a:schemeClr val="bg1"/>
          </a:solidFill>
          <a:effectLst/>
          <a:uLnTx/>
          <a:uFillTx/>
          <a:latin typeface="Verdana"/>
          <a:ea typeface="+mj-ea"/>
          <a:cs typeface="Verdana"/>
        </a:defRPr>
      </a:lvl1pPr>
    </p:titleStyle>
    <p:bodyStyle>
      <a:lvl1pPr marL="342900" marR="0" indent="-342900" algn="l" defTabSz="457200" rtl="0" eaLnBrk="1" fontAlgn="auto" latinLnBrk="0" hangingPunct="1">
        <a:lnSpc>
          <a:spcPct val="100000"/>
        </a:lnSpc>
        <a:spcBef>
          <a:spcPct val="20000"/>
        </a:spcBef>
        <a:spcAft>
          <a:spcPts val="0"/>
        </a:spcAft>
        <a:buClrTx/>
        <a:buSzTx/>
        <a:buFont typeface="Arial"/>
        <a:buNone/>
        <a:tabLst/>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cstate="print"/>
          <a:stretch>
            <a:fillRect/>
          </a:stretch>
        </a:blipFill>
        <a:effectLst/>
      </p:bgPr>
    </p:bg>
    <p:spTree>
      <p:nvGrpSpPr>
        <p:cNvPr id="1" name=""/>
        <p:cNvGrpSpPr/>
        <p:nvPr/>
      </p:nvGrpSpPr>
      <p:grpSpPr>
        <a:xfrm>
          <a:off x="0" y="0"/>
          <a:ext cx="0" cy="0"/>
          <a:chOff x="0" y="0"/>
          <a:chExt cx="0" cy="0"/>
        </a:xfrm>
      </p:grpSpPr>
      <p:sp>
        <p:nvSpPr>
          <p:cNvPr id="3076" name="Rectangle 3"/>
          <p:cNvSpPr>
            <a:spLocks noGrp="1" noChangeArrowheads="1"/>
          </p:cNvSpPr>
          <p:nvPr>
            <p:ph type="title"/>
          </p:nvPr>
        </p:nvSpPr>
        <p:spPr bwMode="auto">
          <a:xfrm>
            <a:off x="179388" y="228600"/>
            <a:ext cx="6907212"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22]</a:t>
            </a:r>
            <a:endParaRPr lang="en-GB" dirty="0" smtClean="0"/>
          </a:p>
        </p:txBody>
      </p:sp>
      <p:sp>
        <p:nvSpPr>
          <p:cNvPr id="2053" name="Rectangle 4"/>
          <p:cNvSpPr>
            <a:spLocks noGrp="1" noChangeArrowheads="1"/>
          </p:cNvSpPr>
          <p:nvPr>
            <p:ph type="body" idx="1"/>
          </p:nvPr>
        </p:nvSpPr>
        <p:spPr bwMode="auto">
          <a:xfrm>
            <a:off x="457200" y="1752600"/>
            <a:ext cx="8229600" cy="4526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18]</a:t>
            </a:r>
          </a:p>
          <a:p>
            <a:pPr lvl="1"/>
            <a:r>
              <a:rPr lang="en-US" dirty="0" smtClean="0"/>
              <a:t>Second level [Verdana 18]</a:t>
            </a:r>
          </a:p>
          <a:p>
            <a:pPr lvl="2"/>
            <a:r>
              <a:rPr lang="en-US" dirty="0" smtClean="0"/>
              <a:t>Third level [Verdana 18]</a:t>
            </a:r>
          </a:p>
          <a:p>
            <a:pPr lvl="3"/>
            <a:r>
              <a:rPr lang="en-US" dirty="0" smtClean="0"/>
              <a:t>Fourth level [Verdana 18]</a:t>
            </a:r>
          </a:p>
          <a:p>
            <a:pPr lvl="4"/>
            <a:r>
              <a:rPr lang="en-US" dirty="0" smtClean="0"/>
              <a:t>Fifth level [Verdana 18]</a:t>
            </a:r>
          </a:p>
          <a:p>
            <a:pPr lvl="4"/>
            <a:endParaRPr lang="en-GB" dirty="0" smtClean="0"/>
          </a:p>
        </p:txBody>
      </p:sp>
    </p:spTree>
    <p:extLst>
      <p:ext uri="{BB962C8B-B14F-4D97-AF65-F5344CB8AC3E}">
        <p14:creationId xmlns:p14="http://schemas.microsoft.com/office/powerpoint/2010/main" val="111861069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7" r:id="rId3"/>
    <p:sldLayoutId id="2147483757" r:id="rId4"/>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Lst>
  </p:timing>
  <p:txStyles>
    <p:titleStyle>
      <a:lvl1pPr algn="l" rtl="0" eaLnBrk="0" fontAlgn="base" hangingPunct="0">
        <a:spcBef>
          <a:spcPct val="0"/>
        </a:spcBef>
        <a:spcAft>
          <a:spcPct val="0"/>
        </a:spcAft>
        <a:defRPr sz="2200" kern="1200" baseline="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eaLnBrk="1" fontAlgn="base" hangingPunct="1">
        <a:spcBef>
          <a:spcPct val="0"/>
        </a:spcBef>
        <a:spcAft>
          <a:spcPct val="0"/>
        </a:spcAft>
        <a:defRPr sz="2400">
          <a:solidFill>
            <a:schemeClr val="bg1"/>
          </a:solidFill>
          <a:latin typeface="Arial" charset="0"/>
        </a:defRPr>
      </a:lvl6pPr>
      <a:lvl7pPr marL="914400" algn="l" rtl="0" eaLnBrk="1" fontAlgn="base" hangingPunct="1">
        <a:spcBef>
          <a:spcPct val="0"/>
        </a:spcBef>
        <a:spcAft>
          <a:spcPct val="0"/>
        </a:spcAft>
        <a:defRPr sz="2400">
          <a:solidFill>
            <a:schemeClr val="bg1"/>
          </a:solidFill>
          <a:latin typeface="Arial" charset="0"/>
        </a:defRPr>
      </a:lvl7pPr>
      <a:lvl8pPr marL="1371600" algn="l" rtl="0" eaLnBrk="1" fontAlgn="base" hangingPunct="1">
        <a:spcBef>
          <a:spcPct val="0"/>
        </a:spcBef>
        <a:spcAft>
          <a:spcPct val="0"/>
        </a:spcAft>
        <a:defRPr sz="2400">
          <a:solidFill>
            <a:schemeClr val="bg1"/>
          </a:solidFill>
          <a:latin typeface="Arial" charset="0"/>
        </a:defRPr>
      </a:lvl8pPr>
      <a:lvl9pPr marL="1828800" algn="l" rtl="0" eaLnBrk="1" fontAlgn="base" hangingPunct="1">
        <a:spcBef>
          <a:spcPct val="0"/>
        </a:spcBef>
        <a:spcAft>
          <a:spcPct val="0"/>
        </a:spcAft>
        <a:defRPr sz="2400">
          <a:solidFill>
            <a:schemeClr val="bg1"/>
          </a:solidFill>
          <a:latin typeface="Arial" charset="0"/>
        </a:defRPr>
      </a:lvl9pPr>
    </p:titleStyle>
    <p:bodyStyle>
      <a:lvl1pPr marL="227013" indent="-227013" algn="l" rtl="0" eaLnBrk="0" fontAlgn="base" hangingPunct="0">
        <a:spcBef>
          <a:spcPct val="20000"/>
        </a:spcBef>
        <a:spcAft>
          <a:spcPct val="0"/>
        </a:spcAft>
        <a:buClr>
          <a:schemeClr val="accent1"/>
        </a:buClr>
        <a:buFont typeface="Wingdings" charset="2"/>
        <a:buChar char="§"/>
        <a:defRPr sz="1800">
          <a:solidFill>
            <a:schemeClr val="tx1"/>
          </a:solidFill>
          <a:latin typeface="+mn-lt"/>
          <a:ea typeface="+mn-ea"/>
          <a:cs typeface="+mn-cs"/>
        </a:defRPr>
      </a:lvl1pPr>
      <a:lvl2pPr marL="687388" indent="-230188"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charset="2"/>
        <a:buChar char="§"/>
        <a:defRPr sz="1800" kern="1200">
          <a:solidFill>
            <a:schemeClr val="tx1"/>
          </a:solidFill>
          <a:latin typeface="+mn-lt"/>
        </a:defRPr>
      </a:lvl4pPr>
      <a:lvl5pPr marL="2057400" indent="-230188"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4051301"/>
            <a:ext cx="8235950" cy="1517649"/>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smtClean="0">
                <a:ln>
                  <a:noFill/>
                </a:ln>
                <a:solidFill>
                  <a:schemeClr val="bg1"/>
                </a:solidFill>
                <a:effectLst/>
                <a:uLnTx/>
                <a:uFillTx/>
                <a:latin typeface="Verdana"/>
                <a:ea typeface="+mn-ea"/>
                <a:cs typeface="Verdana"/>
              </a:rPr>
              <a:t>Subtitle Style Here [Verdana Bold 14]</a:t>
            </a:r>
            <a:endParaRPr kumimoji="0" lang="en-US" sz="1400" b="1" i="0" u="none" strike="noStrike" kern="1200" cap="none" spc="0" normalizeH="0" baseline="0" noProof="0" dirty="0">
              <a:ln>
                <a:noFill/>
              </a:ln>
              <a:solidFill>
                <a:schemeClr val="bg1"/>
              </a:solidFill>
              <a:effectLst/>
              <a:uLnTx/>
              <a:uFillTx/>
              <a:latin typeface="Verdana"/>
              <a:ea typeface="+mn-ea"/>
              <a:cs typeface="Verdana"/>
            </a:endParaRPr>
          </a:p>
        </p:txBody>
      </p:sp>
      <p:sp>
        <p:nvSpPr>
          <p:cNvPr id="6" name="Title Placeholder 5"/>
          <p:cNvSpPr>
            <a:spLocks noGrp="1"/>
          </p:cNvSpPr>
          <p:nvPr>
            <p:ph type="title"/>
          </p:nvPr>
        </p:nvSpPr>
        <p:spPr>
          <a:xfrm>
            <a:off x="457200" y="2120900"/>
            <a:ext cx="8229600" cy="1817688"/>
          </a:xfrm>
          <a:prstGeom prst="rect">
            <a:avLst/>
          </a:prstGeom>
        </p:spPr>
        <p:txBody>
          <a:bodyPr vert="horz" lIns="91440" tIns="45720" rIns="91440" bIns="45720" rtlCol="0" anchor="b" anchorCtr="0">
            <a:normAutofit/>
          </a:bodyPr>
          <a:lstStyle/>
          <a:p>
            <a:r>
              <a:rPr lang="en-US" dirty="0" smtClean="0"/>
              <a:t>Presentation Title Here [Verdana 26]</a:t>
            </a:r>
            <a:endParaRPr lang="en-US" dirty="0"/>
          </a:p>
        </p:txBody>
      </p:sp>
    </p:spTree>
    <p:extLst>
      <p:ext uri="{BB962C8B-B14F-4D97-AF65-F5344CB8AC3E}">
        <p14:creationId xmlns:p14="http://schemas.microsoft.com/office/powerpoint/2010/main" val="112074301"/>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marL="342900" marR="0" indent="-342900" algn="l" defTabSz="457200" rtl="0" eaLnBrk="1" fontAlgn="auto" latinLnBrk="0" hangingPunct="1">
        <a:lnSpc>
          <a:spcPct val="100000"/>
        </a:lnSpc>
        <a:spcBef>
          <a:spcPct val="20000"/>
        </a:spcBef>
        <a:spcAft>
          <a:spcPts val="0"/>
        </a:spcAft>
        <a:buNone/>
        <a:tabLst/>
        <a:defRPr kumimoji="0" lang="en-US" sz="2600" b="0" i="0" u="none" strike="noStrike" kern="1200" cap="none" spc="0" normalizeH="0" baseline="0" noProof="0">
          <a:ln>
            <a:noFill/>
          </a:ln>
          <a:solidFill>
            <a:schemeClr val="bg1"/>
          </a:solidFill>
          <a:effectLst/>
          <a:uLnTx/>
          <a:uFillTx/>
          <a:latin typeface="Verdana"/>
          <a:ea typeface="+mj-ea"/>
          <a:cs typeface="Verdana"/>
        </a:defRPr>
      </a:lvl1pPr>
    </p:titleStyle>
    <p:bodyStyle>
      <a:lvl1pPr marL="342900" marR="0" indent="-342900" algn="l" defTabSz="457200" rtl="0" eaLnBrk="1" fontAlgn="auto" latinLnBrk="0" hangingPunct="1">
        <a:lnSpc>
          <a:spcPct val="100000"/>
        </a:lnSpc>
        <a:spcBef>
          <a:spcPct val="20000"/>
        </a:spcBef>
        <a:spcAft>
          <a:spcPts val="0"/>
        </a:spcAft>
        <a:buClrTx/>
        <a:buSzTx/>
        <a:buFont typeface="Arial"/>
        <a:buNone/>
        <a:tabLst/>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descr="TEN23476(mast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11395" name="Rectangle 3"/>
          <p:cNvSpPr>
            <a:spLocks noGrp="1" noChangeArrowheads="1"/>
          </p:cNvSpPr>
          <p:nvPr>
            <p:ph type="title"/>
          </p:nvPr>
        </p:nvSpPr>
        <p:spPr bwMode="auto">
          <a:xfrm>
            <a:off x="179388" y="260350"/>
            <a:ext cx="6408737" cy="436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6" name="Rectangle 4"/>
          <p:cNvSpPr>
            <a:spLocks noGrp="1" noChangeArrowheads="1"/>
          </p:cNvSpPr>
          <p:nvPr>
            <p:ph type="body" idx="1"/>
          </p:nvPr>
        </p:nvSpPr>
        <p:spPr bwMode="auto">
          <a:xfrm>
            <a:off x="179388" y="981075"/>
            <a:ext cx="8507412" cy="5145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211397" name="Rectangle 5"/>
          <p:cNvSpPr>
            <a:spLocks noGrp="1" noChangeArrowheads="1"/>
          </p:cNvSpPr>
          <p:nvPr>
            <p:ph type="dt" sz="half" idx="2"/>
          </p:nvPr>
        </p:nvSpPr>
        <p:spPr bwMode="auto">
          <a:xfrm>
            <a:off x="5246688" y="6237288"/>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defRPr>
            </a:lvl1pPr>
          </a:lstStyle>
          <a:p>
            <a:pPr>
              <a:defRPr/>
            </a:pPr>
            <a:endParaRPr lang="en-GB">
              <a:solidFill>
                <a:srgbClr val="000000"/>
              </a:solidFill>
              <a:latin typeface="Arial"/>
              <a:cs typeface="Arial" charset="0"/>
            </a:endParaRPr>
          </a:p>
        </p:txBody>
      </p:sp>
      <p:sp>
        <p:nvSpPr>
          <p:cNvPr id="1211398" name="Rectangle 6"/>
          <p:cNvSpPr>
            <a:spLocks noGrp="1" noChangeArrowheads="1"/>
          </p:cNvSpPr>
          <p:nvPr>
            <p:ph type="ftr" sz="quarter" idx="3"/>
          </p:nvPr>
        </p:nvSpPr>
        <p:spPr bwMode="auto">
          <a:xfrm>
            <a:off x="1044575" y="6237288"/>
            <a:ext cx="416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defRPr>
            </a:lvl1pPr>
          </a:lstStyle>
          <a:p>
            <a:pPr>
              <a:defRPr/>
            </a:pPr>
            <a:endParaRPr lang="en-GB">
              <a:solidFill>
                <a:srgbClr val="000000"/>
              </a:solidFill>
              <a:latin typeface="Arial"/>
              <a:cs typeface="Arial" charset="0"/>
            </a:endParaRPr>
          </a:p>
        </p:txBody>
      </p:sp>
      <p:sp>
        <p:nvSpPr>
          <p:cNvPr id="1211399" name="Rectangle 7"/>
          <p:cNvSpPr>
            <a:spLocks noGrp="1" noChangeArrowheads="1"/>
          </p:cNvSpPr>
          <p:nvPr>
            <p:ph type="sldNum" sz="quarter" idx="4"/>
          </p:nvPr>
        </p:nvSpPr>
        <p:spPr bwMode="auto">
          <a:xfrm>
            <a:off x="71438" y="6237288"/>
            <a:ext cx="936625"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chemeClr val="tx1"/>
                </a:solidFill>
              </a:defRPr>
            </a:lvl1pPr>
          </a:lstStyle>
          <a:p>
            <a:pPr>
              <a:defRPr/>
            </a:pPr>
            <a:fld id="{087791D7-2847-4C85-8837-1416CBAFB421}" type="slidenum">
              <a:rPr lang="en-GB">
                <a:solidFill>
                  <a:srgbClr val="000000"/>
                </a:solidFill>
                <a:latin typeface="Arial"/>
                <a:cs typeface="Arial" charset="0"/>
              </a:rPr>
              <a:pPr>
                <a:defRPr/>
              </a:pPr>
              <a:t>‹#›</a:t>
            </a:fld>
            <a:endParaRPr lang="en-GB">
              <a:solidFill>
                <a:srgbClr val="000000"/>
              </a:solidFill>
              <a:latin typeface="Arial"/>
              <a:cs typeface="Arial" charset="0"/>
            </a:endParaRPr>
          </a:p>
        </p:txBody>
      </p:sp>
    </p:spTree>
    <p:extLst>
      <p:ext uri="{BB962C8B-B14F-4D97-AF65-F5344CB8AC3E}">
        <p14:creationId xmlns:p14="http://schemas.microsoft.com/office/powerpoint/2010/main" val="2858117125"/>
      </p:ext>
    </p:extLst>
  </p:cSld>
  <p:clrMap bg1="lt1" tx1="dk1" bg2="lt2" tx2="dk2" accent1="accent1" accent2="accent2" accent3="accent3" accent4="accent4" accent5="accent5" accent6="accent6" hlink="hlink" folHlink="folHlink"/>
  <p:sldLayoutIdLst>
    <p:sldLayoutId id="2147483729" r:id="rId1"/>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iterate type="lt">
                                    <p:tmPct val="2000"/>
                                  </p:iterate>
                                  <p:childTnLst>
                                    <p:set>
                                      <p:cBhvr>
                                        <p:cTn id="6" dur="1" fill="hold">
                                          <p:stCondLst>
                                            <p:cond delay="0"/>
                                          </p:stCondLst>
                                        </p:cTn>
                                        <p:tgtEl>
                                          <p:spTgt spid="1211395"/>
                                        </p:tgtEl>
                                        <p:attrNameLst>
                                          <p:attrName>style.visibility</p:attrName>
                                        </p:attrNameLst>
                                      </p:cBhvr>
                                      <p:to>
                                        <p:strVal val="visible"/>
                                      </p:to>
                                    </p:set>
                                    <p:anim calcmode="lin" valueType="num">
                                      <p:cBhvr>
                                        <p:cTn id="7" dur="500" fill="hold"/>
                                        <p:tgtEl>
                                          <p:spTgt spid="1211395"/>
                                        </p:tgtEl>
                                        <p:attrNameLst>
                                          <p:attrName>ppt_w</p:attrName>
                                        </p:attrNameLst>
                                      </p:cBhvr>
                                      <p:tavLst>
                                        <p:tav tm="0">
                                          <p:val>
                                            <p:fltVal val="0"/>
                                          </p:val>
                                        </p:tav>
                                        <p:tav tm="100000">
                                          <p:val>
                                            <p:strVal val="#ppt_w"/>
                                          </p:val>
                                        </p:tav>
                                      </p:tavLst>
                                    </p:anim>
                                    <p:anim calcmode="lin" valueType="num">
                                      <p:cBhvr>
                                        <p:cTn id="8" dur="500" fill="hold"/>
                                        <p:tgtEl>
                                          <p:spTgt spid="1211395"/>
                                        </p:tgtEl>
                                        <p:attrNameLst>
                                          <p:attrName>ppt_h</p:attrName>
                                        </p:attrNameLst>
                                      </p:cBhvr>
                                      <p:tavLst>
                                        <p:tav tm="0">
                                          <p:val>
                                            <p:fltVal val="0"/>
                                          </p:val>
                                        </p:tav>
                                        <p:tav tm="100000">
                                          <p:val>
                                            <p:strVal val="#ppt_h"/>
                                          </p:val>
                                        </p:tav>
                                      </p:tavLst>
                                    </p:anim>
                                    <p:animEffect transition="in" filter="fade">
                                      <p:cBhvr>
                                        <p:cTn id="9" dur="500"/>
                                        <p:tgtEl>
                                          <p:spTgt spid="1211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395" grpId="0"/>
    </p:bldLst>
  </p:timing>
  <p:txStyles>
    <p:title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eaLnBrk="0" fontAlgn="base" hangingPunct="0">
        <a:spcBef>
          <a:spcPct val="0"/>
        </a:spcBef>
        <a:spcAft>
          <a:spcPct val="0"/>
        </a:spcAft>
        <a:defRPr sz="2400">
          <a:solidFill>
            <a:schemeClr val="bg1"/>
          </a:solidFill>
          <a:latin typeface="Arial" charset="0"/>
        </a:defRPr>
      </a:lvl6pPr>
      <a:lvl7pPr marL="914400" algn="l" rtl="0" eaLnBrk="0" fontAlgn="base" hangingPunct="0">
        <a:spcBef>
          <a:spcPct val="0"/>
        </a:spcBef>
        <a:spcAft>
          <a:spcPct val="0"/>
        </a:spcAft>
        <a:defRPr sz="2400">
          <a:solidFill>
            <a:schemeClr val="bg1"/>
          </a:solidFill>
          <a:latin typeface="Arial" charset="0"/>
        </a:defRPr>
      </a:lvl7pPr>
      <a:lvl8pPr marL="1371600" algn="l" rtl="0" eaLnBrk="0" fontAlgn="base" hangingPunct="0">
        <a:spcBef>
          <a:spcPct val="0"/>
        </a:spcBef>
        <a:spcAft>
          <a:spcPct val="0"/>
        </a:spcAft>
        <a:defRPr sz="2400">
          <a:solidFill>
            <a:schemeClr val="bg1"/>
          </a:solidFill>
          <a:latin typeface="Arial" charset="0"/>
        </a:defRPr>
      </a:lvl8pPr>
      <a:lvl9pPr marL="1828800" algn="l" rtl="0" eaLnBrk="0" fontAlgn="base" hangingPunct="0">
        <a:spcBef>
          <a:spcPct val="0"/>
        </a:spcBef>
        <a:spcAft>
          <a:spcPct val="0"/>
        </a:spcAft>
        <a:defRPr sz="24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TEN23476(mast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11395" name="Rectangle 3"/>
          <p:cNvSpPr>
            <a:spLocks noGrp="1" noChangeArrowheads="1"/>
          </p:cNvSpPr>
          <p:nvPr>
            <p:ph type="title"/>
          </p:nvPr>
        </p:nvSpPr>
        <p:spPr bwMode="auto">
          <a:xfrm>
            <a:off x="179388" y="260350"/>
            <a:ext cx="6408737" cy="436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6" name="Rectangle 4"/>
          <p:cNvSpPr>
            <a:spLocks noGrp="1" noChangeArrowheads="1"/>
          </p:cNvSpPr>
          <p:nvPr>
            <p:ph type="body" idx="1"/>
          </p:nvPr>
        </p:nvSpPr>
        <p:spPr bwMode="auto">
          <a:xfrm>
            <a:off x="179388" y="981075"/>
            <a:ext cx="8507412" cy="5145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211397" name="Rectangle 5"/>
          <p:cNvSpPr>
            <a:spLocks noGrp="1" noChangeArrowheads="1"/>
          </p:cNvSpPr>
          <p:nvPr>
            <p:ph type="dt" sz="half" idx="2"/>
          </p:nvPr>
        </p:nvSpPr>
        <p:spPr bwMode="auto">
          <a:xfrm>
            <a:off x="5246688" y="6237288"/>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defRPr>
            </a:lvl1pPr>
          </a:lstStyle>
          <a:p>
            <a:pPr>
              <a:defRPr/>
            </a:pPr>
            <a:endParaRPr lang="en-GB">
              <a:solidFill>
                <a:srgbClr val="000000"/>
              </a:solidFill>
              <a:latin typeface="Arial"/>
              <a:cs typeface="Arial" charset="0"/>
            </a:endParaRPr>
          </a:p>
        </p:txBody>
      </p:sp>
      <p:sp>
        <p:nvSpPr>
          <p:cNvPr id="1211398" name="Rectangle 6"/>
          <p:cNvSpPr>
            <a:spLocks noGrp="1" noChangeArrowheads="1"/>
          </p:cNvSpPr>
          <p:nvPr>
            <p:ph type="ftr" sz="quarter" idx="3"/>
          </p:nvPr>
        </p:nvSpPr>
        <p:spPr bwMode="auto">
          <a:xfrm>
            <a:off x="1044575" y="6237288"/>
            <a:ext cx="416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defRPr>
            </a:lvl1pPr>
          </a:lstStyle>
          <a:p>
            <a:pPr>
              <a:defRPr/>
            </a:pPr>
            <a:endParaRPr lang="en-GB">
              <a:solidFill>
                <a:srgbClr val="000000"/>
              </a:solidFill>
              <a:latin typeface="Arial"/>
              <a:cs typeface="Arial" charset="0"/>
            </a:endParaRPr>
          </a:p>
        </p:txBody>
      </p:sp>
      <p:sp>
        <p:nvSpPr>
          <p:cNvPr id="1211399" name="Rectangle 7"/>
          <p:cNvSpPr>
            <a:spLocks noGrp="1" noChangeArrowheads="1"/>
          </p:cNvSpPr>
          <p:nvPr>
            <p:ph type="sldNum" sz="quarter" idx="4"/>
          </p:nvPr>
        </p:nvSpPr>
        <p:spPr bwMode="auto">
          <a:xfrm>
            <a:off x="71438" y="6237288"/>
            <a:ext cx="936625"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chemeClr val="tx1"/>
                </a:solidFill>
              </a:defRPr>
            </a:lvl1pPr>
          </a:lstStyle>
          <a:p>
            <a:pPr>
              <a:defRPr/>
            </a:pPr>
            <a:fld id="{087791D7-2847-4C85-8837-1416CBAFB421}" type="slidenum">
              <a:rPr lang="en-GB">
                <a:solidFill>
                  <a:srgbClr val="000000"/>
                </a:solidFill>
                <a:latin typeface="Arial"/>
                <a:cs typeface="Arial" charset="0"/>
              </a:rPr>
              <a:pPr>
                <a:defRPr/>
              </a:pPr>
              <a:t>‹#›</a:t>
            </a:fld>
            <a:endParaRPr lang="en-GB">
              <a:solidFill>
                <a:srgbClr val="000000"/>
              </a:solidFill>
              <a:latin typeface="Arial"/>
              <a:cs typeface="Arial" charset="0"/>
            </a:endParaRPr>
          </a:p>
        </p:txBody>
      </p:sp>
    </p:spTree>
    <p:extLst>
      <p:ext uri="{BB962C8B-B14F-4D97-AF65-F5344CB8AC3E}">
        <p14:creationId xmlns:p14="http://schemas.microsoft.com/office/powerpoint/2010/main" val="3781944462"/>
      </p:ext>
    </p:extLst>
  </p:cSld>
  <p:clrMap bg1="lt1" tx1="dk1" bg2="lt2" tx2="dk2" accent1="accent1" accent2="accent2" accent3="accent3" accent4="accent4" accent5="accent5" accent6="accent6" hlink="hlink" folHlink="folHlink"/>
  <p:sldLayoutIdLst>
    <p:sldLayoutId id="2147483731" r:id="rId1"/>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iterate type="lt">
                                    <p:tmPct val="2000"/>
                                  </p:iterate>
                                  <p:childTnLst>
                                    <p:set>
                                      <p:cBhvr>
                                        <p:cTn id="6" dur="1" fill="hold">
                                          <p:stCondLst>
                                            <p:cond delay="0"/>
                                          </p:stCondLst>
                                        </p:cTn>
                                        <p:tgtEl>
                                          <p:spTgt spid="1211395"/>
                                        </p:tgtEl>
                                        <p:attrNameLst>
                                          <p:attrName>style.visibility</p:attrName>
                                        </p:attrNameLst>
                                      </p:cBhvr>
                                      <p:to>
                                        <p:strVal val="visible"/>
                                      </p:to>
                                    </p:set>
                                    <p:anim calcmode="lin" valueType="num">
                                      <p:cBhvr>
                                        <p:cTn id="7" dur="500" fill="hold"/>
                                        <p:tgtEl>
                                          <p:spTgt spid="1211395"/>
                                        </p:tgtEl>
                                        <p:attrNameLst>
                                          <p:attrName>ppt_w</p:attrName>
                                        </p:attrNameLst>
                                      </p:cBhvr>
                                      <p:tavLst>
                                        <p:tav tm="0">
                                          <p:val>
                                            <p:fltVal val="0"/>
                                          </p:val>
                                        </p:tav>
                                        <p:tav tm="100000">
                                          <p:val>
                                            <p:strVal val="#ppt_w"/>
                                          </p:val>
                                        </p:tav>
                                      </p:tavLst>
                                    </p:anim>
                                    <p:anim calcmode="lin" valueType="num">
                                      <p:cBhvr>
                                        <p:cTn id="8" dur="500" fill="hold"/>
                                        <p:tgtEl>
                                          <p:spTgt spid="1211395"/>
                                        </p:tgtEl>
                                        <p:attrNameLst>
                                          <p:attrName>ppt_h</p:attrName>
                                        </p:attrNameLst>
                                      </p:cBhvr>
                                      <p:tavLst>
                                        <p:tav tm="0">
                                          <p:val>
                                            <p:fltVal val="0"/>
                                          </p:val>
                                        </p:tav>
                                        <p:tav tm="100000">
                                          <p:val>
                                            <p:strVal val="#ppt_h"/>
                                          </p:val>
                                        </p:tav>
                                      </p:tavLst>
                                    </p:anim>
                                    <p:animEffect transition="in" filter="fade">
                                      <p:cBhvr>
                                        <p:cTn id="9" dur="500"/>
                                        <p:tgtEl>
                                          <p:spTgt spid="1211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395" grpId="0"/>
    </p:bldLst>
  </p:timing>
  <p:txStyles>
    <p:title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eaLnBrk="0" fontAlgn="base" hangingPunct="0">
        <a:spcBef>
          <a:spcPct val="0"/>
        </a:spcBef>
        <a:spcAft>
          <a:spcPct val="0"/>
        </a:spcAft>
        <a:defRPr sz="2400">
          <a:solidFill>
            <a:schemeClr val="bg1"/>
          </a:solidFill>
          <a:latin typeface="Arial" charset="0"/>
        </a:defRPr>
      </a:lvl6pPr>
      <a:lvl7pPr marL="914400" algn="l" rtl="0" eaLnBrk="0" fontAlgn="base" hangingPunct="0">
        <a:spcBef>
          <a:spcPct val="0"/>
        </a:spcBef>
        <a:spcAft>
          <a:spcPct val="0"/>
        </a:spcAft>
        <a:defRPr sz="2400">
          <a:solidFill>
            <a:schemeClr val="bg1"/>
          </a:solidFill>
          <a:latin typeface="Arial" charset="0"/>
        </a:defRPr>
      </a:lvl7pPr>
      <a:lvl8pPr marL="1371600" algn="l" rtl="0" eaLnBrk="0" fontAlgn="base" hangingPunct="0">
        <a:spcBef>
          <a:spcPct val="0"/>
        </a:spcBef>
        <a:spcAft>
          <a:spcPct val="0"/>
        </a:spcAft>
        <a:defRPr sz="2400">
          <a:solidFill>
            <a:schemeClr val="bg1"/>
          </a:solidFill>
          <a:latin typeface="Arial" charset="0"/>
        </a:defRPr>
      </a:lvl8pPr>
      <a:lvl9pPr marL="1828800" algn="l" rtl="0" eaLnBrk="0" fontAlgn="base" hangingPunct="0">
        <a:spcBef>
          <a:spcPct val="0"/>
        </a:spcBef>
        <a:spcAft>
          <a:spcPct val="0"/>
        </a:spcAft>
        <a:defRPr sz="24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TEN23476(mast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11395" name="Rectangle 3"/>
          <p:cNvSpPr>
            <a:spLocks noGrp="1" noChangeArrowheads="1"/>
          </p:cNvSpPr>
          <p:nvPr>
            <p:ph type="title"/>
          </p:nvPr>
        </p:nvSpPr>
        <p:spPr bwMode="auto">
          <a:xfrm>
            <a:off x="179388" y="260350"/>
            <a:ext cx="6408737" cy="436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6" name="Rectangle 4"/>
          <p:cNvSpPr>
            <a:spLocks noGrp="1" noChangeArrowheads="1"/>
          </p:cNvSpPr>
          <p:nvPr>
            <p:ph type="body" idx="1"/>
          </p:nvPr>
        </p:nvSpPr>
        <p:spPr bwMode="auto">
          <a:xfrm>
            <a:off x="179388" y="981075"/>
            <a:ext cx="8507412" cy="5145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211397" name="Rectangle 5"/>
          <p:cNvSpPr>
            <a:spLocks noGrp="1" noChangeArrowheads="1"/>
          </p:cNvSpPr>
          <p:nvPr>
            <p:ph type="dt" sz="half" idx="2"/>
          </p:nvPr>
        </p:nvSpPr>
        <p:spPr bwMode="auto">
          <a:xfrm>
            <a:off x="5246688" y="6237288"/>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defRPr>
            </a:lvl1pPr>
          </a:lstStyle>
          <a:p>
            <a:pPr>
              <a:defRPr/>
            </a:pPr>
            <a:endParaRPr lang="en-GB">
              <a:solidFill>
                <a:srgbClr val="000000"/>
              </a:solidFill>
              <a:latin typeface="Arial"/>
              <a:cs typeface="Arial" charset="0"/>
            </a:endParaRPr>
          </a:p>
        </p:txBody>
      </p:sp>
      <p:sp>
        <p:nvSpPr>
          <p:cNvPr id="1211398" name="Rectangle 6"/>
          <p:cNvSpPr>
            <a:spLocks noGrp="1" noChangeArrowheads="1"/>
          </p:cNvSpPr>
          <p:nvPr>
            <p:ph type="ftr" sz="quarter" idx="3"/>
          </p:nvPr>
        </p:nvSpPr>
        <p:spPr bwMode="auto">
          <a:xfrm>
            <a:off x="1044575" y="6237288"/>
            <a:ext cx="416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defRPr>
            </a:lvl1pPr>
          </a:lstStyle>
          <a:p>
            <a:pPr>
              <a:defRPr/>
            </a:pPr>
            <a:endParaRPr lang="en-GB">
              <a:solidFill>
                <a:srgbClr val="000000"/>
              </a:solidFill>
              <a:latin typeface="Arial"/>
              <a:cs typeface="Arial" charset="0"/>
            </a:endParaRPr>
          </a:p>
        </p:txBody>
      </p:sp>
      <p:sp>
        <p:nvSpPr>
          <p:cNvPr id="1211399" name="Rectangle 7"/>
          <p:cNvSpPr>
            <a:spLocks noGrp="1" noChangeArrowheads="1"/>
          </p:cNvSpPr>
          <p:nvPr>
            <p:ph type="sldNum" sz="quarter" idx="4"/>
          </p:nvPr>
        </p:nvSpPr>
        <p:spPr bwMode="auto">
          <a:xfrm>
            <a:off x="71438" y="6237288"/>
            <a:ext cx="936625"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chemeClr val="tx1"/>
                </a:solidFill>
              </a:defRPr>
            </a:lvl1pPr>
          </a:lstStyle>
          <a:p>
            <a:pPr>
              <a:defRPr/>
            </a:pPr>
            <a:fld id="{087791D7-2847-4C85-8837-1416CBAFB421}" type="slidenum">
              <a:rPr lang="en-GB">
                <a:solidFill>
                  <a:srgbClr val="000000"/>
                </a:solidFill>
                <a:latin typeface="Arial"/>
                <a:cs typeface="Arial" charset="0"/>
              </a:rPr>
              <a:pPr>
                <a:defRPr/>
              </a:pPr>
              <a:t>‹#›</a:t>
            </a:fld>
            <a:endParaRPr lang="en-GB">
              <a:solidFill>
                <a:srgbClr val="000000"/>
              </a:solidFill>
              <a:latin typeface="Arial"/>
              <a:cs typeface="Arial" charset="0"/>
            </a:endParaRPr>
          </a:p>
        </p:txBody>
      </p:sp>
    </p:spTree>
    <p:extLst>
      <p:ext uri="{BB962C8B-B14F-4D97-AF65-F5344CB8AC3E}">
        <p14:creationId xmlns:p14="http://schemas.microsoft.com/office/powerpoint/2010/main" val="1198885036"/>
      </p:ext>
    </p:extLst>
  </p:cSld>
  <p:clrMap bg1="lt1" tx1="dk1" bg2="lt2" tx2="dk2" accent1="accent1" accent2="accent2" accent3="accent3" accent4="accent4" accent5="accent5" accent6="accent6" hlink="hlink" folHlink="folHlink"/>
  <p:sldLayoutIdLst>
    <p:sldLayoutId id="2147483733" r:id="rId1"/>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iterate type="lt">
                                    <p:tmPct val="2000"/>
                                  </p:iterate>
                                  <p:childTnLst>
                                    <p:set>
                                      <p:cBhvr>
                                        <p:cTn id="6" dur="1" fill="hold">
                                          <p:stCondLst>
                                            <p:cond delay="0"/>
                                          </p:stCondLst>
                                        </p:cTn>
                                        <p:tgtEl>
                                          <p:spTgt spid="1211395"/>
                                        </p:tgtEl>
                                        <p:attrNameLst>
                                          <p:attrName>style.visibility</p:attrName>
                                        </p:attrNameLst>
                                      </p:cBhvr>
                                      <p:to>
                                        <p:strVal val="visible"/>
                                      </p:to>
                                    </p:set>
                                    <p:anim calcmode="lin" valueType="num">
                                      <p:cBhvr>
                                        <p:cTn id="7" dur="500" fill="hold"/>
                                        <p:tgtEl>
                                          <p:spTgt spid="1211395"/>
                                        </p:tgtEl>
                                        <p:attrNameLst>
                                          <p:attrName>ppt_w</p:attrName>
                                        </p:attrNameLst>
                                      </p:cBhvr>
                                      <p:tavLst>
                                        <p:tav tm="0">
                                          <p:val>
                                            <p:fltVal val="0"/>
                                          </p:val>
                                        </p:tav>
                                        <p:tav tm="100000">
                                          <p:val>
                                            <p:strVal val="#ppt_w"/>
                                          </p:val>
                                        </p:tav>
                                      </p:tavLst>
                                    </p:anim>
                                    <p:anim calcmode="lin" valueType="num">
                                      <p:cBhvr>
                                        <p:cTn id="8" dur="500" fill="hold"/>
                                        <p:tgtEl>
                                          <p:spTgt spid="1211395"/>
                                        </p:tgtEl>
                                        <p:attrNameLst>
                                          <p:attrName>ppt_h</p:attrName>
                                        </p:attrNameLst>
                                      </p:cBhvr>
                                      <p:tavLst>
                                        <p:tav tm="0">
                                          <p:val>
                                            <p:fltVal val="0"/>
                                          </p:val>
                                        </p:tav>
                                        <p:tav tm="100000">
                                          <p:val>
                                            <p:strVal val="#ppt_h"/>
                                          </p:val>
                                        </p:tav>
                                      </p:tavLst>
                                    </p:anim>
                                    <p:animEffect transition="in" filter="fade">
                                      <p:cBhvr>
                                        <p:cTn id="9" dur="500"/>
                                        <p:tgtEl>
                                          <p:spTgt spid="1211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395" grpId="0"/>
    </p:bldLst>
  </p:timing>
  <p:txStyles>
    <p:title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eaLnBrk="0" fontAlgn="base" hangingPunct="0">
        <a:spcBef>
          <a:spcPct val="0"/>
        </a:spcBef>
        <a:spcAft>
          <a:spcPct val="0"/>
        </a:spcAft>
        <a:defRPr sz="2400">
          <a:solidFill>
            <a:schemeClr val="bg1"/>
          </a:solidFill>
          <a:latin typeface="Arial" charset="0"/>
        </a:defRPr>
      </a:lvl6pPr>
      <a:lvl7pPr marL="914400" algn="l" rtl="0" eaLnBrk="0" fontAlgn="base" hangingPunct="0">
        <a:spcBef>
          <a:spcPct val="0"/>
        </a:spcBef>
        <a:spcAft>
          <a:spcPct val="0"/>
        </a:spcAft>
        <a:defRPr sz="2400">
          <a:solidFill>
            <a:schemeClr val="bg1"/>
          </a:solidFill>
          <a:latin typeface="Arial" charset="0"/>
        </a:defRPr>
      </a:lvl7pPr>
      <a:lvl8pPr marL="1371600" algn="l" rtl="0" eaLnBrk="0" fontAlgn="base" hangingPunct="0">
        <a:spcBef>
          <a:spcPct val="0"/>
        </a:spcBef>
        <a:spcAft>
          <a:spcPct val="0"/>
        </a:spcAft>
        <a:defRPr sz="2400">
          <a:solidFill>
            <a:schemeClr val="bg1"/>
          </a:solidFill>
          <a:latin typeface="Arial" charset="0"/>
        </a:defRPr>
      </a:lvl8pPr>
      <a:lvl9pPr marL="1828800" algn="l" rtl="0" eaLnBrk="0" fontAlgn="base" hangingPunct="0">
        <a:spcBef>
          <a:spcPct val="0"/>
        </a:spcBef>
        <a:spcAft>
          <a:spcPct val="0"/>
        </a:spcAft>
        <a:defRPr sz="24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TEN23476(mast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11395" name="Rectangle 3"/>
          <p:cNvSpPr>
            <a:spLocks noGrp="1" noChangeArrowheads="1"/>
          </p:cNvSpPr>
          <p:nvPr>
            <p:ph type="title"/>
          </p:nvPr>
        </p:nvSpPr>
        <p:spPr bwMode="auto">
          <a:xfrm>
            <a:off x="179388" y="260350"/>
            <a:ext cx="6408737" cy="436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6" name="Rectangle 4"/>
          <p:cNvSpPr>
            <a:spLocks noGrp="1" noChangeArrowheads="1"/>
          </p:cNvSpPr>
          <p:nvPr>
            <p:ph type="body" idx="1"/>
          </p:nvPr>
        </p:nvSpPr>
        <p:spPr bwMode="auto">
          <a:xfrm>
            <a:off x="179388" y="981075"/>
            <a:ext cx="8507412" cy="5145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211397" name="Rectangle 5"/>
          <p:cNvSpPr>
            <a:spLocks noGrp="1" noChangeArrowheads="1"/>
          </p:cNvSpPr>
          <p:nvPr>
            <p:ph type="dt" sz="half" idx="2"/>
          </p:nvPr>
        </p:nvSpPr>
        <p:spPr bwMode="auto">
          <a:xfrm>
            <a:off x="5246688" y="6237288"/>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defRPr>
            </a:lvl1pPr>
          </a:lstStyle>
          <a:p>
            <a:pPr>
              <a:defRPr/>
            </a:pPr>
            <a:endParaRPr lang="en-GB">
              <a:solidFill>
                <a:srgbClr val="000000"/>
              </a:solidFill>
              <a:latin typeface="Arial"/>
              <a:cs typeface="Arial" charset="0"/>
            </a:endParaRPr>
          </a:p>
        </p:txBody>
      </p:sp>
      <p:sp>
        <p:nvSpPr>
          <p:cNvPr id="1211398" name="Rectangle 6"/>
          <p:cNvSpPr>
            <a:spLocks noGrp="1" noChangeArrowheads="1"/>
          </p:cNvSpPr>
          <p:nvPr>
            <p:ph type="ftr" sz="quarter" idx="3"/>
          </p:nvPr>
        </p:nvSpPr>
        <p:spPr bwMode="auto">
          <a:xfrm>
            <a:off x="1044575" y="6237288"/>
            <a:ext cx="416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defRPr>
            </a:lvl1pPr>
          </a:lstStyle>
          <a:p>
            <a:pPr>
              <a:defRPr/>
            </a:pPr>
            <a:endParaRPr lang="en-GB">
              <a:solidFill>
                <a:srgbClr val="000000"/>
              </a:solidFill>
              <a:latin typeface="Arial"/>
              <a:cs typeface="Arial" charset="0"/>
            </a:endParaRPr>
          </a:p>
        </p:txBody>
      </p:sp>
      <p:sp>
        <p:nvSpPr>
          <p:cNvPr id="1211399" name="Rectangle 7"/>
          <p:cNvSpPr>
            <a:spLocks noGrp="1" noChangeArrowheads="1"/>
          </p:cNvSpPr>
          <p:nvPr>
            <p:ph type="sldNum" sz="quarter" idx="4"/>
          </p:nvPr>
        </p:nvSpPr>
        <p:spPr bwMode="auto">
          <a:xfrm>
            <a:off x="71438" y="6237288"/>
            <a:ext cx="936625"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chemeClr val="tx1"/>
                </a:solidFill>
              </a:defRPr>
            </a:lvl1pPr>
          </a:lstStyle>
          <a:p>
            <a:pPr>
              <a:defRPr/>
            </a:pPr>
            <a:fld id="{087791D7-2847-4C85-8837-1416CBAFB421}" type="slidenum">
              <a:rPr lang="en-GB">
                <a:solidFill>
                  <a:srgbClr val="000000"/>
                </a:solidFill>
                <a:latin typeface="Arial"/>
                <a:cs typeface="Arial" charset="0"/>
              </a:rPr>
              <a:pPr>
                <a:defRPr/>
              </a:pPr>
              <a:t>‹#›</a:t>
            </a:fld>
            <a:endParaRPr lang="en-GB">
              <a:solidFill>
                <a:srgbClr val="000000"/>
              </a:solidFill>
              <a:latin typeface="Arial"/>
              <a:cs typeface="Arial" charset="0"/>
            </a:endParaRPr>
          </a:p>
        </p:txBody>
      </p:sp>
    </p:spTree>
    <p:extLst>
      <p:ext uri="{BB962C8B-B14F-4D97-AF65-F5344CB8AC3E}">
        <p14:creationId xmlns:p14="http://schemas.microsoft.com/office/powerpoint/2010/main" val="4168232224"/>
      </p:ext>
    </p:extLst>
  </p:cSld>
  <p:clrMap bg1="lt1" tx1="dk1" bg2="lt2" tx2="dk2" accent1="accent1" accent2="accent2" accent3="accent3" accent4="accent4" accent5="accent5" accent6="accent6" hlink="hlink" folHlink="folHlink"/>
  <p:sldLayoutIdLst>
    <p:sldLayoutId id="2147483735" r:id="rId1"/>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iterate type="lt">
                                    <p:tmPct val="2000"/>
                                  </p:iterate>
                                  <p:childTnLst>
                                    <p:set>
                                      <p:cBhvr>
                                        <p:cTn id="6" dur="1" fill="hold">
                                          <p:stCondLst>
                                            <p:cond delay="0"/>
                                          </p:stCondLst>
                                        </p:cTn>
                                        <p:tgtEl>
                                          <p:spTgt spid="1211395"/>
                                        </p:tgtEl>
                                        <p:attrNameLst>
                                          <p:attrName>style.visibility</p:attrName>
                                        </p:attrNameLst>
                                      </p:cBhvr>
                                      <p:to>
                                        <p:strVal val="visible"/>
                                      </p:to>
                                    </p:set>
                                    <p:anim calcmode="lin" valueType="num">
                                      <p:cBhvr>
                                        <p:cTn id="7" dur="500" fill="hold"/>
                                        <p:tgtEl>
                                          <p:spTgt spid="1211395"/>
                                        </p:tgtEl>
                                        <p:attrNameLst>
                                          <p:attrName>ppt_w</p:attrName>
                                        </p:attrNameLst>
                                      </p:cBhvr>
                                      <p:tavLst>
                                        <p:tav tm="0">
                                          <p:val>
                                            <p:fltVal val="0"/>
                                          </p:val>
                                        </p:tav>
                                        <p:tav tm="100000">
                                          <p:val>
                                            <p:strVal val="#ppt_w"/>
                                          </p:val>
                                        </p:tav>
                                      </p:tavLst>
                                    </p:anim>
                                    <p:anim calcmode="lin" valueType="num">
                                      <p:cBhvr>
                                        <p:cTn id="8" dur="500" fill="hold"/>
                                        <p:tgtEl>
                                          <p:spTgt spid="1211395"/>
                                        </p:tgtEl>
                                        <p:attrNameLst>
                                          <p:attrName>ppt_h</p:attrName>
                                        </p:attrNameLst>
                                      </p:cBhvr>
                                      <p:tavLst>
                                        <p:tav tm="0">
                                          <p:val>
                                            <p:fltVal val="0"/>
                                          </p:val>
                                        </p:tav>
                                        <p:tav tm="100000">
                                          <p:val>
                                            <p:strVal val="#ppt_h"/>
                                          </p:val>
                                        </p:tav>
                                      </p:tavLst>
                                    </p:anim>
                                    <p:animEffect transition="in" filter="fade">
                                      <p:cBhvr>
                                        <p:cTn id="9" dur="500"/>
                                        <p:tgtEl>
                                          <p:spTgt spid="1211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395" grpId="0"/>
    </p:bldLst>
  </p:timing>
  <p:txStyles>
    <p:title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eaLnBrk="0" fontAlgn="base" hangingPunct="0">
        <a:spcBef>
          <a:spcPct val="0"/>
        </a:spcBef>
        <a:spcAft>
          <a:spcPct val="0"/>
        </a:spcAft>
        <a:defRPr sz="2400">
          <a:solidFill>
            <a:schemeClr val="bg1"/>
          </a:solidFill>
          <a:latin typeface="Arial" charset="0"/>
        </a:defRPr>
      </a:lvl6pPr>
      <a:lvl7pPr marL="914400" algn="l" rtl="0" eaLnBrk="0" fontAlgn="base" hangingPunct="0">
        <a:spcBef>
          <a:spcPct val="0"/>
        </a:spcBef>
        <a:spcAft>
          <a:spcPct val="0"/>
        </a:spcAft>
        <a:defRPr sz="2400">
          <a:solidFill>
            <a:schemeClr val="bg1"/>
          </a:solidFill>
          <a:latin typeface="Arial" charset="0"/>
        </a:defRPr>
      </a:lvl7pPr>
      <a:lvl8pPr marL="1371600" algn="l" rtl="0" eaLnBrk="0" fontAlgn="base" hangingPunct="0">
        <a:spcBef>
          <a:spcPct val="0"/>
        </a:spcBef>
        <a:spcAft>
          <a:spcPct val="0"/>
        </a:spcAft>
        <a:defRPr sz="2400">
          <a:solidFill>
            <a:schemeClr val="bg1"/>
          </a:solidFill>
          <a:latin typeface="Arial" charset="0"/>
        </a:defRPr>
      </a:lvl8pPr>
      <a:lvl9pPr marL="1828800" algn="l" rtl="0" eaLnBrk="0" fontAlgn="base" hangingPunct="0">
        <a:spcBef>
          <a:spcPct val="0"/>
        </a:spcBef>
        <a:spcAft>
          <a:spcPct val="0"/>
        </a:spcAft>
        <a:defRPr sz="24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TEN23476(mast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11395" name="Rectangle 3"/>
          <p:cNvSpPr>
            <a:spLocks noGrp="1" noChangeArrowheads="1"/>
          </p:cNvSpPr>
          <p:nvPr>
            <p:ph type="title"/>
          </p:nvPr>
        </p:nvSpPr>
        <p:spPr bwMode="auto">
          <a:xfrm>
            <a:off x="179388" y="260350"/>
            <a:ext cx="6408737" cy="436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6" name="Rectangle 4"/>
          <p:cNvSpPr>
            <a:spLocks noGrp="1" noChangeArrowheads="1"/>
          </p:cNvSpPr>
          <p:nvPr>
            <p:ph type="body" idx="1"/>
          </p:nvPr>
        </p:nvSpPr>
        <p:spPr bwMode="auto">
          <a:xfrm>
            <a:off x="179388" y="981075"/>
            <a:ext cx="8507412" cy="5145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211397" name="Rectangle 5"/>
          <p:cNvSpPr>
            <a:spLocks noGrp="1" noChangeArrowheads="1"/>
          </p:cNvSpPr>
          <p:nvPr>
            <p:ph type="dt" sz="half" idx="2"/>
          </p:nvPr>
        </p:nvSpPr>
        <p:spPr bwMode="auto">
          <a:xfrm>
            <a:off x="5246688" y="6237288"/>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defRPr>
            </a:lvl1pPr>
          </a:lstStyle>
          <a:p>
            <a:pPr>
              <a:defRPr/>
            </a:pPr>
            <a:endParaRPr lang="en-GB">
              <a:solidFill>
                <a:srgbClr val="000000"/>
              </a:solidFill>
              <a:latin typeface="Arial"/>
              <a:cs typeface="Arial" charset="0"/>
            </a:endParaRPr>
          </a:p>
        </p:txBody>
      </p:sp>
      <p:sp>
        <p:nvSpPr>
          <p:cNvPr id="1211398" name="Rectangle 6"/>
          <p:cNvSpPr>
            <a:spLocks noGrp="1" noChangeArrowheads="1"/>
          </p:cNvSpPr>
          <p:nvPr>
            <p:ph type="ftr" sz="quarter" idx="3"/>
          </p:nvPr>
        </p:nvSpPr>
        <p:spPr bwMode="auto">
          <a:xfrm>
            <a:off x="1044575" y="6237288"/>
            <a:ext cx="416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defRPr>
            </a:lvl1pPr>
          </a:lstStyle>
          <a:p>
            <a:pPr>
              <a:defRPr/>
            </a:pPr>
            <a:endParaRPr lang="en-GB">
              <a:solidFill>
                <a:srgbClr val="000000"/>
              </a:solidFill>
              <a:latin typeface="Arial"/>
              <a:cs typeface="Arial" charset="0"/>
            </a:endParaRPr>
          </a:p>
        </p:txBody>
      </p:sp>
      <p:sp>
        <p:nvSpPr>
          <p:cNvPr id="1211399" name="Rectangle 7"/>
          <p:cNvSpPr>
            <a:spLocks noGrp="1" noChangeArrowheads="1"/>
          </p:cNvSpPr>
          <p:nvPr>
            <p:ph type="sldNum" sz="quarter" idx="4"/>
          </p:nvPr>
        </p:nvSpPr>
        <p:spPr bwMode="auto">
          <a:xfrm>
            <a:off x="71438" y="6237288"/>
            <a:ext cx="936625"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chemeClr val="tx1"/>
                </a:solidFill>
              </a:defRPr>
            </a:lvl1pPr>
          </a:lstStyle>
          <a:p>
            <a:pPr>
              <a:defRPr/>
            </a:pPr>
            <a:fld id="{087791D7-2847-4C85-8837-1416CBAFB421}" type="slidenum">
              <a:rPr lang="en-GB">
                <a:solidFill>
                  <a:srgbClr val="000000"/>
                </a:solidFill>
                <a:latin typeface="Arial"/>
                <a:cs typeface="Arial" charset="0"/>
              </a:rPr>
              <a:pPr>
                <a:defRPr/>
              </a:pPr>
              <a:t>‹#›</a:t>
            </a:fld>
            <a:endParaRPr lang="en-GB">
              <a:solidFill>
                <a:srgbClr val="000000"/>
              </a:solidFill>
              <a:latin typeface="Arial"/>
              <a:cs typeface="Arial" charset="0"/>
            </a:endParaRPr>
          </a:p>
        </p:txBody>
      </p:sp>
    </p:spTree>
    <p:extLst>
      <p:ext uri="{BB962C8B-B14F-4D97-AF65-F5344CB8AC3E}">
        <p14:creationId xmlns:p14="http://schemas.microsoft.com/office/powerpoint/2010/main" val="1480350298"/>
      </p:ext>
    </p:extLst>
  </p:cSld>
  <p:clrMap bg1="lt1" tx1="dk1" bg2="lt2" tx2="dk2" accent1="accent1" accent2="accent2" accent3="accent3" accent4="accent4" accent5="accent5" accent6="accent6" hlink="hlink" folHlink="folHlink"/>
  <p:sldLayoutIdLst>
    <p:sldLayoutId id="2147483737" r:id="rId1"/>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iterate type="lt">
                                    <p:tmPct val="2000"/>
                                  </p:iterate>
                                  <p:childTnLst>
                                    <p:set>
                                      <p:cBhvr>
                                        <p:cTn id="6" dur="1" fill="hold">
                                          <p:stCondLst>
                                            <p:cond delay="0"/>
                                          </p:stCondLst>
                                        </p:cTn>
                                        <p:tgtEl>
                                          <p:spTgt spid="1211395"/>
                                        </p:tgtEl>
                                        <p:attrNameLst>
                                          <p:attrName>style.visibility</p:attrName>
                                        </p:attrNameLst>
                                      </p:cBhvr>
                                      <p:to>
                                        <p:strVal val="visible"/>
                                      </p:to>
                                    </p:set>
                                    <p:anim calcmode="lin" valueType="num">
                                      <p:cBhvr>
                                        <p:cTn id="7" dur="500" fill="hold"/>
                                        <p:tgtEl>
                                          <p:spTgt spid="1211395"/>
                                        </p:tgtEl>
                                        <p:attrNameLst>
                                          <p:attrName>ppt_w</p:attrName>
                                        </p:attrNameLst>
                                      </p:cBhvr>
                                      <p:tavLst>
                                        <p:tav tm="0">
                                          <p:val>
                                            <p:fltVal val="0"/>
                                          </p:val>
                                        </p:tav>
                                        <p:tav tm="100000">
                                          <p:val>
                                            <p:strVal val="#ppt_w"/>
                                          </p:val>
                                        </p:tav>
                                      </p:tavLst>
                                    </p:anim>
                                    <p:anim calcmode="lin" valueType="num">
                                      <p:cBhvr>
                                        <p:cTn id="8" dur="500" fill="hold"/>
                                        <p:tgtEl>
                                          <p:spTgt spid="1211395"/>
                                        </p:tgtEl>
                                        <p:attrNameLst>
                                          <p:attrName>ppt_h</p:attrName>
                                        </p:attrNameLst>
                                      </p:cBhvr>
                                      <p:tavLst>
                                        <p:tav tm="0">
                                          <p:val>
                                            <p:fltVal val="0"/>
                                          </p:val>
                                        </p:tav>
                                        <p:tav tm="100000">
                                          <p:val>
                                            <p:strVal val="#ppt_h"/>
                                          </p:val>
                                        </p:tav>
                                      </p:tavLst>
                                    </p:anim>
                                    <p:animEffect transition="in" filter="fade">
                                      <p:cBhvr>
                                        <p:cTn id="9" dur="500"/>
                                        <p:tgtEl>
                                          <p:spTgt spid="1211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395" grpId="0"/>
    </p:bldLst>
  </p:timing>
  <p:txStyles>
    <p:title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eaLnBrk="0" fontAlgn="base" hangingPunct="0">
        <a:spcBef>
          <a:spcPct val="0"/>
        </a:spcBef>
        <a:spcAft>
          <a:spcPct val="0"/>
        </a:spcAft>
        <a:defRPr sz="2400">
          <a:solidFill>
            <a:schemeClr val="bg1"/>
          </a:solidFill>
          <a:latin typeface="Arial" charset="0"/>
        </a:defRPr>
      </a:lvl6pPr>
      <a:lvl7pPr marL="914400" algn="l" rtl="0" eaLnBrk="0" fontAlgn="base" hangingPunct="0">
        <a:spcBef>
          <a:spcPct val="0"/>
        </a:spcBef>
        <a:spcAft>
          <a:spcPct val="0"/>
        </a:spcAft>
        <a:defRPr sz="2400">
          <a:solidFill>
            <a:schemeClr val="bg1"/>
          </a:solidFill>
          <a:latin typeface="Arial" charset="0"/>
        </a:defRPr>
      </a:lvl7pPr>
      <a:lvl8pPr marL="1371600" algn="l" rtl="0" eaLnBrk="0" fontAlgn="base" hangingPunct="0">
        <a:spcBef>
          <a:spcPct val="0"/>
        </a:spcBef>
        <a:spcAft>
          <a:spcPct val="0"/>
        </a:spcAft>
        <a:defRPr sz="2400">
          <a:solidFill>
            <a:schemeClr val="bg1"/>
          </a:solidFill>
          <a:latin typeface="Arial" charset="0"/>
        </a:defRPr>
      </a:lvl8pPr>
      <a:lvl9pPr marL="1828800" algn="l" rtl="0" eaLnBrk="0" fontAlgn="base" hangingPunct="0">
        <a:spcBef>
          <a:spcPct val="0"/>
        </a:spcBef>
        <a:spcAft>
          <a:spcPct val="0"/>
        </a:spcAft>
        <a:defRPr sz="24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TEN23476(mast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11395" name="Rectangle 3"/>
          <p:cNvSpPr>
            <a:spLocks noGrp="1" noChangeArrowheads="1"/>
          </p:cNvSpPr>
          <p:nvPr>
            <p:ph type="title"/>
          </p:nvPr>
        </p:nvSpPr>
        <p:spPr bwMode="auto">
          <a:xfrm>
            <a:off x="179388" y="260350"/>
            <a:ext cx="6408737" cy="436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6" name="Rectangle 4"/>
          <p:cNvSpPr>
            <a:spLocks noGrp="1" noChangeArrowheads="1"/>
          </p:cNvSpPr>
          <p:nvPr>
            <p:ph type="body" idx="1"/>
          </p:nvPr>
        </p:nvSpPr>
        <p:spPr bwMode="auto">
          <a:xfrm>
            <a:off x="179388" y="981075"/>
            <a:ext cx="8507412" cy="5145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211397" name="Rectangle 5"/>
          <p:cNvSpPr>
            <a:spLocks noGrp="1" noChangeArrowheads="1"/>
          </p:cNvSpPr>
          <p:nvPr>
            <p:ph type="dt" sz="half" idx="2"/>
          </p:nvPr>
        </p:nvSpPr>
        <p:spPr bwMode="auto">
          <a:xfrm>
            <a:off x="5246688" y="6237288"/>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defRPr>
            </a:lvl1pPr>
          </a:lstStyle>
          <a:p>
            <a:pPr>
              <a:defRPr/>
            </a:pPr>
            <a:endParaRPr lang="en-GB">
              <a:solidFill>
                <a:srgbClr val="000000"/>
              </a:solidFill>
              <a:latin typeface="Arial"/>
              <a:cs typeface="Arial" charset="0"/>
            </a:endParaRPr>
          </a:p>
        </p:txBody>
      </p:sp>
      <p:sp>
        <p:nvSpPr>
          <p:cNvPr id="1211398" name="Rectangle 6"/>
          <p:cNvSpPr>
            <a:spLocks noGrp="1" noChangeArrowheads="1"/>
          </p:cNvSpPr>
          <p:nvPr>
            <p:ph type="ftr" sz="quarter" idx="3"/>
          </p:nvPr>
        </p:nvSpPr>
        <p:spPr bwMode="auto">
          <a:xfrm>
            <a:off x="1044575" y="6237288"/>
            <a:ext cx="416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defRPr>
            </a:lvl1pPr>
          </a:lstStyle>
          <a:p>
            <a:pPr>
              <a:defRPr/>
            </a:pPr>
            <a:endParaRPr lang="en-GB">
              <a:solidFill>
                <a:srgbClr val="000000"/>
              </a:solidFill>
              <a:latin typeface="Arial"/>
              <a:cs typeface="Arial" charset="0"/>
            </a:endParaRPr>
          </a:p>
        </p:txBody>
      </p:sp>
      <p:sp>
        <p:nvSpPr>
          <p:cNvPr id="1211399" name="Rectangle 7"/>
          <p:cNvSpPr>
            <a:spLocks noGrp="1" noChangeArrowheads="1"/>
          </p:cNvSpPr>
          <p:nvPr>
            <p:ph type="sldNum" sz="quarter" idx="4"/>
          </p:nvPr>
        </p:nvSpPr>
        <p:spPr bwMode="auto">
          <a:xfrm>
            <a:off x="71438" y="6237288"/>
            <a:ext cx="936625"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chemeClr val="tx1"/>
                </a:solidFill>
              </a:defRPr>
            </a:lvl1pPr>
          </a:lstStyle>
          <a:p>
            <a:pPr>
              <a:defRPr/>
            </a:pPr>
            <a:fld id="{087791D7-2847-4C85-8837-1416CBAFB421}" type="slidenum">
              <a:rPr lang="en-GB">
                <a:solidFill>
                  <a:srgbClr val="000000"/>
                </a:solidFill>
                <a:latin typeface="Arial"/>
                <a:cs typeface="Arial" charset="0"/>
              </a:rPr>
              <a:pPr>
                <a:defRPr/>
              </a:pPr>
              <a:t>‹#›</a:t>
            </a:fld>
            <a:endParaRPr lang="en-GB">
              <a:solidFill>
                <a:srgbClr val="000000"/>
              </a:solidFill>
              <a:latin typeface="Arial"/>
              <a:cs typeface="Arial" charset="0"/>
            </a:endParaRPr>
          </a:p>
        </p:txBody>
      </p:sp>
    </p:spTree>
    <p:extLst>
      <p:ext uri="{BB962C8B-B14F-4D97-AF65-F5344CB8AC3E}">
        <p14:creationId xmlns:p14="http://schemas.microsoft.com/office/powerpoint/2010/main" val="1069271787"/>
      </p:ext>
    </p:extLst>
  </p:cSld>
  <p:clrMap bg1="lt1" tx1="dk1" bg2="lt2" tx2="dk2" accent1="accent1" accent2="accent2" accent3="accent3" accent4="accent4" accent5="accent5" accent6="accent6" hlink="hlink" folHlink="folHlink"/>
  <p:sldLayoutIdLst>
    <p:sldLayoutId id="2147483739" r:id="rId1"/>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iterate type="lt">
                                    <p:tmPct val="2000"/>
                                  </p:iterate>
                                  <p:childTnLst>
                                    <p:set>
                                      <p:cBhvr>
                                        <p:cTn id="6" dur="1" fill="hold">
                                          <p:stCondLst>
                                            <p:cond delay="0"/>
                                          </p:stCondLst>
                                        </p:cTn>
                                        <p:tgtEl>
                                          <p:spTgt spid="1211395"/>
                                        </p:tgtEl>
                                        <p:attrNameLst>
                                          <p:attrName>style.visibility</p:attrName>
                                        </p:attrNameLst>
                                      </p:cBhvr>
                                      <p:to>
                                        <p:strVal val="visible"/>
                                      </p:to>
                                    </p:set>
                                    <p:anim calcmode="lin" valueType="num">
                                      <p:cBhvr>
                                        <p:cTn id="7" dur="500" fill="hold"/>
                                        <p:tgtEl>
                                          <p:spTgt spid="1211395"/>
                                        </p:tgtEl>
                                        <p:attrNameLst>
                                          <p:attrName>ppt_w</p:attrName>
                                        </p:attrNameLst>
                                      </p:cBhvr>
                                      <p:tavLst>
                                        <p:tav tm="0">
                                          <p:val>
                                            <p:fltVal val="0"/>
                                          </p:val>
                                        </p:tav>
                                        <p:tav tm="100000">
                                          <p:val>
                                            <p:strVal val="#ppt_w"/>
                                          </p:val>
                                        </p:tav>
                                      </p:tavLst>
                                    </p:anim>
                                    <p:anim calcmode="lin" valueType="num">
                                      <p:cBhvr>
                                        <p:cTn id="8" dur="500" fill="hold"/>
                                        <p:tgtEl>
                                          <p:spTgt spid="1211395"/>
                                        </p:tgtEl>
                                        <p:attrNameLst>
                                          <p:attrName>ppt_h</p:attrName>
                                        </p:attrNameLst>
                                      </p:cBhvr>
                                      <p:tavLst>
                                        <p:tav tm="0">
                                          <p:val>
                                            <p:fltVal val="0"/>
                                          </p:val>
                                        </p:tav>
                                        <p:tav tm="100000">
                                          <p:val>
                                            <p:strVal val="#ppt_h"/>
                                          </p:val>
                                        </p:tav>
                                      </p:tavLst>
                                    </p:anim>
                                    <p:animEffect transition="in" filter="fade">
                                      <p:cBhvr>
                                        <p:cTn id="9" dur="500"/>
                                        <p:tgtEl>
                                          <p:spTgt spid="1211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395" grpId="0"/>
    </p:bldLst>
  </p:timing>
  <p:txStyles>
    <p:title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eaLnBrk="0" fontAlgn="base" hangingPunct="0">
        <a:spcBef>
          <a:spcPct val="0"/>
        </a:spcBef>
        <a:spcAft>
          <a:spcPct val="0"/>
        </a:spcAft>
        <a:defRPr sz="2400">
          <a:solidFill>
            <a:schemeClr val="bg1"/>
          </a:solidFill>
          <a:latin typeface="Arial" charset="0"/>
        </a:defRPr>
      </a:lvl6pPr>
      <a:lvl7pPr marL="914400" algn="l" rtl="0" eaLnBrk="0" fontAlgn="base" hangingPunct="0">
        <a:spcBef>
          <a:spcPct val="0"/>
        </a:spcBef>
        <a:spcAft>
          <a:spcPct val="0"/>
        </a:spcAft>
        <a:defRPr sz="2400">
          <a:solidFill>
            <a:schemeClr val="bg1"/>
          </a:solidFill>
          <a:latin typeface="Arial" charset="0"/>
        </a:defRPr>
      </a:lvl7pPr>
      <a:lvl8pPr marL="1371600" algn="l" rtl="0" eaLnBrk="0" fontAlgn="base" hangingPunct="0">
        <a:spcBef>
          <a:spcPct val="0"/>
        </a:spcBef>
        <a:spcAft>
          <a:spcPct val="0"/>
        </a:spcAft>
        <a:defRPr sz="2400">
          <a:solidFill>
            <a:schemeClr val="bg1"/>
          </a:solidFill>
          <a:latin typeface="Arial" charset="0"/>
        </a:defRPr>
      </a:lvl8pPr>
      <a:lvl9pPr marL="1828800" algn="l" rtl="0" eaLnBrk="0" fontAlgn="base" hangingPunct="0">
        <a:spcBef>
          <a:spcPct val="0"/>
        </a:spcBef>
        <a:spcAft>
          <a:spcPct val="0"/>
        </a:spcAft>
        <a:defRPr sz="24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title"/>
          </p:nvPr>
        </p:nvSpPr>
        <p:spPr bwMode="auto">
          <a:xfrm>
            <a:off x="179388" y="228600"/>
            <a:ext cx="6408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Place Text Here [Verdana 22]</a:t>
            </a:r>
            <a:endParaRPr lang="en-GB" altLang="en-US" smtClean="0"/>
          </a:p>
        </p:txBody>
      </p:sp>
      <p:sp>
        <p:nvSpPr>
          <p:cNvPr id="2051" name="Rectangle 4"/>
          <p:cNvSpPr>
            <a:spLocks noGrp="1" noChangeArrowheads="1"/>
          </p:cNvSpPr>
          <p:nvPr>
            <p:ph type="body" idx="1"/>
          </p:nvPr>
        </p:nvSpPr>
        <p:spPr bwMode="auto">
          <a:xfrm>
            <a:off x="457200" y="175577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Place Text Here [Verdana 18]</a:t>
            </a:r>
          </a:p>
          <a:p>
            <a:pPr lvl="1"/>
            <a:r>
              <a:rPr lang="en-US" altLang="en-US" smtClean="0"/>
              <a:t>Second level [Verdana 18]</a:t>
            </a:r>
          </a:p>
          <a:p>
            <a:pPr lvl="2"/>
            <a:r>
              <a:rPr lang="en-US" altLang="en-US" smtClean="0"/>
              <a:t>Third level [Verdana 18]</a:t>
            </a:r>
          </a:p>
          <a:p>
            <a:pPr lvl="3"/>
            <a:r>
              <a:rPr lang="en-US" altLang="en-US" smtClean="0"/>
              <a:t>Fourth level [Verdana 18]</a:t>
            </a:r>
          </a:p>
          <a:p>
            <a:pPr lvl="4"/>
            <a:r>
              <a:rPr lang="en-US" altLang="en-US" smtClean="0"/>
              <a:t>Fifth level [Verdana 18]</a:t>
            </a:r>
          </a:p>
          <a:p>
            <a:pPr lvl="4"/>
            <a:endParaRPr lang="en-GB" altLang="en-US" smtClean="0"/>
          </a:p>
        </p:txBody>
      </p:sp>
    </p:spTree>
  </p:cSld>
  <p:clrMap bg1="lt1" tx1="dk1" bg2="lt2" tx2="dk2" accent1="accent1" accent2="accent2" accent3="accent3" accent4="accent4" accent5="accent5" accent6="accent6" hlink="hlink" folHlink="folHlink"/>
  <p:sldLayoutIdLst>
    <p:sldLayoutId id="2147483697" r:id="rId1"/>
    <p:sldLayoutId id="2147483708" r:id="rId2"/>
    <p:sldLayoutId id="2147483826" r:id="rId3"/>
  </p:sldLayoutIdLst>
  <p:transition>
    <p:fade/>
  </p:transition>
  <p:timing>
    <p:tnLst>
      <p:par>
        <p:cTn id="1" dur="indefinite" restart="never" nodeType="tmRoot"/>
      </p:par>
    </p:tnLst>
  </p:timing>
  <p:hf hdr="0"/>
  <p:txStyles>
    <p:titleStyle>
      <a:lvl1pPr algn="l" rtl="0" eaLnBrk="0" fontAlgn="base" hangingPunct="0">
        <a:spcBef>
          <a:spcPct val="0"/>
        </a:spcBef>
        <a:spcAft>
          <a:spcPct val="0"/>
        </a:spcAft>
        <a:defRPr sz="2200">
          <a:solidFill>
            <a:schemeClr val="bg1"/>
          </a:solidFill>
          <a:latin typeface="+mj-lt"/>
          <a:ea typeface="+mj-ea"/>
          <a:cs typeface="+mj-cs"/>
        </a:defRPr>
      </a:lvl1pPr>
      <a:lvl2pPr algn="l" rtl="0" eaLnBrk="0" fontAlgn="base" hangingPunct="0">
        <a:spcBef>
          <a:spcPct val="0"/>
        </a:spcBef>
        <a:spcAft>
          <a:spcPct val="0"/>
        </a:spcAft>
        <a:defRPr sz="2200">
          <a:solidFill>
            <a:schemeClr val="bg1"/>
          </a:solidFill>
          <a:latin typeface="Verdana" pitchFamily="34" charset="0"/>
        </a:defRPr>
      </a:lvl2pPr>
      <a:lvl3pPr algn="l" rtl="0" eaLnBrk="0" fontAlgn="base" hangingPunct="0">
        <a:spcBef>
          <a:spcPct val="0"/>
        </a:spcBef>
        <a:spcAft>
          <a:spcPct val="0"/>
        </a:spcAft>
        <a:defRPr sz="2200">
          <a:solidFill>
            <a:schemeClr val="bg1"/>
          </a:solidFill>
          <a:latin typeface="Verdana" pitchFamily="34" charset="0"/>
        </a:defRPr>
      </a:lvl3pPr>
      <a:lvl4pPr algn="l" rtl="0" eaLnBrk="0" fontAlgn="base" hangingPunct="0">
        <a:spcBef>
          <a:spcPct val="0"/>
        </a:spcBef>
        <a:spcAft>
          <a:spcPct val="0"/>
        </a:spcAft>
        <a:defRPr sz="2200">
          <a:solidFill>
            <a:schemeClr val="bg1"/>
          </a:solidFill>
          <a:latin typeface="Verdana" pitchFamily="34" charset="0"/>
        </a:defRPr>
      </a:lvl4pPr>
      <a:lvl5pPr algn="l" rtl="0" eaLnBrk="0" fontAlgn="base" hangingPunct="0">
        <a:spcBef>
          <a:spcPct val="0"/>
        </a:spcBef>
        <a:spcAft>
          <a:spcPct val="0"/>
        </a:spcAft>
        <a:defRPr sz="2200">
          <a:solidFill>
            <a:schemeClr val="bg1"/>
          </a:solidFill>
          <a:latin typeface="Verdana" pitchFamily="34" charset="0"/>
        </a:defRPr>
      </a:lvl5pPr>
      <a:lvl6pPr marL="457200" algn="l" rtl="0" eaLnBrk="1" fontAlgn="base" hangingPunct="1">
        <a:spcBef>
          <a:spcPct val="0"/>
        </a:spcBef>
        <a:spcAft>
          <a:spcPct val="0"/>
        </a:spcAft>
        <a:defRPr sz="2400">
          <a:solidFill>
            <a:schemeClr val="bg1"/>
          </a:solidFill>
          <a:latin typeface="Arial" charset="0"/>
        </a:defRPr>
      </a:lvl6pPr>
      <a:lvl7pPr marL="914400" algn="l" rtl="0" eaLnBrk="1" fontAlgn="base" hangingPunct="1">
        <a:spcBef>
          <a:spcPct val="0"/>
        </a:spcBef>
        <a:spcAft>
          <a:spcPct val="0"/>
        </a:spcAft>
        <a:defRPr sz="2400">
          <a:solidFill>
            <a:schemeClr val="bg1"/>
          </a:solidFill>
          <a:latin typeface="Arial" charset="0"/>
        </a:defRPr>
      </a:lvl7pPr>
      <a:lvl8pPr marL="1371600" algn="l" rtl="0" eaLnBrk="1" fontAlgn="base" hangingPunct="1">
        <a:spcBef>
          <a:spcPct val="0"/>
        </a:spcBef>
        <a:spcAft>
          <a:spcPct val="0"/>
        </a:spcAft>
        <a:defRPr sz="2400">
          <a:solidFill>
            <a:schemeClr val="bg1"/>
          </a:solidFill>
          <a:latin typeface="Arial" charset="0"/>
        </a:defRPr>
      </a:lvl8pPr>
      <a:lvl9pPr marL="1828800" algn="l" rtl="0" eaLnBrk="1" fontAlgn="base" hangingPunct="1">
        <a:spcBef>
          <a:spcPct val="0"/>
        </a:spcBef>
        <a:spcAft>
          <a:spcPct val="0"/>
        </a:spcAft>
        <a:defRPr sz="2400">
          <a:solidFill>
            <a:schemeClr val="bg1"/>
          </a:solidFill>
          <a:latin typeface="Arial" charset="0"/>
        </a:defRPr>
      </a:lvl9pPr>
    </p:titleStyle>
    <p:bodyStyle>
      <a:lvl1pPr marL="227013" indent="-227013"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ea typeface="+mn-ea"/>
          <a:cs typeface="+mn-cs"/>
        </a:defRPr>
      </a:lvl1pPr>
      <a:lvl2pPr marL="687388" indent="-230188"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TEN23476(mast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11395" name="Rectangle 3"/>
          <p:cNvSpPr>
            <a:spLocks noGrp="1" noChangeArrowheads="1"/>
          </p:cNvSpPr>
          <p:nvPr>
            <p:ph type="title"/>
          </p:nvPr>
        </p:nvSpPr>
        <p:spPr bwMode="auto">
          <a:xfrm>
            <a:off x="179388" y="260350"/>
            <a:ext cx="6408737" cy="436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6" name="Rectangle 4"/>
          <p:cNvSpPr>
            <a:spLocks noGrp="1" noChangeArrowheads="1"/>
          </p:cNvSpPr>
          <p:nvPr>
            <p:ph type="body" idx="1"/>
          </p:nvPr>
        </p:nvSpPr>
        <p:spPr bwMode="auto">
          <a:xfrm>
            <a:off x="179388" y="981075"/>
            <a:ext cx="8507412" cy="5145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211397" name="Rectangle 5"/>
          <p:cNvSpPr>
            <a:spLocks noGrp="1" noChangeArrowheads="1"/>
          </p:cNvSpPr>
          <p:nvPr>
            <p:ph type="dt" sz="half" idx="2"/>
          </p:nvPr>
        </p:nvSpPr>
        <p:spPr bwMode="auto">
          <a:xfrm>
            <a:off x="5246688" y="6237288"/>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defRPr>
            </a:lvl1pPr>
          </a:lstStyle>
          <a:p>
            <a:pPr>
              <a:defRPr/>
            </a:pPr>
            <a:endParaRPr lang="en-GB">
              <a:solidFill>
                <a:srgbClr val="000000"/>
              </a:solidFill>
              <a:latin typeface="Arial"/>
              <a:cs typeface="Arial" charset="0"/>
            </a:endParaRPr>
          </a:p>
        </p:txBody>
      </p:sp>
      <p:sp>
        <p:nvSpPr>
          <p:cNvPr id="1211398" name="Rectangle 6"/>
          <p:cNvSpPr>
            <a:spLocks noGrp="1" noChangeArrowheads="1"/>
          </p:cNvSpPr>
          <p:nvPr>
            <p:ph type="ftr" sz="quarter" idx="3"/>
          </p:nvPr>
        </p:nvSpPr>
        <p:spPr bwMode="auto">
          <a:xfrm>
            <a:off x="1044575" y="6237288"/>
            <a:ext cx="416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defRPr>
            </a:lvl1pPr>
          </a:lstStyle>
          <a:p>
            <a:pPr>
              <a:defRPr/>
            </a:pPr>
            <a:endParaRPr lang="en-GB">
              <a:solidFill>
                <a:srgbClr val="000000"/>
              </a:solidFill>
              <a:latin typeface="Arial"/>
              <a:cs typeface="Arial" charset="0"/>
            </a:endParaRPr>
          </a:p>
        </p:txBody>
      </p:sp>
      <p:sp>
        <p:nvSpPr>
          <p:cNvPr id="1211399" name="Rectangle 7"/>
          <p:cNvSpPr>
            <a:spLocks noGrp="1" noChangeArrowheads="1"/>
          </p:cNvSpPr>
          <p:nvPr>
            <p:ph type="sldNum" sz="quarter" idx="4"/>
          </p:nvPr>
        </p:nvSpPr>
        <p:spPr bwMode="auto">
          <a:xfrm>
            <a:off x="71438" y="6237288"/>
            <a:ext cx="936625"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chemeClr val="tx1"/>
                </a:solidFill>
              </a:defRPr>
            </a:lvl1pPr>
          </a:lstStyle>
          <a:p>
            <a:pPr>
              <a:defRPr/>
            </a:pPr>
            <a:fld id="{087791D7-2847-4C85-8837-1416CBAFB421}" type="slidenum">
              <a:rPr lang="en-GB">
                <a:solidFill>
                  <a:srgbClr val="000000"/>
                </a:solidFill>
                <a:latin typeface="Arial"/>
                <a:cs typeface="Arial" charset="0"/>
              </a:rPr>
              <a:pPr>
                <a:defRPr/>
              </a:pPr>
              <a:t>‹#›</a:t>
            </a:fld>
            <a:endParaRPr lang="en-GB">
              <a:solidFill>
                <a:srgbClr val="000000"/>
              </a:solidFill>
              <a:latin typeface="Arial"/>
              <a:cs typeface="Arial" charset="0"/>
            </a:endParaRPr>
          </a:p>
        </p:txBody>
      </p:sp>
    </p:spTree>
    <p:extLst>
      <p:ext uri="{BB962C8B-B14F-4D97-AF65-F5344CB8AC3E}">
        <p14:creationId xmlns:p14="http://schemas.microsoft.com/office/powerpoint/2010/main" val="363020455"/>
      </p:ext>
    </p:extLst>
  </p:cSld>
  <p:clrMap bg1="lt1" tx1="dk1" bg2="lt2" tx2="dk2" accent1="accent1" accent2="accent2" accent3="accent3" accent4="accent4" accent5="accent5" accent6="accent6" hlink="hlink" folHlink="folHlink"/>
  <p:sldLayoutIdLst>
    <p:sldLayoutId id="2147483741" r:id="rId1"/>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iterate type="lt">
                                    <p:tmPct val="2000"/>
                                  </p:iterate>
                                  <p:childTnLst>
                                    <p:set>
                                      <p:cBhvr>
                                        <p:cTn id="6" dur="1" fill="hold">
                                          <p:stCondLst>
                                            <p:cond delay="0"/>
                                          </p:stCondLst>
                                        </p:cTn>
                                        <p:tgtEl>
                                          <p:spTgt spid="1211395"/>
                                        </p:tgtEl>
                                        <p:attrNameLst>
                                          <p:attrName>style.visibility</p:attrName>
                                        </p:attrNameLst>
                                      </p:cBhvr>
                                      <p:to>
                                        <p:strVal val="visible"/>
                                      </p:to>
                                    </p:set>
                                    <p:anim calcmode="lin" valueType="num">
                                      <p:cBhvr>
                                        <p:cTn id="7" dur="500" fill="hold"/>
                                        <p:tgtEl>
                                          <p:spTgt spid="1211395"/>
                                        </p:tgtEl>
                                        <p:attrNameLst>
                                          <p:attrName>ppt_w</p:attrName>
                                        </p:attrNameLst>
                                      </p:cBhvr>
                                      <p:tavLst>
                                        <p:tav tm="0">
                                          <p:val>
                                            <p:fltVal val="0"/>
                                          </p:val>
                                        </p:tav>
                                        <p:tav tm="100000">
                                          <p:val>
                                            <p:strVal val="#ppt_w"/>
                                          </p:val>
                                        </p:tav>
                                      </p:tavLst>
                                    </p:anim>
                                    <p:anim calcmode="lin" valueType="num">
                                      <p:cBhvr>
                                        <p:cTn id="8" dur="500" fill="hold"/>
                                        <p:tgtEl>
                                          <p:spTgt spid="1211395"/>
                                        </p:tgtEl>
                                        <p:attrNameLst>
                                          <p:attrName>ppt_h</p:attrName>
                                        </p:attrNameLst>
                                      </p:cBhvr>
                                      <p:tavLst>
                                        <p:tav tm="0">
                                          <p:val>
                                            <p:fltVal val="0"/>
                                          </p:val>
                                        </p:tav>
                                        <p:tav tm="100000">
                                          <p:val>
                                            <p:strVal val="#ppt_h"/>
                                          </p:val>
                                        </p:tav>
                                      </p:tavLst>
                                    </p:anim>
                                    <p:animEffect transition="in" filter="fade">
                                      <p:cBhvr>
                                        <p:cTn id="9" dur="500"/>
                                        <p:tgtEl>
                                          <p:spTgt spid="1211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395" grpId="0"/>
    </p:bldLst>
  </p:timing>
  <p:txStyles>
    <p:title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eaLnBrk="0" fontAlgn="base" hangingPunct="0">
        <a:spcBef>
          <a:spcPct val="0"/>
        </a:spcBef>
        <a:spcAft>
          <a:spcPct val="0"/>
        </a:spcAft>
        <a:defRPr sz="2400">
          <a:solidFill>
            <a:schemeClr val="bg1"/>
          </a:solidFill>
          <a:latin typeface="Arial" charset="0"/>
        </a:defRPr>
      </a:lvl6pPr>
      <a:lvl7pPr marL="914400" algn="l" rtl="0" eaLnBrk="0" fontAlgn="base" hangingPunct="0">
        <a:spcBef>
          <a:spcPct val="0"/>
        </a:spcBef>
        <a:spcAft>
          <a:spcPct val="0"/>
        </a:spcAft>
        <a:defRPr sz="2400">
          <a:solidFill>
            <a:schemeClr val="bg1"/>
          </a:solidFill>
          <a:latin typeface="Arial" charset="0"/>
        </a:defRPr>
      </a:lvl7pPr>
      <a:lvl8pPr marL="1371600" algn="l" rtl="0" eaLnBrk="0" fontAlgn="base" hangingPunct="0">
        <a:spcBef>
          <a:spcPct val="0"/>
        </a:spcBef>
        <a:spcAft>
          <a:spcPct val="0"/>
        </a:spcAft>
        <a:defRPr sz="2400">
          <a:solidFill>
            <a:schemeClr val="bg1"/>
          </a:solidFill>
          <a:latin typeface="Arial" charset="0"/>
        </a:defRPr>
      </a:lvl8pPr>
      <a:lvl9pPr marL="1828800" algn="l" rtl="0" eaLnBrk="0" fontAlgn="base" hangingPunct="0">
        <a:spcBef>
          <a:spcPct val="0"/>
        </a:spcBef>
        <a:spcAft>
          <a:spcPct val="0"/>
        </a:spcAft>
        <a:defRPr sz="24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cstate="screen"/>
          <a:stretch>
            <a:fillRect/>
          </a:stretch>
        </a:blipFill>
        <a:effectLst/>
      </p:bgPr>
    </p:bg>
    <p:spTree>
      <p:nvGrpSpPr>
        <p:cNvPr id="1" name=""/>
        <p:cNvGrpSpPr/>
        <p:nvPr/>
      </p:nvGrpSpPr>
      <p:grpSpPr>
        <a:xfrm>
          <a:off x="0" y="0"/>
          <a:ext cx="0" cy="0"/>
          <a:chOff x="0" y="0"/>
          <a:chExt cx="0" cy="0"/>
        </a:xfrm>
      </p:grpSpPr>
      <p:sp>
        <p:nvSpPr>
          <p:cNvPr id="3076" name="Rectangle 3"/>
          <p:cNvSpPr>
            <a:spLocks noGrp="1" noChangeArrowheads="1"/>
          </p:cNvSpPr>
          <p:nvPr>
            <p:ph type="title"/>
          </p:nvPr>
        </p:nvSpPr>
        <p:spPr bwMode="auto">
          <a:xfrm>
            <a:off x="179388" y="228599"/>
            <a:ext cx="6408737" cy="8382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22]</a:t>
            </a:r>
            <a:endParaRPr lang="en-GB" dirty="0" smtClean="0"/>
          </a:p>
        </p:txBody>
      </p:sp>
      <p:sp>
        <p:nvSpPr>
          <p:cNvPr id="3077" name="Rectangle 4"/>
          <p:cNvSpPr>
            <a:spLocks noGrp="1" noChangeArrowheads="1"/>
          </p:cNvSpPr>
          <p:nvPr>
            <p:ph type="body" idx="1"/>
          </p:nvPr>
        </p:nvSpPr>
        <p:spPr bwMode="auto">
          <a:xfrm>
            <a:off x="457200" y="1755647"/>
            <a:ext cx="8229600" cy="4526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18]</a:t>
            </a:r>
          </a:p>
          <a:p>
            <a:pPr lvl="1"/>
            <a:r>
              <a:rPr lang="en-US" dirty="0" smtClean="0"/>
              <a:t>Second level [Verdana 18]</a:t>
            </a:r>
          </a:p>
          <a:p>
            <a:pPr lvl="2"/>
            <a:r>
              <a:rPr lang="en-US" dirty="0" smtClean="0"/>
              <a:t>Third level [Verdana 18]</a:t>
            </a:r>
          </a:p>
          <a:p>
            <a:pPr lvl="3"/>
            <a:r>
              <a:rPr lang="en-US" dirty="0" smtClean="0"/>
              <a:t>Fourth level [Verdana 18]</a:t>
            </a:r>
          </a:p>
          <a:p>
            <a:pPr lvl="4"/>
            <a:r>
              <a:rPr lang="en-US" dirty="0" smtClean="0"/>
              <a:t>Fifth level [Verdana 18]</a:t>
            </a:r>
          </a:p>
          <a:p>
            <a:pPr lvl="4"/>
            <a:endParaRPr lang="en-GB" dirty="0" smtClean="0"/>
          </a:p>
        </p:txBody>
      </p:sp>
    </p:spTree>
    <p:extLst>
      <p:ext uri="{BB962C8B-B14F-4D97-AF65-F5344CB8AC3E}">
        <p14:creationId xmlns:p14="http://schemas.microsoft.com/office/powerpoint/2010/main" val="3068692252"/>
      </p:ext>
    </p:extLst>
  </p:cSld>
  <p:clrMap bg1="lt1" tx1="dk1" bg2="lt2" tx2="dk2" accent1="accent1" accent2="accent2" accent3="accent3" accent4="accent4" accent5="accent5" accent6="accent6" hlink="hlink" folHlink="folHlink"/>
  <p:sldLayoutIdLst>
    <p:sldLayoutId id="2147483743" r:id="rId1"/>
    <p:sldLayoutId id="2147483744" r:id="rId2"/>
  </p:sldLayoutIdLst>
  <p:transition>
    <p:fade/>
  </p:transition>
  <p:timing>
    <p:tnLst>
      <p:par>
        <p:cTn id="1" dur="indefinite" restart="never" nodeType="tmRoot"/>
      </p:par>
    </p:tnLst>
  </p:timing>
  <p:hf hdr="0"/>
  <p:txStyles>
    <p:titleStyle>
      <a:lvl1pPr algn="l" rtl="0" eaLnBrk="0" fontAlgn="base" hangingPunct="0">
        <a:spcBef>
          <a:spcPct val="0"/>
        </a:spcBef>
        <a:spcAft>
          <a:spcPct val="0"/>
        </a:spcAft>
        <a:defRPr sz="22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eaLnBrk="1" fontAlgn="base" hangingPunct="1">
        <a:spcBef>
          <a:spcPct val="0"/>
        </a:spcBef>
        <a:spcAft>
          <a:spcPct val="0"/>
        </a:spcAft>
        <a:defRPr sz="2400">
          <a:solidFill>
            <a:schemeClr val="bg1"/>
          </a:solidFill>
          <a:latin typeface="Arial" charset="0"/>
        </a:defRPr>
      </a:lvl6pPr>
      <a:lvl7pPr marL="914400" algn="l" rtl="0" eaLnBrk="1" fontAlgn="base" hangingPunct="1">
        <a:spcBef>
          <a:spcPct val="0"/>
        </a:spcBef>
        <a:spcAft>
          <a:spcPct val="0"/>
        </a:spcAft>
        <a:defRPr sz="2400">
          <a:solidFill>
            <a:schemeClr val="bg1"/>
          </a:solidFill>
          <a:latin typeface="Arial" charset="0"/>
        </a:defRPr>
      </a:lvl7pPr>
      <a:lvl8pPr marL="1371600" algn="l" rtl="0" eaLnBrk="1" fontAlgn="base" hangingPunct="1">
        <a:spcBef>
          <a:spcPct val="0"/>
        </a:spcBef>
        <a:spcAft>
          <a:spcPct val="0"/>
        </a:spcAft>
        <a:defRPr sz="2400">
          <a:solidFill>
            <a:schemeClr val="bg1"/>
          </a:solidFill>
          <a:latin typeface="Arial" charset="0"/>
        </a:defRPr>
      </a:lvl8pPr>
      <a:lvl9pPr marL="1828800" algn="l" rtl="0" eaLnBrk="1" fontAlgn="base" hangingPunct="1">
        <a:spcBef>
          <a:spcPct val="0"/>
        </a:spcBef>
        <a:spcAft>
          <a:spcPct val="0"/>
        </a:spcAft>
        <a:defRPr sz="2400">
          <a:solidFill>
            <a:schemeClr val="bg1"/>
          </a:solidFill>
          <a:latin typeface="Arial" charset="0"/>
        </a:defRPr>
      </a:lvl9pPr>
    </p:titleStyle>
    <p:bodyStyle>
      <a:lvl1pPr marL="227013" indent="-227013" algn="l" rtl="0" eaLnBrk="0" fontAlgn="base" hangingPunct="0">
        <a:spcBef>
          <a:spcPct val="20000"/>
        </a:spcBef>
        <a:spcAft>
          <a:spcPct val="0"/>
        </a:spcAft>
        <a:buClr>
          <a:schemeClr val="accent1"/>
        </a:buClr>
        <a:buFont typeface="Wingdings" charset="2"/>
        <a:buChar char="§"/>
        <a:tabLst/>
        <a:defRPr sz="1800">
          <a:solidFill>
            <a:schemeClr val="tx1"/>
          </a:solidFill>
          <a:latin typeface="+mn-lt"/>
          <a:ea typeface="+mn-ea"/>
          <a:cs typeface="+mn-cs"/>
        </a:defRPr>
      </a:lvl1pPr>
      <a:lvl2pPr marL="687388" indent="-230188"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28600"/>
            <a:ext cx="8534400" cy="11430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12" name="Rectangle 10"/>
          <p:cNvSpPr>
            <a:spLocks noChangeArrowheads="1"/>
          </p:cNvSpPr>
          <p:nvPr userDrawn="1"/>
        </p:nvSpPr>
        <p:spPr bwMode="auto">
          <a:xfrm>
            <a:off x="0" y="6553200"/>
            <a:ext cx="9144000" cy="304800"/>
          </a:xfrm>
          <a:prstGeom prst="rect">
            <a:avLst/>
          </a:prstGeom>
          <a:solidFill>
            <a:srgbClr val="1B395B"/>
          </a:solidFill>
          <a:ln w="9525">
            <a:noFill/>
            <a:miter lim="800000"/>
            <a:headEnd/>
            <a:tailEnd/>
          </a:ln>
          <a:effectLst/>
        </p:spPr>
        <p:txBody>
          <a:bodyPr wrap="none" anchor="ctr"/>
          <a:lstStyle/>
          <a:p>
            <a:pPr fontAlgn="auto">
              <a:spcBef>
                <a:spcPts val="0"/>
              </a:spcBef>
              <a:spcAft>
                <a:spcPts val="0"/>
              </a:spcAft>
              <a:defRPr/>
            </a:pPr>
            <a:endParaRPr lang="en-US" dirty="0">
              <a:solidFill>
                <a:prstClr val="black"/>
              </a:solidFill>
              <a:latin typeface="Times" pitchFamily="18" charset="0"/>
              <a:cs typeface="+mn-cs"/>
            </a:endParaRPr>
          </a:p>
        </p:txBody>
      </p:sp>
      <p:sp>
        <p:nvSpPr>
          <p:cNvPr id="8" name="Footer Placeholder 2"/>
          <p:cNvSpPr>
            <a:spLocks noGrp="1"/>
          </p:cNvSpPr>
          <p:nvPr>
            <p:ph type="ftr" sz="quarter" idx="3"/>
          </p:nvPr>
        </p:nvSpPr>
        <p:spPr>
          <a:xfrm>
            <a:off x="-26158" y="6585329"/>
            <a:ext cx="4086225" cy="247650"/>
          </a:xfrm>
          <a:prstGeom prst="rect">
            <a:avLst/>
          </a:prstGeom>
        </p:spPr>
        <p:txBody>
          <a:bodyPr/>
          <a:lstStyle>
            <a:lvl1pPr algn="r">
              <a:defRPr sz="800">
                <a:solidFill>
                  <a:schemeClr val="bg1"/>
                </a:solidFill>
              </a:defRPr>
            </a:lvl1pPr>
          </a:lstStyle>
          <a:p>
            <a:pPr algn="l" fontAlgn="auto">
              <a:spcBef>
                <a:spcPts val="0"/>
              </a:spcBef>
              <a:spcAft>
                <a:spcPts val="0"/>
              </a:spcAft>
            </a:pPr>
            <a:r>
              <a:rPr lang="sv-SE" dirty="0" smtClean="0">
                <a:solidFill>
                  <a:prstClr val="white"/>
                </a:solidFill>
                <a:latin typeface="Arial"/>
                <a:cs typeface="+mn-cs"/>
              </a:rPr>
              <a:t>Copyright © David J. White, 2012</a:t>
            </a:r>
            <a:endParaRPr lang="sv-SE" dirty="0">
              <a:solidFill>
                <a:prstClr val="white"/>
              </a:solidFill>
              <a:latin typeface="Arial"/>
              <a:cs typeface="+mn-cs"/>
            </a:endParaRPr>
          </a:p>
        </p:txBody>
      </p:sp>
      <p:sp>
        <p:nvSpPr>
          <p:cNvPr id="10" name="Slide Number Placeholder 3"/>
          <p:cNvSpPr>
            <a:spLocks noGrp="1"/>
          </p:cNvSpPr>
          <p:nvPr>
            <p:ph type="sldNum" sz="quarter" idx="4"/>
          </p:nvPr>
        </p:nvSpPr>
        <p:spPr>
          <a:xfrm>
            <a:off x="6984242" y="6553200"/>
            <a:ext cx="2133600" cy="286603"/>
          </a:xfrm>
          <a:prstGeom prst="rect">
            <a:avLst/>
          </a:prstGeom>
        </p:spPr>
        <p:txBody>
          <a:bodyPr/>
          <a:lstStyle>
            <a:lvl1pPr algn="r">
              <a:defRPr sz="1600">
                <a:solidFill>
                  <a:schemeClr val="bg1"/>
                </a:solidFill>
              </a:defRPr>
            </a:lvl1pPr>
          </a:lstStyle>
          <a:p>
            <a:pPr fontAlgn="auto">
              <a:spcBef>
                <a:spcPts val="0"/>
              </a:spcBef>
              <a:spcAft>
                <a:spcPts val="0"/>
              </a:spcAft>
            </a:pPr>
            <a:fld id="{F27EE786-561B-45D4-9665-5710ACC6E2F9}" type="slidenum">
              <a:rPr lang="sv-SE" smtClean="0">
                <a:solidFill>
                  <a:prstClr val="white"/>
                </a:solidFill>
                <a:latin typeface="Arial"/>
                <a:cs typeface="+mn-cs"/>
              </a:rPr>
              <a:pPr fontAlgn="auto">
                <a:spcBef>
                  <a:spcPts val="0"/>
                </a:spcBef>
                <a:spcAft>
                  <a:spcPts val="0"/>
                </a:spcAft>
              </a:pPr>
              <a:t>‹#›</a:t>
            </a:fld>
            <a:endParaRPr lang="sv-SE" dirty="0">
              <a:solidFill>
                <a:prstClr val="white"/>
              </a:solidFill>
              <a:latin typeface="Arial"/>
              <a:cs typeface="+mn-cs"/>
            </a:endParaRPr>
          </a:p>
        </p:txBody>
      </p:sp>
    </p:spTree>
    <p:extLst>
      <p:ext uri="{BB962C8B-B14F-4D97-AF65-F5344CB8AC3E}">
        <p14:creationId xmlns:p14="http://schemas.microsoft.com/office/powerpoint/2010/main" val="3142903976"/>
      </p:ext>
    </p:extLst>
  </p:cSld>
  <p:clrMap bg1="lt1" tx1="dk1" bg2="lt2" tx2="dk2" accent1="accent1" accent2="accent2" accent3="accent3" accent4="accent4" accent5="accent5" accent6="accent6" hlink="hlink" folHlink="folHlink"/>
  <p:sldLayoutIdLst>
    <p:sldLayoutId id="2147483759" r:id="rId1"/>
  </p:sldLayoutIdLst>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342900" algn="ctr" defTabSz="914400" rtl="0" eaLnBrk="1" latinLnBrk="0" hangingPunct="1">
        <a:spcBef>
          <a:spcPts val="0"/>
        </a:spcBef>
        <a:spcAft>
          <a:spcPts val="1200"/>
        </a:spcAft>
        <a:buFontTx/>
        <a:buNone/>
        <a:defRPr sz="3200" kern="1200">
          <a:solidFill>
            <a:schemeClr val="tx1"/>
          </a:solidFill>
          <a:latin typeface="+mn-lt"/>
          <a:ea typeface="+mn-ea"/>
          <a:cs typeface="+mn-cs"/>
        </a:defRPr>
      </a:lvl1pPr>
      <a:lvl2pPr marL="621792" indent="-347472" algn="ctr" defTabSz="914400" rtl="0" eaLnBrk="1" latinLnBrk="0" hangingPunct="1">
        <a:spcBef>
          <a:spcPct val="20000"/>
        </a:spcBef>
        <a:buFontTx/>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4051301"/>
            <a:ext cx="8235950" cy="1517649"/>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smtClean="0">
                <a:ln>
                  <a:noFill/>
                </a:ln>
                <a:solidFill>
                  <a:schemeClr val="bg1"/>
                </a:solidFill>
                <a:effectLst/>
                <a:uLnTx/>
                <a:uFillTx/>
                <a:latin typeface="Verdana"/>
                <a:ea typeface="+mn-ea"/>
                <a:cs typeface="Verdana"/>
              </a:rPr>
              <a:t>Subtitle Style Here [Verdana Bold 14]</a:t>
            </a:r>
            <a:endParaRPr kumimoji="0" lang="en-US" sz="1400" b="1" i="0" u="none" strike="noStrike" kern="1200" cap="none" spc="0" normalizeH="0" baseline="0" noProof="0" dirty="0">
              <a:ln>
                <a:noFill/>
              </a:ln>
              <a:solidFill>
                <a:schemeClr val="bg1"/>
              </a:solidFill>
              <a:effectLst/>
              <a:uLnTx/>
              <a:uFillTx/>
              <a:latin typeface="Verdana"/>
              <a:ea typeface="+mn-ea"/>
              <a:cs typeface="Verdana"/>
            </a:endParaRPr>
          </a:p>
        </p:txBody>
      </p:sp>
      <p:sp>
        <p:nvSpPr>
          <p:cNvPr id="6" name="Title Placeholder 5"/>
          <p:cNvSpPr>
            <a:spLocks noGrp="1"/>
          </p:cNvSpPr>
          <p:nvPr>
            <p:ph type="title"/>
          </p:nvPr>
        </p:nvSpPr>
        <p:spPr>
          <a:xfrm>
            <a:off x="457200" y="2120900"/>
            <a:ext cx="8229600" cy="1817688"/>
          </a:xfrm>
          <a:prstGeom prst="rect">
            <a:avLst/>
          </a:prstGeom>
        </p:spPr>
        <p:txBody>
          <a:bodyPr vert="horz" lIns="91440" tIns="45720" rIns="91440" bIns="45720" rtlCol="0" anchor="b" anchorCtr="0">
            <a:normAutofit/>
          </a:bodyPr>
          <a:lstStyle/>
          <a:p>
            <a:r>
              <a:rPr lang="en-US" dirty="0" smtClean="0"/>
              <a:t>Presentation Title Here [Verdana 26]</a:t>
            </a:r>
            <a:endParaRPr lang="en-US" dirty="0"/>
          </a:p>
        </p:txBody>
      </p:sp>
    </p:spTree>
    <p:extLst>
      <p:ext uri="{BB962C8B-B14F-4D97-AF65-F5344CB8AC3E}">
        <p14:creationId xmlns:p14="http://schemas.microsoft.com/office/powerpoint/2010/main" val="1525922509"/>
      </p:ext>
    </p:extLst>
  </p:cSld>
  <p:clrMap bg1="lt1" tx1="dk1" bg2="lt2" tx2="dk2" accent1="accent1" accent2="accent2" accent3="accent3" accent4="accent4" accent5="accent5" accent6="accent6" hlink="hlink" folHlink="folHlink"/>
  <p:sldLayoutIdLst>
    <p:sldLayoutId id="2147483804" r:id="rId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marL="342900" marR="0" indent="-342900" algn="l" defTabSz="457200" rtl="0" eaLnBrk="1" fontAlgn="auto" latinLnBrk="0" hangingPunct="1">
        <a:lnSpc>
          <a:spcPct val="100000"/>
        </a:lnSpc>
        <a:spcBef>
          <a:spcPct val="20000"/>
        </a:spcBef>
        <a:spcAft>
          <a:spcPts val="0"/>
        </a:spcAft>
        <a:buNone/>
        <a:tabLst/>
        <a:defRPr kumimoji="0" lang="en-US" sz="2600" b="0" i="0" u="none" strike="noStrike" kern="1200" cap="none" spc="0" normalizeH="0" baseline="0" noProof="0">
          <a:ln>
            <a:noFill/>
          </a:ln>
          <a:solidFill>
            <a:schemeClr val="bg1"/>
          </a:solidFill>
          <a:effectLst/>
          <a:uLnTx/>
          <a:uFillTx/>
          <a:latin typeface="Verdana"/>
          <a:ea typeface="+mj-ea"/>
          <a:cs typeface="Verdana"/>
        </a:defRPr>
      </a:lvl1pPr>
    </p:titleStyle>
    <p:bodyStyle>
      <a:lvl1pPr marL="342900" marR="0" indent="-342900" algn="l" defTabSz="457200" rtl="0" eaLnBrk="1" fontAlgn="auto" latinLnBrk="0" hangingPunct="1">
        <a:lnSpc>
          <a:spcPct val="100000"/>
        </a:lnSpc>
        <a:spcBef>
          <a:spcPct val="20000"/>
        </a:spcBef>
        <a:spcAft>
          <a:spcPts val="0"/>
        </a:spcAft>
        <a:buClrTx/>
        <a:buSzTx/>
        <a:buFont typeface="Arial"/>
        <a:buNone/>
        <a:tabLst/>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076" name="Rectangle 3"/>
          <p:cNvSpPr>
            <a:spLocks noGrp="1" noChangeArrowheads="1"/>
          </p:cNvSpPr>
          <p:nvPr>
            <p:ph type="title"/>
          </p:nvPr>
        </p:nvSpPr>
        <p:spPr bwMode="auto">
          <a:xfrm>
            <a:off x="179388" y="228600"/>
            <a:ext cx="6907212"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22]</a:t>
            </a:r>
            <a:endParaRPr lang="en-GB" dirty="0" smtClean="0"/>
          </a:p>
        </p:txBody>
      </p:sp>
      <p:sp>
        <p:nvSpPr>
          <p:cNvPr id="2053" name="Rectangle 4"/>
          <p:cNvSpPr>
            <a:spLocks noGrp="1" noChangeArrowheads="1"/>
          </p:cNvSpPr>
          <p:nvPr>
            <p:ph type="body" idx="1"/>
          </p:nvPr>
        </p:nvSpPr>
        <p:spPr bwMode="auto">
          <a:xfrm>
            <a:off x="457200" y="1752600"/>
            <a:ext cx="8229600" cy="4526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18]</a:t>
            </a:r>
          </a:p>
          <a:p>
            <a:pPr lvl="1"/>
            <a:r>
              <a:rPr lang="en-US" dirty="0" smtClean="0"/>
              <a:t>Second level [Verdana 18]</a:t>
            </a:r>
          </a:p>
          <a:p>
            <a:pPr lvl="2"/>
            <a:r>
              <a:rPr lang="en-US" dirty="0" smtClean="0"/>
              <a:t>Third level [Verdana 18]</a:t>
            </a:r>
          </a:p>
          <a:p>
            <a:pPr lvl="3"/>
            <a:r>
              <a:rPr lang="en-US" dirty="0" smtClean="0"/>
              <a:t>Fourth level [Verdana 18]</a:t>
            </a:r>
          </a:p>
          <a:p>
            <a:pPr lvl="4"/>
            <a:r>
              <a:rPr lang="en-US" dirty="0" smtClean="0"/>
              <a:t>Fifth level [Verdana 18]</a:t>
            </a:r>
          </a:p>
          <a:p>
            <a:pPr lvl="4"/>
            <a:endParaRPr lang="en-GB" dirty="0" smtClean="0"/>
          </a:p>
        </p:txBody>
      </p:sp>
    </p:spTree>
    <p:extLst>
      <p:ext uri="{BB962C8B-B14F-4D97-AF65-F5344CB8AC3E}">
        <p14:creationId xmlns:p14="http://schemas.microsoft.com/office/powerpoint/2010/main" val="1262726775"/>
      </p:ext>
    </p:extLst>
  </p:cSld>
  <p:clrMap bg1="lt1" tx1="dk1" bg2="lt2" tx2="dk2" accent1="accent1" accent2="accent2" accent3="accent3" accent4="accent4" accent5="accent5" accent6="accent6" hlink="hlink" folHlink="folHlink"/>
  <p:sldLayoutIdLst>
    <p:sldLayoutId id="2147483812" r:id="rId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p:txStyles>
    <p:titleStyle>
      <a:lvl1pPr algn="l" rtl="0" eaLnBrk="0" fontAlgn="base" hangingPunct="0">
        <a:spcBef>
          <a:spcPct val="0"/>
        </a:spcBef>
        <a:spcAft>
          <a:spcPct val="0"/>
        </a:spcAft>
        <a:defRPr sz="2200" kern="1200" baseline="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eaLnBrk="1" fontAlgn="base" hangingPunct="1">
        <a:spcBef>
          <a:spcPct val="0"/>
        </a:spcBef>
        <a:spcAft>
          <a:spcPct val="0"/>
        </a:spcAft>
        <a:defRPr sz="2400">
          <a:solidFill>
            <a:schemeClr val="bg1"/>
          </a:solidFill>
          <a:latin typeface="Arial" charset="0"/>
        </a:defRPr>
      </a:lvl6pPr>
      <a:lvl7pPr marL="914400" algn="l" rtl="0" eaLnBrk="1" fontAlgn="base" hangingPunct="1">
        <a:spcBef>
          <a:spcPct val="0"/>
        </a:spcBef>
        <a:spcAft>
          <a:spcPct val="0"/>
        </a:spcAft>
        <a:defRPr sz="2400">
          <a:solidFill>
            <a:schemeClr val="bg1"/>
          </a:solidFill>
          <a:latin typeface="Arial" charset="0"/>
        </a:defRPr>
      </a:lvl7pPr>
      <a:lvl8pPr marL="1371600" algn="l" rtl="0" eaLnBrk="1" fontAlgn="base" hangingPunct="1">
        <a:spcBef>
          <a:spcPct val="0"/>
        </a:spcBef>
        <a:spcAft>
          <a:spcPct val="0"/>
        </a:spcAft>
        <a:defRPr sz="2400">
          <a:solidFill>
            <a:schemeClr val="bg1"/>
          </a:solidFill>
          <a:latin typeface="Arial" charset="0"/>
        </a:defRPr>
      </a:lvl8pPr>
      <a:lvl9pPr marL="1828800" algn="l" rtl="0" eaLnBrk="1" fontAlgn="base" hangingPunct="1">
        <a:spcBef>
          <a:spcPct val="0"/>
        </a:spcBef>
        <a:spcAft>
          <a:spcPct val="0"/>
        </a:spcAft>
        <a:defRPr sz="2400">
          <a:solidFill>
            <a:schemeClr val="bg1"/>
          </a:solidFill>
          <a:latin typeface="Arial" charset="0"/>
        </a:defRPr>
      </a:lvl9pPr>
    </p:titleStyle>
    <p:bodyStyle>
      <a:lvl1pPr marL="227013" indent="-227013" algn="l" rtl="0" eaLnBrk="0" fontAlgn="base" hangingPunct="0">
        <a:spcBef>
          <a:spcPct val="20000"/>
        </a:spcBef>
        <a:spcAft>
          <a:spcPct val="0"/>
        </a:spcAft>
        <a:buClr>
          <a:schemeClr val="accent1"/>
        </a:buClr>
        <a:buFont typeface="Wingdings" charset="2"/>
        <a:buChar char="§"/>
        <a:defRPr sz="1800" kern="1200">
          <a:solidFill>
            <a:schemeClr val="tx1"/>
          </a:solidFill>
          <a:latin typeface="+mn-lt"/>
          <a:ea typeface="+mn-ea"/>
          <a:cs typeface="+mn-cs"/>
        </a:defRPr>
      </a:lvl1pPr>
      <a:lvl2pPr marL="687388" indent="-230188" algn="l" rtl="0" eaLnBrk="0" fontAlgn="base" hangingPunct="0">
        <a:spcBef>
          <a:spcPct val="20000"/>
        </a:spcBef>
        <a:spcAft>
          <a:spcPct val="0"/>
        </a:spcAft>
        <a:buClr>
          <a:schemeClr val="accent1"/>
        </a:buClr>
        <a:buFont typeface="Wingdings" charset="2"/>
        <a:buChar char="§"/>
        <a:defRPr sz="1800" kern="12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charset="2"/>
        <a:buChar char="§"/>
        <a:defRPr sz="1800" kern="12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charset="2"/>
        <a:buChar char="§"/>
        <a:defRPr sz="1800" kern="1200">
          <a:solidFill>
            <a:schemeClr val="tx1"/>
          </a:solidFill>
          <a:latin typeface="+mn-lt"/>
        </a:defRPr>
      </a:lvl4pPr>
      <a:lvl5pPr marL="2057400" indent="-230188" algn="l" rtl="0" eaLnBrk="0" fontAlgn="base" hangingPunct="0">
        <a:spcBef>
          <a:spcPct val="20000"/>
        </a:spcBef>
        <a:spcAft>
          <a:spcPct val="0"/>
        </a:spcAft>
        <a:buClr>
          <a:schemeClr val="accent1"/>
        </a:buClr>
        <a:buFont typeface="Wingdings" charset="2"/>
        <a:buChar char="§"/>
        <a:defRPr sz="1800" kern="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076" name="Rectangle 3"/>
          <p:cNvSpPr>
            <a:spLocks noGrp="1" noChangeArrowheads="1"/>
          </p:cNvSpPr>
          <p:nvPr>
            <p:ph type="title"/>
          </p:nvPr>
        </p:nvSpPr>
        <p:spPr bwMode="auto">
          <a:xfrm>
            <a:off x="179388" y="228599"/>
            <a:ext cx="6408737" cy="8382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22]</a:t>
            </a:r>
            <a:endParaRPr lang="en-GB" dirty="0" smtClean="0"/>
          </a:p>
        </p:txBody>
      </p:sp>
      <p:sp>
        <p:nvSpPr>
          <p:cNvPr id="3077" name="Rectangle 4"/>
          <p:cNvSpPr>
            <a:spLocks noGrp="1" noChangeArrowheads="1"/>
          </p:cNvSpPr>
          <p:nvPr>
            <p:ph type="body" idx="1"/>
          </p:nvPr>
        </p:nvSpPr>
        <p:spPr bwMode="auto">
          <a:xfrm>
            <a:off x="457200" y="1755647"/>
            <a:ext cx="8229600" cy="4526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18]</a:t>
            </a:r>
          </a:p>
          <a:p>
            <a:pPr lvl="1"/>
            <a:r>
              <a:rPr lang="en-US" dirty="0" smtClean="0"/>
              <a:t>Second level [Verdana 18]</a:t>
            </a:r>
          </a:p>
          <a:p>
            <a:pPr lvl="2"/>
            <a:r>
              <a:rPr lang="en-US" dirty="0" smtClean="0"/>
              <a:t>Third level [Verdana 18]</a:t>
            </a:r>
          </a:p>
          <a:p>
            <a:pPr lvl="3"/>
            <a:r>
              <a:rPr lang="en-US" dirty="0" smtClean="0"/>
              <a:t>Fourth level [Verdana 18]</a:t>
            </a:r>
          </a:p>
          <a:p>
            <a:pPr lvl="4"/>
            <a:r>
              <a:rPr lang="en-US" dirty="0" smtClean="0"/>
              <a:t>Fifth level [Verdana 18]</a:t>
            </a:r>
          </a:p>
          <a:p>
            <a:pPr lvl="4"/>
            <a:endParaRPr lang="en-GB" dirty="0" smtClean="0"/>
          </a:p>
        </p:txBody>
      </p:sp>
    </p:spTree>
    <p:extLst>
      <p:ext uri="{BB962C8B-B14F-4D97-AF65-F5344CB8AC3E}">
        <p14:creationId xmlns:p14="http://schemas.microsoft.com/office/powerpoint/2010/main" val="3351040475"/>
      </p:ext>
    </p:extLst>
  </p:cSld>
  <p:clrMap bg1="lt1" tx1="dk1" bg2="lt2" tx2="dk2" accent1="accent1" accent2="accent2" accent3="accent3" accent4="accent4" accent5="accent5" accent6="accent6" hlink="hlink" folHlink="folHlink"/>
  <p:sldLayoutIdLst>
    <p:sldLayoutId id="2147483808" r:id="rId1"/>
    <p:sldLayoutId id="2147483809" r:id="rId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p:txStyles>
    <p:titleStyle>
      <a:lvl1pPr algn="l" rtl="0" eaLnBrk="0" fontAlgn="base" hangingPunct="0">
        <a:spcBef>
          <a:spcPct val="0"/>
        </a:spcBef>
        <a:spcAft>
          <a:spcPct val="0"/>
        </a:spcAft>
        <a:defRPr sz="2200" kern="12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eaLnBrk="1" fontAlgn="base" hangingPunct="1">
        <a:spcBef>
          <a:spcPct val="0"/>
        </a:spcBef>
        <a:spcAft>
          <a:spcPct val="0"/>
        </a:spcAft>
        <a:defRPr sz="2400">
          <a:solidFill>
            <a:schemeClr val="bg1"/>
          </a:solidFill>
          <a:latin typeface="Arial" charset="0"/>
        </a:defRPr>
      </a:lvl6pPr>
      <a:lvl7pPr marL="914400" algn="l" rtl="0" eaLnBrk="1" fontAlgn="base" hangingPunct="1">
        <a:spcBef>
          <a:spcPct val="0"/>
        </a:spcBef>
        <a:spcAft>
          <a:spcPct val="0"/>
        </a:spcAft>
        <a:defRPr sz="2400">
          <a:solidFill>
            <a:schemeClr val="bg1"/>
          </a:solidFill>
          <a:latin typeface="Arial" charset="0"/>
        </a:defRPr>
      </a:lvl7pPr>
      <a:lvl8pPr marL="1371600" algn="l" rtl="0" eaLnBrk="1" fontAlgn="base" hangingPunct="1">
        <a:spcBef>
          <a:spcPct val="0"/>
        </a:spcBef>
        <a:spcAft>
          <a:spcPct val="0"/>
        </a:spcAft>
        <a:defRPr sz="2400">
          <a:solidFill>
            <a:schemeClr val="bg1"/>
          </a:solidFill>
          <a:latin typeface="Arial" charset="0"/>
        </a:defRPr>
      </a:lvl8pPr>
      <a:lvl9pPr marL="1828800" algn="l" rtl="0" eaLnBrk="1" fontAlgn="base" hangingPunct="1">
        <a:spcBef>
          <a:spcPct val="0"/>
        </a:spcBef>
        <a:spcAft>
          <a:spcPct val="0"/>
        </a:spcAft>
        <a:defRPr sz="2400">
          <a:solidFill>
            <a:schemeClr val="bg1"/>
          </a:solidFill>
          <a:latin typeface="Arial" charset="0"/>
        </a:defRPr>
      </a:lvl9pPr>
    </p:titleStyle>
    <p:bodyStyle>
      <a:lvl1pPr marL="227013" indent="-227013" algn="l" rtl="0" eaLnBrk="0" fontAlgn="base" hangingPunct="0">
        <a:spcBef>
          <a:spcPct val="20000"/>
        </a:spcBef>
        <a:spcAft>
          <a:spcPct val="0"/>
        </a:spcAft>
        <a:buClr>
          <a:schemeClr val="accent1"/>
        </a:buClr>
        <a:buFont typeface="Wingdings" charset="2"/>
        <a:buChar char="§"/>
        <a:tabLst/>
        <a:defRPr sz="1800" kern="1200">
          <a:solidFill>
            <a:schemeClr val="tx1"/>
          </a:solidFill>
          <a:latin typeface="+mn-lt"/>
          <a:ea typeface="+mn-ea"/>
          <a:cs typeface="+mn-cs"/>
        </a:defRPr>
      </a:lvl1pPr>
      <a:lvl2pPr marL="687388" indent="-230188" algn="l" rtl="0" eaLnBrk="0" fontAlgn="base" hangingPunct="0">
        <a:spcBef>
          <a:spcPct val="20000"/>
        </a:spcBef>
        <a:spcAft>
          <a:spcPct val="0"/>
        </a:spcAft>
        <a:buClr>
          <a:schemeClr val="accent1"/>
        </a:buClr>
        <a:buFont typeface="Wingdings" charset="2"/>
        <a:buChar char="§"/>
        <a:defRPr sz="1800" kern="12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charset="2"/>
        <a:buChar char="§"/>
        <a:defRPr sz="1800" kern="12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charset="2"/>
        <a:buChar char="§"/>
        <a:defRPr sz="1800" kern="12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charset="2"/>
        <a:buChar char="§"/>
        <a:defRPr sz="1800" kern="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148" name="Rectangle 4"/>
          <p:cNvSpPr>
            <a:spLocks noGrp="1" noChangeArrowheads="1"/>
          </p:cNvSpPr>
          <p:nvPr>
            <p:ph type="body" idx="1"/>
          </p:nvPr>
        </p:nvSpPr>
        <p:spPr bwMode="auto">
          <a:xfrm>
            <a:off x="457200" y="914400"/>
            <a:ext cx="8229600" cy="5145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18]</a:t>
            </a:r>
          </a:p>
          <a:p>
            <a:pPr lvl="1"/>
            <a:r>
              <a:rPr lang="en-US" dirty="0" smtClean="0"/>
              <a:t>Second level [Verdana 18]</a:t>
            </a:r>
          </a:p>
          <a:p>
            <a:pPr lvl="2"/>
            <a:r>
              <a:rPr lang="en-US" dirty="0" smtClean="0"/>
              <a:t>Third level [Verdana 18]</a:t>
            </a:r>
          </a:p>
          <a:p>
            <a:pPr lvl="3"/>
            <a:r>
              <a:rPr lang="en-US" dirty="0" smtClean="0"/>
              <a:t>Fourth level [Verdana 18]</a:t>
            </a:r>
          </a:p>
          <a:p>
            <a:pPr lvl="4"/>
            <a:r>
              <a:rPr lang="en-US" dirty="0" smtClean="0"/>
              <a:t>Fifth level [Verdana 18]</a:t>
            </a:r>
          </a:p>
          <a:p>
            <a:pPr lvl="4"/>
            <a:endParaRPr lang="en-GB" dirty="0" smtClean="0"/>
          </a:p>
        </p:txBody>
      </p:sp>
      <p:sp>
        <p:nvSpPr>
          <p:cNvPr id="6" name="Rectangle 3"/>
          <p:cNvSpPr>
            <a:spLocks noGrp="1" noChangeArrowheads="1"/>
          </p:cNvSpPr>
          <p:nvPr>
            <p:ph type="title"/>
          </p:nvPr>
        </p:nvSpPr>
        <p:spPr bwMode="auto">
          <a:xfrm>
            <a:off x="179388" y="188913"/>
            <a:ext cx="6408737" cy="539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Place Text Here [Verdana 22]</a:t>
            </a:r>
            <a:endParaRPr lang="en-GB" dirty="0" smtClean="0"/>
          </a:p>
        </p:txBody>
      </p:sp>
    </p:spTree>
    <p:extLst>
      <p:ext uri="{BB962C8B-B14F-4D97-AF65-F5344CB8AC3E}">
        <p14:creationId xmlns:p14="http://schemas.microsoft.com/office/powerpoint/2010/main" val="2477882110"/>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p:txStyles>
    <p:titleStyle>
      <a:lvl1pPr algn="l" rtl="0" eaLnBrk="0" fontAlgn="base" hangingPunct="0">
        <a:spcBef>
          <a:spcPct val="0"/>
        </a:spcBef>
        <a:spcAft>
          <a:spcPct val="0"/>
        </a:spcAft>
        <a:defRPr sz="2200" kern="1200" spc="-50">
          <a:solidFill>
            <a:schemeClr val="accent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eaLnBrk="1" fontAlgn="base" hangingPunct="1">
        <a:spcBef>
          <a:spcPct val="0"/>
        </a:spcBef>
        <a:spcAft>
          <a:spcPct val="0"/>
        </a:spcAft>
        <a:defRPr sz="2400">
          <a:solidFill>
            <a:schemeClr val="bg1"/>
          </a:solidFill>
          <a:latin typeface="Arial" charset="0"/>
        </a:defRPr>
      </a:lvl6pPr>
      <a:lvl7pPr marL="914400" algn="l" rtl="0" eaLnBrk="1" fontAlgn="base" hangingPunct="1">
        <a:spcBef>
          <a:spcPct val="0"/>
        </a:spcBef>
        <a:spcAft>
          <a:spcPct val="0"/>
        </a:spcAft>
        <a:defRPr sz="2400">
          <a:solidFill>
            <a:schemeClr val="bg1"/>
          </a:solidFill>
          <a:latin typeface="Arial" charset="0"/>
        </a:defRPr>
      </a:lvl7pPr>
      <a:lvl8pPr marL="1371600" algn="l" rtl="0" eaLnBrk="1" fontAlgn="base" hangingPunct="1">
        <a:spcBef>
          <a:spcPct val="0"/>
        </a:spcBef>
        <a:spcAft>
          <a:spcPct val="0"/>
        </a:spcAft>
        <a:defRPr sz="2400">
          <a:solidFill>
            <a:schemeClr val="bg1"/>
          </a:solidFill>
          <a:latin typeface="Arial" charset="0"/>
        </a:defRPr>
      </a:lvl8pPr>
      <a:lvl9pPr marL="1828800" algn="l" rtl="0" eaLnBrk="1" fontAlgn="base" hangingPunct="1">
        <a:spcBef>
          <a:spcPct val="0"/>
        </a:spcBef>
        <a:spcAft>
          <a:spcPct val="0"/>
        </a:spcAft>
        <a:defRPr sz="2400">
          <a:solidFill>
            <a:schemeClr val="bg1"/>
          </a:solidFill>
          <a:latin typeface="Arial" charset="0"/>
        </a:defRPr>
      </a:lvl9pPr>
    </p:titleStyle>
    <p:bodyStyle>
      <a:lvl1pPr marL="227013" indent="-227013" algn="l" rtl="0" eaLnBrk="0" fontAlgn="base" hangingPunct="0">
        <a:spcBef>
          <a:spcPct val="20000"/>
        </a:spcBef>
        <a:spcAft>
          <a:spcPct val="0"/>
        </a:spcAft>
        <a:buClr>
          <a:schemeClr val="accent1"/>
        </a:buClr>
        <a:buFont typeface="Wingdings" charset="2"/>
        <a:buChar char="§"/>
        <a:defRPr sz="1800" kern="1200">
          <a:solidFill>
            <a:schemeClr val="tx1"/>
          </a:solidFill>
          <a:latin typeface="+mn-lt"/>
          <a:ea typeface="+mn-ea"/>
          <a:cs typeface="+mn-cs"/>
        </a:defRPr>
      </a:lvl1pPr>
      <a:lvl2pPr marL="687388" indent="-230188" algn="l" rtl="0" eaLnBrk="0" fontAlgn="base" hangingPunct="0">
        <a:spcBef>
          <a:spcPct val="20000"/>
        </a:spcBef>
        <a:spcAft>
          <a:spcPct val="0"/>
        </a:spcAft>
        <a:buClr>
          <a:schemeClr val="accent1"/>
        </a:buClr>
        <a:buFont typeface="Wingdings" charset="2"/>
        <a:buChar char="§"/>
        <a:defRPr sz="1800" kern="12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charset="2"/>
        <a:buChar char="§"/>
        <a:defRPr sz="1800" kern="12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charset="2"/>
        <a:buChar char="§"/>
        <a:defRPr sz="1800" kern="12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charset="2"/>
        <a:buChar char="§"/>
        <a:defRPr sz="1800" kern="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053" name="Rectangle 4"/>
          <p:cNvSpPr>
            <a:spLocks noGrp="1" noChangeArrowheads="1"/>
          </p:cNvSpPr>
          <p:nvPr>
            <p:ph type="body" idx="1"/>
          </p:nvPr>
        </p:nvSpPr>
        <p:spPr bwMode="auto">
          <a:xfrm>
            <a:off x="457200" y="1066800"/>
            <a:ext cx="8229600" cy="561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18]</a:t>
            </a:r>
          </a:p>
        </p:txBody>
      </p:sp>
      <p:sp>
        <p:nvSpPr>
          <p:cNvPr id="3" name="Rectangle 3"/>
          <p:cNvSpPr>
            <a:spLocks noGrp="1" noChangeArrowheads="1"/>
          </p:cNvSpPr>
          <p:nvPr>
            <p:ph type="title"/>
          </p:nvPr>
        </p:nvSpPr>
        <p:spPr bwMode="auto">
          <a:xfrm>
            <a:off x="179388" y="228600"/>
            <a:ext cx="6907212"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22]</a:t>
            </a:r>
            <a:endParaRPr lang="en-GB" dirty="0" smtClean="0"/>
          </a:p>
        </p:txBody>
      </p:sp>
    </p:spTree>
    <p:extLst>
      <p:ext uri="{BB962C8B-B14F-4D97-AF65-F5344CB8AC3E}">
        <p14:creationId xmlns:p14="http://schemas.microsoft.com/office/powerpoint/2010/main" val="3045040696"/>
      </p:ext>
    </p:extLst>
  </p:cSld>
  <p:clrMap bg1="lt1" tx1="dk1" bg2="lt2" tx2="dk2" accent1="accent1" accent2="accent2" accent3="accent3" accent4="accent4" accent5="accent5" accent6="accent6" hlink="hlink" folHlink="folHlink"/>
  <p:sldLayoutIdLst>
    <p:sldLayoutId id="2147483815" r:id="rId1"/>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hf hdr="0"/>
  <p:txStyles>
    <p:titleStyle>
      <a:lvl1pPr algn="l" rtl="0" eaLnBrk="0" fontAlgn="base" hangingPunct="0">
        <a:spcBef>
          <a:spcPct val="0"/>
        </a:spcBef>
        <a:spcAft>
          <a:spcPct val="0"/>
        </a:spcAft>
        <a:defRPr sz="2200" kern="1200" baseline="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eaLnBrk="1" fontAlgn="base" hangingPunct="1">
        <a:spcBef>
          <a:spcPct val="0"/>
        </a:spcBef>
        <a:spcAft>
          <a:spcPct val="0"/>
        </a:spcAft>
        <a:defRPr sz="2400">
          <a:solidFill>
            <a:schemeClr val="bg1"/>
          </a:solidFill>
          <a:latin typeface="Arial" charset="0"/>
        </a:defRPr>
      </a:lvl6pPr>
      <a:lvl7pPr marL="914400" algn="l" rtl="0" eaLnBrk="1" fontAlgn="base" hangingPunct="1">
        <a:spcBef>
          <a:spcPct val="0"/>
        </a:spcBef>
        <a:spcAft>
          <a:spcPct val="0"/>
        </a:spcAft>
        <a:defRPr sz="2400">
          <a:solidFill>
            <a:schemeClr val="bg1"/>
          </a:solidFill>
          <a:latin typeface="Arial" charset="0"/>
        </a:defRPr>
      </a:lvl7pPr>
      <a:lvl8pPr marL="1371600" algn="l" rtl="0" eaLnBrk="1" fontAlgn="base" hangingPunct="1">
        <a:spcBef>
          <a:spcPct val="0"/>
        </a:spcBef>
        <a:spcAft>
          <a:spcPct val="0"/>
        </a:spcAft>
        <a:defRPr sz="2400">
          <a:solidFill>
            <a:schemeClr val="bg1"/>
          </a:solidFill>
          <a:latin typeface="Arial" charset="0"/>
        </a:defRPr>
      </a:lvl8pPr>
      <a:lvl9pPr marL="1828800" algn="l" rtl="0" eaLnBrk="1" fontAlgn="base" hangingPunct="1">
        <a:spcBef>
          <a:spcPct val="0"/>
        </a:spcBef>
        <a:spcAft>
          <a:spcPct val="0"/>
        </a:spcAft>
        <a:defRPr sz="2400">
          <a:solidFill>
            <a:schemeClr val="bg1"/>
          </a:solidFill>
          <a:latin typeface="Arial" charset="0"/>
        </a:defRPr>
      </a:lvl9pPr>
    </p:titleStyle>
    <p:bodyStyle>
      <a:lvl1pPr marL="227013" indent="-227013" algn="l" rtl="0" eaLnBrk="0" fontAlgn="base" hangingPunct="0">
        <a:spcBef>
          <a:spcPct val="20000"/>
        </a:spcBef>
        <a:spcAft>
          <a:spcPct val="0"/>
        </a:spcAft>
        <a:buClr>
          <a:schemeClr val="accent1"/>
        </a:buClr>
        <a:buFont typeface="Wingdings" charset="2"/>
        <a:buChar char="§"/>
        <a:defRPr sz="1800">
          <a:solidFill>
            <a:schemeClr val="tx1"/>
          </a:solidFill>
          <a:latin typeface="+mn-lt"/>
          <a:ea typeface="+mn-ea"/>
          <a:cs typeface="+mn-cs"/>
        </a:defRPr>
      </a:lvl1pPr>
      <a:lvl2pPr marL="687388" indent="-230188"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4pPr>
      <a:lvl5pPr marL="2057400" indent="-230188"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148" name="Rectangle 4"/>
          <p:cNvSpPr>
            <a:spLocks noGrp="1" noChangeArrowheads="1"/>
          </p:cNvSpPr>
          <p:nvPr>
            <p:ph type="body" idx="1"/>
          </p:nvPr>
        </p:nvSpPr>
        <p:spPr bwMode="auto">
          <a:xfrm>
            <a:off x="457200" y="914400"/>
            <a:ext cx="8229600" cy="5145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18]</a:t>
            </a:r>
          </a:p>
          <a:p>
            <a:pPr lvl="1"/>
            <a:r>
              <a:rPr lang="en-US" dirty="0" smtClean="0"/>
              <a:t>Second level [Verdana 18]</a:t>
            </a:r>
          </a:p>
          <a:p>
            <a:pPr lvl="2"/>
            <a:r>
              <a:rPr lang="en-US" dirty="0" smtClean="0"/>
              <a:t>Third level [Verdana 18]</a:t>
            </a:r>
          </a:p>
          <a:p>
            <a:pPr lvl="3"/>
            <a:r>
              <a:rPr lang="en-US" dirty="0" smtClean="0"/>
              <a:t>Fourth level [Verdana 18]</a:t>
            </a:r>
          </a:p>
          <a:p>
            <a:pPr lvl="4"/>
            <a:r>
              <a:rPr lang="en-US" dirty="0" smtClean="0"/>
              <a:t>Fifth level [Verdana 18]</a:t>
            </a:r>
          </a:p>
          <a:p>
            <a:pPr lvl="4"/>
            <a:endParaRPr lang="en-GB" dirty="0" smtClean="0"/>
          </a:p>
        </p:txBody>
      </p:sp>
      <p:sp>
        <p:nvSpPr>
          <p:cNvPr id="6" name="Rectangle 3"/>
          <p:cNvSpPr>
            <a:spLocks noGrp="1" noChangeArrowheads="1"/>
          </p:cNvSpPr>
          <p:nvPr>
            <p:ph type="title"/>
          </p:nvPr>
        </p:nvSpPr>
        <p:spPr bwMode="auto">
          <a:xfrm>
            <a:off x="179388" y="188913"/>
            <a:ext cx="6408737" cy="539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Place Text Here [Verdana 22]</a:t>
            </a:r>
            <a:endParaRPr lang="en-GB" dirty="0" smtClean="0"/>
          </a:p>
        </p:txBody>
      </p:sp>
    </p:spTree>
    <p:extLst>
      <p:ext uri="{BB962C8B-B14F-4D97-AF65-F5344CB8AC3E}">
        <p14:creationId xmlns:p14="http://schemas.microsoft.com/office/powerpoint/2010/main" val="1275022331"/>
      </p:ext>
    </p:extLst>
  </p:cSld>
  <p:clrMap bg1="lt1" tx1="dk1" bg2="lt2" tx2="dk2" accent1="accent1" accent2="accent2" accent3="accent3" accent4="accent4" accent5="accent5" accent6="accent6" hlink="hlink" folHlink="folHlink"/>
  <p:sldLayoutIdLst>
    <p:sldLayoutId id="2147483817" r:id="rId1"/>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p:txStyles>
    <p:titleStyle>
      <a:lvl1pPr algn="l" rtl="0" eaLnBrk="0" fontAlgn="base" hangingPunct="0">
        <a:spcBef>
          <a:spcPct val="0"/>
        </a:spcBef>
        <a:spcAft>
          <a:spcPct val="0"/>
        </a:spcAft>
        <a:defRPr sz="2200" kern="1200" spc="-50">
          <a:solidFill>
            <a:schemeClr val="accent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eaLnBrk="1" fontAlgn="base" hangingPunct="1">
        <a:spcBef>
          <a:spcPct val="0"/>
        </a:spcBef>
        <a:spcAft>
          <a:spcPct val="0"/>
        </a:spcAft>
        <a:defRPr sz="2400">
          <a:solidFill>
            <a:schemeClr val="bg1"/>
          </a:solidFill>
          <a:latin typeface="Arial" charset="0"/>
        </a:defRPr>
      </a:lvl6pPr>
      <a:lvl7pPr marL="914400" algn="l" rtl="0" eaLnBrk="1" fontAlgn="base" hangingPunct="1">
        <a:spcBef>
          <a:spcPct val="0"/>
        </a:spcBef>
        <a:spcAft>
          <a:spcPct val="0"/>
        </a:spcAft>
        <a:defRPr sz="2400">
          <a:solidFill>
            <a:schemeClr val="bg1"/>
          </a:solidFill>
          <a:latin typeface="Arial" charset="0"/>
        </a:defRPr>
      </a:lvl7pPr>
      <a:lvl8pPr marL="1371600" algn="l" rtl="0" eaLnBrk="1" fontAlgn="base" hangingPunct="1">
        <a:spcBef>
          <a:spcPct val="0"/>
        </a:spcBef>
        <a:spcAft>
          <a:spcPct val="0"/>
        </a:spcAft>
        <a:defRPr sz="2400">
          <a:solidFill>
            <a:schemeClr val="bg1"/>
          </a:solidFill>
          <a:latin typeface="Arial" charset="0"/>
        </a:defRPr>
      </a:lvl8pPr>
      <a:lvl9pPr marL="1828800" algn="l" rtl="0" eaLnBrk="1" fontAlgn="base" hangingPunct="1">
        <a:spcBef>
          <a:spcPct val="0"/>
        </a:spcBef>
        <a:spcAft>
          <a:spcPct val="0"/>
        </a:spcAft>
        <a:defRPr sz="2400">
          <a:solidFill>
            <a:schemeClr val="bg1"/>
          </a:solidFill>
          <a:latin typeface="Arial" charset="0"/>
        </a:defRPr>
      </a:lvl9pPr>
    </p:titleStyle>
    <p:bodyStyle>
      <a:lvl1pPr marL="227013" indent="-227013" algn="l" rtl="0" eaLnBrk="0" fontAlgn="base" hangingPunct="0">
        <a:spcBef>
          <a:spcPct val="20000"/>
        </a:spcBef>
        <a:spcAft>
          <a:spcPct val="0"/>
        </a:spcAft>
        <a:buClr>
          <a:schemeClr val="accent1"/>
        </a:buClr>
        <a:buFont typeface="Wingdings" charset="2"/>
        <a:buChar char="§"/>
        <a:defRPr sz="1800">
          <a:solidFill>
            <a:schemeClr val="tx1"/>
          </a:solidFill>
          <a:latin typeface="+mn-lt"/>
          <a:ea typeface="+mn-ea"/>
          <a:cs typeface="+mn-cs"/>
        </a:defRPr>
      </a:lvl1pPr>
      <a:lvl2pPr marL="687388" indent="-230188"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charset="2"/>
        <a:buChar char="§"/>
        <a:defRPr sz="1800" kern="12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email"/>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482725" y="228600"/>
            <a:ext cx="7356475" cy="914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1143000" y="1600200"/>
            <a:ext cx="66294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700865742"/>
      </p:ext>
    </p:extLst>
  </p:cSld>
  <p:clrMap bg1="lt1" tx1="dk1" bg2="lt2" tx2="dk2" accent1="accent1" accent2="accent2" accent3="accent3" accent4="accent4" accent5="accent5" accent6="accent6" hlink="hlink" folHlink="folHlink"/>
  <p:sldLayoutIdLst>
    <p:sldLayoutId id="2147483819" r:id="rId1"/>
    <p:sldLayoutId id="2147483823" r:id="rId2"/>
    <p:sldLayoutId id="2147483824" r:id="rId3"/>
    <p:sldLayoutId id="2147483825" r:id="rId4"/>
  </p:sldLayoutIdLst>
  <p:txStyles>
    <p:titleStyle>
      <a:lvl1pPr algn="l" rtl="0" eaLnBrk="0" fontAlgn="base" hangingPunct="0">
        <a:spcBef>
          <a:spcPct val="0"/>
        </a:spcBef>
        <a:spcAft>
          <a:spcPct val="0"/>
        </a:spcAft>
        <a:defRPr sz="2800" b="1">
          <a:solidFill>
            <a:srgbClr val="F3F3F3"/>
          </a:solidFill>
          <a:latin typeface="+mj-lt"/>
          <a:ea typeface="+mj-ea"/>
          <a:cs typeface="+mj-cs"/>
        </a:defRPr>
      </a:lvl1pPr>
      <a:lvl2pPr algn="l" rtl="0" eaLnBrk="0" fontAlgn="base" hangingPunct="0">
        <a:spcBef>
          <a:spcPct val="0"/>
        </a:spcBef>
        <a:spcAft>
          <a:spcPct val="0"/>
        </a:spcAft>
        <a:defRPr sz="2800" b="1">
          <a:solidFill>
            <a:srgbClr val="F3F3F3"/>
          </a:solidFill>
          <a:latin typeface="Verdana" pitchFamily="34" charset="0"/>
          <a:ea typeface="ヒラギノ角ゴ Pro W3" pitchFamily="-80" charset="-128"/>
        </a:defRPr>
      </a:lvl2pPr>
      <a:lvl3pPr algn="l" rtl="0" eaLnBrk="0" fontAlgn="base" hangingPunct="0">
        <a:spcBef>
          <a:spcPct val="0"/>
        </a:spcBef>
        <a:spcAft>
          <a:spcPct val="0"/>
        </a:spcAft>
        <a:defRPr sz="2800" b="1">
          <a:solidFill>
            <a:srgbClr val="F3F3F3"/>
          </a:solidFill>
          <a:latin typeface="Verdana" pitchFamily="34" charset="0"/>
          <a:ea typeface="ヒラギノ角ゴ Pro W3" pitchFamily="-80" charset="-128"/>
        </a:defRPr>
      </a:lvl3pPr>
      <a:lvl4pPr algn="l" rtl="0" eaLnBrk="0" fontAlgn="base" hangingPunct="0">
        <a:spcBef>
          <a:spcPct val="0"/>
        </a:spcBef>
        <a:spcAft>
          <a:spcPct val="0"/>
        </a:spcAft>
        <a:defRPr sz="2800" b="1">
          <a:solidFill>
            <a:srgbClr val="F3F3F3"/>
          </a:solidFill>
          <a:latin typeface="Verdana" pitchFamily="34" charset="0"/>
          <a:ea typeface="ヒラギノ角ゴ Pro W3" pitchFamily="-80" charset="-128"/>
        </a:defRPr>
      </a:lvl4pPr>
      <a:lvl5pPr algn="l" rtl="0" eaLnBrk="0" fontAlgn="base" hangingPunct="0">
        <a:spcBef>
          <a:spcPct val="0"/>
        </a:spcBef>
        <a:spcAft>
          <a:spcPct val="0"/>
        </a:spcAft>
        <a:defRPr sz="2800" b="1">
          <a:solidFill>
            <a:srgbClr val="F3F3F3"/>
          </a:solidFill>
          <a:latin typeface="Verdana" pitchFamily="34" charset="0"/>
          <a:ea typeface="ヒラギノ角ゴ Pro W3" pitchFamily="-80" charset="-128"/>
        </a:defRPr>
      </a:lvl5pPr>
      <a:lvl6pPr marL="457200" algn="l" rtl="0" fontAlgn="base">
        <a:spcBef>
          <a:spcPct val="0"/>
        </a:spcBef>
        <a:spcAft>
          <a:spcPct val="0"/>
        </a:spcAft>
        <a:defRPr sz="2800" b="1">
          <a:solidFill>
            <a:srgbClr val="F3F3F3"/>
          </a:solidFill>
          <a:latin typeface="Verdana" pitchFamily="34" charset="0"/>
          <a:ea typeface="ヒラギノ角ゴ Pro W3" pitchFamily="-80" charset="-128"/>
        </a:defRPr>
      </a:lvl6pPr>
      <a:lvl7pPr marL="914400" algn="l" rtl="0" fontAlgn="base">
        <a:spcBef>
          <a:spcPct val="0"/>
        </a:spcBef>
        <a:spcAft>
          <a:spcPct val="0"/>
        </a:spcAft>
        <a:defRPr sz="2800" b="1">
          <a:solidFill>
            <a:srgbClr val="F3F3F3"/>
          </a:solidFill>
          <a:latin typeface="Verdana" pitchFamily="34" charset="0"/>
          <a:ea typeface="ヒラギノ角ゴ Pro W3" pitchFamily="-80" charset="-128"/>
        </a:defRPr>
      </a:lvl7pPr>
      <a:lvl8pPr marL="1371600" algn="l" rtl="0" fontAlgn="base">
        <a:spcBef>
          <a:spcPct val="0"/>
        </a:spcBef>
        <a:spcAft>
          <a:spcPct val="0"/>
        </a:spcAft>
        <a:defRPr sz="2800" b="1">
          <a:solidFill>
            <a:srgbClr val="F3F3F3"/>
          </a:solidFill>
          <a:latin typeface="Verdana" pitchFamily="34" charset="0"/>
          <a:ea typeface="ヒラギノ角ゴ Pro W3" pitchFamily="-80" charset="-128"/>
        </a:defRPr>
      </a:lvl8pPr>
      <a:lvl9pPr marL="1828800" algn="l" rtl="0" fontAlgn="base">
        <a:spcBef>
          <a:spcPct val="0"/>
        </a:spcBef>
        <a:spcAft>
          <a:spcPct val="0"/>
        </a:spcAft>
        <a:defRPr sz="2800" b="1">
          <a:solidFill>
            <a:srgbClr val="F3F3F3"/>
          </a:solidFill>
          <a:latin typeface="Verdana" pitchFamily="34" charset="0"/>
          <a:ea typeface="ヒラギノ角ゴ Pro W3" pitchFamily="-80" charset="-128"/>
        </a:defRPr>
      </a:lvl9pPr>
    </p:titleStyle>
    <p:bodyStyle>
      <a:lvl1pPr marL="342900" indent="-342900" algn="l" rtl="0" eaLnBrk="0" fontAlgn="base" hangingPunct="0">
        <a:lnSpc>
          <a:spcPct val="120000"/>
        </a:lnSpc>
        <a:spcBef>
          <a:spcPct val="20000"/>
        </a:spcBef>
        <a:spcAft>
          <a:spcPct val="0"/>
        </a:spcAft>
        <a:buBlip>
          <a:blip r:embed="rId7"/>
        </a:buBlip>
        <a:defRPr sz="24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Font typeface="Times" pitchFamily="18" charset="0"/>
        <a:buChar char="•"/>
        <a:defRPr sz="2000">
          <a:solidFill>
            <a:schemeClr val="tx1"/>
          </a:solidFill>
          <a:latin typeface="+mn-lt"/>
          <a:ea typeface="+mn-ea"/>
        </a:defRPr>
      </a:lvl2pPr>
      <a:lvl3pPr marL="1143000" indent="-228600" algn="l" rtl="0" eaLnBrk="0" fontAlgn="base" hangingPunct="0">
        <a:lnSpc>
          <a:spcPct val="120000"/>
        </a:lnSpc>
        <a:spcBef>
          <a:spcPct val="20000"/>
        </a:spcBef>
        <a:spcAft>
          <a:spcPct val="0"/>
        </a:spcAft>
        <a:buSzPct val="75000"/>
        <a:buChar char="•"/>
        <a:defRPr>
          <a:solidFill>
            <a:schemeClr val="tx1"/>
          </a:solidFill>
          <a:latin typeface="+mn-lt"/>
          <a:ea typeface="+mn-ea"/>
        </a:defRPr>
      </a:lvl3pPr>
      <a:lvl4pPr marL="1600200" indent="-228600" algn="l" rtl="0" eaLnBrk="0" fontAlgn="base" hangingPunct="0">
        <a:lnSpc>
          <a:spcPct val="120000"/>
        </a:lnSpc>
        <a:spcBef>
          <a:spcPct val="20000"/>
        </a:spcBef>
        <a:spcAft>
          <a:spcPct val="0"/>
        </a:spcAft>
        <a:buChar char="–"/>
        <a:defRPr sz="1600">
          <a:solidFill>
            <a:schemeClr val="tx1"/>
          </a:solidFill>
          <a:latin typeface="+mn-lt"/>
          <a:ea typeface="+mn-ea"/>
        </a:defRPr>
      </a:lvl4pPr>
      <a:lvl5pPr marL="2057400" indent="-228600" algn="l" rtl="0" eaLnBrk="0" fontAlgn="base" hangingPunct="0">
        <a:lnSpc>
          <a:spcPct val="120000"/>
        </a:lnSpc>
        <a:spcBef>
          <a:spcPct val="20000"/>
        </a:spcBef>
        <a:spcAft>
          <a:spcPct val="0"/>
        </a:spcAft>
        <a:buChar char="»"/>
        <a:defRPr sz="1600">
          <a:solidFill>
            <a:schemeClr val="tx1"/>
          </a:solidFill>
          <a:latin typeface="+mn-lt"/>
          <a:ea typeface="+mn-ea"/>
        </a:defRPr>
      </a:lvl5pPr>
      <a:lvl6pPr marL="2514600" indent="-228600" algn="l" rtl="0" fontAlgn="base">
        <a:lnSpc>
          <a:spcPct val="120000"/>
        </a:lnSpc>
        <a:spcBef>
          <a:spcPct val="20000"/>
        </a:spcBef>
        <a:spcAft>
          <a:spcPct val="0"/>
        </a:spcAft>
        <a:buChar char="»"/>
        <a:defRPr sz="1600">
          <a:solidFill>
            <a:schemeClr val="tx1"/>
          </a:solidFill>
          <a:latin typeface="+mn-lt"/>
          <a:ea typeface="+mn-ea"/>
        </a:defRPr>
      </a:lvl6pPr>
      <a:lvl7pPr marL="2971800" indent="-228600" algn="l" rtl="0" fontAlgn="base">
        <a:lnSpc>
          <a:spcPct val="120000"/>
        </a:lnSpc>
        <a:spcBef>
          <a:spcPct val="20000"/>
        </a:spcBef>
        <a:spcAft>
          <a:spcPct val="0"/>
        </a:spcAft>
        <a:buChar char="»"/>
        <a:defRPr sz="1600">
          <a:solidFill>
            <a:schemeClr val="tx1"/>
          </a:solidFill>
          <a:latin typeface="+mn-lt"/>
          <a:ea typeface="+mn-ea"/>
        </a:defRPr>
      </a:lvl7pPr>
      <a:lvl8pPr marL="3429000" indent="-228600" algn="l" rtl="0" fontAlgn="base">
        <a:lnSpc>
          <a:spcPct val="120000"/>
        </a:lnSpc>
        <a:spcBef>
          <a:spcPct val="20000"/>
        </a:spcBef>
        <a:spcAft>
          <a:spcPct val="0"/>
        </a:spcAft>
        <a:buChar char="»"/>
        <a:defRPr sz="1600">
          <a:solidFill>
            <a:schemeClr val="tx1"/>
          </a:solidFill>
          <a:latin typeface="+mn-lt"/>
          <a:ea typeface="+mn-ea"/>
        </a:defRPr>
      </a:lvl8pPr>
      <a:lvl9pPr marL="3886200" indent="-228600" algn="l" rtl="0" fontAlgn="base">
        <a:lnSpc>
          <a:spcPct val="120000"/>
        </a:lnSpc>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Text Placeholder 4"/>
          <p:cNvSpPr>
            <a:spLocks noGrp="1"/>
          </p:cNvSpPr>
          <p:nvPr>
            <p:ph type="body" idx="1"/>
          </p:nvPr>
        </p:nvSpPr>
        <p:spPr bwMode="auto">
          <a:xfrm>
            <a:off x="457200" y="4051300"/>
            <a:ext cx="823595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Subtitle Style Here [Verdana Bold 14]</a:t>
            </a:r>
          </a:p>
        </p:txBody>
      </p:sp>
      <p:sp>
        <p:nvSpPr>
          <p:cNvPr id="3075" name="Title Placeholder 5"/>
          <p:cNvSpPr>
            <a:spLocks noGrp="1"/>
          </p:cNvSpPr>
          <p:nvPr>
            <p:ph type="title"/>
          </p:nvPr>
        </p:nvSpPr>
        <p:spPr bwMode="auto">
          <a:xfrm>
            <a:off x="457200" y="2120900"/>
            <a:ext cx="822960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Presentation Title Here [Verdana 26]</a:t>
            </a:r>
          </a:p>
        </p:txBody>
      </p:sp>
    </p:spTree>
  </p:cSld>
  <p:clrMap bg1="lt1" tx1="dk1" bg2="lt2" tx2="dk2" accent1="accent1" accent2="accent2" accent3="accent3" accent4="accent4" accent5="accent5" accent6="accent6" hlink="hlink" folHlink="folHlink"/>
  <p:sldLayoutIdLst>
    <p:sldLayoutId id="2147483698" r:id="rId1"/>
  </p:sldLayoutIdLst>
  <p:timing>
    <p:tnLst>
      <p:par>
        <p:cTn id="1" dur="indefinite" restart="never" nodeType="tmRoot"/>
      </p:par>
    </p:tnLst>
  </p:timing>
  <p:txStyles>
    <p:titleStyle>
      <a:lvl1pPr marL="342900" indent="-342900" algn="l" defTabSz="457200" rtl="0" eaLnBrk="0" fontAlgn="base" hangingPunct="0">
        <a:spcBef>
          <a:spcPct val="20000"/>
        </a:spcBef>
        <a:spcAft>
          <a:spcPct val="0"/>
        </a:spcAft>
        <a:defRPr lang="en-US" sz="2600" kern="1200">
          <a:solidFill>
            <a:schemeClr val="bg1"/>
          </a:solidFill>
          <a:latin typeface="Verdana"/>
          <a:ea typeface="Verdana" pitchFamily="34" charset="0"/>
          <a:cs typeface="Verdana"/>
        </a:defRPr>
      </a:lvl1pPr>
      <a:lvl2pPr marL="342900" indent="-342900" algn="l" defTabSz="457200" rtl="0" eaLnBrk="0" fontAlgn="base" hangingPunct="0">
        <a:spcBef>
          <a:spcPct val="20000"/>
        </a:spcBef>
        <a:spcAft>
          <a:spcPct val="0"/>
        </a:spcAft>
        <a:defRPr sz="2600">
          <a:solidFill>
            <a:schemeClr val="bg1"/>
          </a:solidFill>
          <a:latin typeface="Verdana" pitchFamily="34" charset="0"/>
          <a:ea typeface="Verdana" pitchFamily="34" charset="0"/>
          <a:cs typeface="Verdana" pitchFamily="34" charset="0"/>
        </a:defRPr>
      </a:lvl2pPr>
      <a:lvl3pPr marL="342900" indent="-342900" algn="l" defTabSz="457200" rtl="0" eaLnBrk="0" fontAlgn="base" hangingPunct="0">
        <a:spcBef>
          <a:spcPct val="20000"/>
        </a:spcBef>
        <a:spcAft>
          <a:spcPct val="0"/>
        </a:spcAft>
        <a:defRPr sz="2600">
          <a:solidFill>
            <a:schemeClr val="bg1"/>
          </a:solidFill>
          <a:latin typeface="Verdana" pitchFamily="34" charset="0"/>
          <a:ea typeface="Verdana" pitchFamily="34" charset="0"/>
          <a:cs typeface="Verdana" pitchFamily="34" charset="0"/>
        </a:defRPr>
      </a:lvl3pPr>
      <a:lvl4pPr marL="342900" indent="-342900" algn="l" defTabSz="457200" rtl="0" eaLnBrk="0" fontAlgn="base" hangingPunct="0">
        <a:spcBef>
          <a:spcPct val="20000"/>
        </a:spcBef>
        <a:spcAft>
          <a:spcPct val="0"/>
        </a:spcAft>
        <a:defRPr sz="2600">
          <a:solidFill>
            <a:schemeClr val="bg1"/>
          </a:solidFill>
          <a:latin typeface="Verdana" pitchFamily="34" charset="0"/>
          <a:ea typeface="Verdana" pitchFamily="34" charset="0"/>
          <a:cs typeface="Verdana" pitchFamily="34" charset="0"/>
        </a:defRPr>
      </a:lvl4pPr>
      <a:lvl5pPr marL="342900" indent="-342900" algn="l" defTabSz="457200" rtl="0" eaLnBrk="0" fontAlgn="base" hangingPunct="0">
        <a:spcBef>
          <a:spcPct val="20000"/>
        </a:spcBef>
        <a:spcAft>
          <a:spcPct val="0"/>
        </a:spcAft>
        <a:defRPr sz="2600">
          <a:solidFill>
            <a:schemeClr val="bg1"/>
          </a:solidFill>
          <a:latin typeface="Verdana" pitchFamily="34" charset="0"/>
          <a:ea typeface="Verdana" pitchFamily="34" charset="0"/>
          <a:cs typeface="Verdana" pitchFamily="34" charset="0"/>
        </a:defRPr>
      </a:lvl5pPr>
      <a:lvl6pPr marL="800100" indent="-342900" algn="l" defTabSz="457200" rtl="0" fontAlgn="base">
        <a:spcBef>
          <a:spcPct val="20000"/>
        </a:spcBef>
        <a:spcAft>
          <a:spcPct val="0"/>
        </a:spcAft>
        <a:defRPr sz="2600">
          <a:solidFill>
            <a:schemeClr val="bg1"/>
          </a:solidFill>
          <a:latin typeface="Verdana" pitchFamily="34" charset="0"/>
          <a:ea typeface="Verdana" pitchFamily="34" charset="0"/>
          <a:cs typeface="Verdana" pitchFamily="34" charset="0"/>
        </a:defRPr>
      </a:lvl6pPr>
      <a:lvl7pPr marL="1257300" indent="-342900" algn="l" defTabSz="457200" rtl="0" fontAlgn="base">
        <a:spcBef>
          <a:spcPct val="20000"/>
        </a:spcBef>
        <a:spcAft>
          <a:spcPct val="0"/>
        </a:spcAft>
        <a:defRPr sz="2600">
          <a:solidFill>
            <a:schemeClr val="bg1"/>
          </a:solidFill>
          <a:latin typeface="Verdana" pitchFamily="34" charset="0"/>
          <a:ea typeface="Verdana" pitchFamily="34" charset="0"/>
          <a:cs typeface="Verdana" pitchFamily="34" charset="0"/>
        </a:defRPr>
      </a:lvl7pPr>
      <a:lvl8pPr marL="1714500" indent="-342900" algn="l" defTabSz="457200" rtl="0" fontAlgn="base">
        <a:spcBef>
          <a:spcPct val="20000"/>
        </a:spcBef>
        <a:spcAft>
          <a:spcPct val="0"/>
        </a:spcAft>
        <a:defRPr sz="2600">
          <a:solidFill>
            <a:schemeClr val="bg1"/>
          </a:solidFill>
          <a:latin typeface="Verdana" pitchFamily="34" charset="0"/>
          <a:ea typeface="Verdana" pitchFamily="34" charset="0"/>
          <a:cs typeface="Verdana" pitchFamily="34" charset="0"/>
        </a:defRPr>
      </a:lvl8pPr>
      <a:lvl9pPr marL="2171700" indent="-342900" algn="l" defTabSz="457200" rtl="0" fontAlgn="base">
        <a:spcBef>
          <a:spcPct val="20000"/>
        </a:spcBef>
        <a:spcAft>
          <a:spcPct val="0"/>
        </a:spcAft>
        <a:defRPr sz="2600">
          <a:solidFill>
            <a:schemeClr val="bg1"/>
          </a:solidFill>
          <a:latin typeface="Verdana" pitchFamily="34" charset="0"/>
          <a:ea typeface="Verdana" pitchFamily="34" charset="0"/>
          <a:cs typeface="Verdana"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email"/>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482725" y="228600"/>
            <a:ext cx="7356475" cy="914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1143000" y="1600200"/>
            <a:ext cx="66294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782715193"/>
      </p:ext>
    </p:extLst>
  </p:cSld>
  <p:clrMap bg1="lt1" tx1="dk1" bg2="lt2" tx2="dk2" accent1="accent1" accent2="accent2" accent3="accent3" accent4="accent4" accent5="accent5" accent6="accent6" hlink="hlink" folHlink="folHlink"/>
  <p:sldLayoutIdLst>
    <p:sldLayoutId id="2147483821" r:id="rId1"/>
    <p:sldLayoutId id="2147483822" r:id="rId2"/>
  </p:sldLayoutIdLst>
  <p:txStyles>
    <p:titleStyle>
      <a:lvl1pPr algn="l" rtl="0" eaLnBrk="0" fontAlgn="base" hangingPunct="0">
        <a:spcBef>
          <a:spcPct val="0"/>
        </a:spcBef>
        <a:spcAft>
          <a:spcPct val="0"/>
        </a:spcAft>
        <a:defRPr sz="2800" b="1">
          <a:solidFill>
            <a:srgbClr val="F3F3F3"/>
          </a:solidFill>
          <a:latin typeface="+mj-lt"/>
          <a:ea typeface="+mj-ea"/>
          <a:cs typeface="+mj-cs"/>
        </a:defRPr>
      </a:lvl1pPr>
      <a:lvl2pPr algn="l" rtl="0" eaLnBrk="0" fontAlgn="base" hangingPunct="0">
        <a:spcBef>
          <a:spcPct val="0"/>
        </a:spcBef>
        <a:spcAft>
          <a:spcPct val="0"/>
        </a:spcAft>
        <a:defRPr sz="2800" b="1">
          <a:solidFill>
            <a:srgbClr val="F3F3F3"/>
          </a:solidFill>
          <a:latin typeface="Verdana" pitchFamily="34" charset="0"/>
          <a:ea typeface="ヒラギノ角ゴ Pro W3" pitchFamily="-80" charset="-128"/>
        </a:defRPr>
      </a:lvl2pPr>
      <a:lvl3pPr algn="l" rtl="0" eaLnBrk="0" fontAlgn="base" hangingPunct="0">
        <a:spcBef>
          <a:spcPct val="0"/>
        </a:spcBef>
        <a:spcAft>
          <a:spcPct val="0"/>
        </a:spcAft>
        <a:defRPr sz="2800" b="1">
          <a:solidFill>
            <a:srgbClr val="F3F3F3"/>
          </a:solidFill>
          <a:latin typeface="Verdana" pitchFamily="34" charset="0"/>
          <a:ea typeface="ヒラギノ角ゴ Pro W3" pitchFamily="-80" charset="-128"/>
        </a:defRPr>
      </a:lvl3pPr>
      <a:lvl4pPr algn="l" rtl="0" eaLnBrk="0" fontAlgn="base" hangingPunct="0">
        <a:spcBef>
          <a:spcPct val="0"/>
        </a:spcBef>
        <a:spcAft>
          <a:spcPct val="0"/>
        </a:spcAft>
        <a:defRPr sz="2800" b="1">
          <a:solidFill>
            <a:srgbClr val="F3F3F3"/>
          </a:solidFill>
          <a:latin typeface="Verdana" pitchFamily="34" charset="0"/>
          <a:ea typeface="ヒラギノ角ゴ Pro W3" pitchFamily="-80" charset="-128"/>
        </a:defRPr>
      </a:lvl4pPr>
      <a:lvl5pPr algn="l" rtl="0" eaLnBrk="0" fontAlgn="base" hangingPunct="0">
        <a:spcBef>
          <a:spcPct val="0"/>
        </a:spcBef>
        <a:spcAft>
          <a:spcPct val="0"/>
        </a:spcAft>
        <a:defRPr sz="2800" b="1">
          <a:solidFill>
            <a:srgbClr val="F3F3F3"/>
          </a:solidFill>
          <a:latin typeface="Verdana" pitchFamily="34" charset="0"/>
          <a:ea typeface="ヒラギノ角ゴ Pro W3" pitchFamily="-80" charset="-128"/>
        </a:defRPr>
      </a:lvl5pPr>
      <a:lvl6pPr marL="457200" algn="l" rtl="0" fontAlgn="base">
        <a:spcBef>
          <a:spcPct val="0"/>
        </a:spcBef>
        <a:spcAft>
          <a:spcPct val="0"/>
        </a:spcAft>
        <a:defRPr sz="2800" b="1">
          <a:solidFill>
            <a:srgbClr val="F3F3F3"/>
          </a:solidFill>
          <a:latin typeface="Verdana" pitchFamily="34" charset="0"/>
          <a:ea typeface="ヒラギノ角ゴ Pro W3" pitchFamily="-80" charset="-128"/>
        </a:defRPr>
      </a:lvl6pPr>
      <a:lvl7pPr marL="914400" algn="l" rtl="0" fontAlgn="base">
        <a:spcBef>
          <a:spcPct val="0"/>
        </a:spcBef>
        <a:spcAft>
          <a:spcPct val="0"/>
        </a:spcAft>
        <a:defRPr sz="2800" b="1">
          <a:solidFill>
            <a:srgbClr val="F3F3F3"/>
          </a:solidFill>
          <a:latin typeface="Verdana" pitchFamily="34" charset="0"/>
          <a:ea typeface="ヒラギノ角ゴ Pro W3" pitchFamily="-80" charset="-128"/>
        </a:defRPr>
      </a:lvl7pPr>
      <a:lvl8pPr marL="1371600" algn="l" rtl="0" fontAlgn="base">
        <a:spcBef>
          <a:spcPct val="0"/>
        </a:spcBef>
        <a:spcAft>
          <a:spcPct val="0"/>
        </a:spcAft>
        <a:defRPr sz="2800" b="1">
          <a:solidFill>
            <a:srgbClr val="F3F3F3"/>
          </a:solidFill>
          <a:latin typeface="Verdana" pitchFamily="34" charset="0"/>
          <a:ea typeface="ヒラギノ角ゴ Pro W3" pitchFamily="-80" charset="-128"/>
        </a:defRPr>
      </a:lvl8pPr>
      <a:lvl9pPr marL="1828800" algn="l" rtl="0" fontAlgn="base">
        <a:spcBef>
          <a:spcPct val="0"/>
        </a:spcBef>
        <a:spcAft>
          <a:spcPct val="0"/>
        </a:spcAft>
        <a:defRPr sz="2800" b="1">
          <a:solidFill>
            <a:srgbClr val="F3F3F3"/>
          </a:solidFill>
          <a:latin typeface="Verdana" pitchFamily="34" charset="0"/>
          <a:ea typeface="ヒラギノ角ゴ Pro W3" pitchFamily="-80" charset="-128"/>
        </a:defRPr>
      </a:lvl9pPr>
    </p:titleStyle>
    <p:bodyStyle>
      <a:lvl1pPr marL="342900" indent="-342900" algn="l" rtl="0" eaLnBrk="0" fontAlgn="base" hangingPunct="0">
        <a:lnSpc>
          <a:spcPct val="120000"/>
        </a:lnSpc>
        <a:spcBef>
          <a:spcPct val="20000"/>
        </a:spcBef>
        <a:spcAft>
          <a:spcPct val="0"/>
        </a:spcAft>
        <a:buBlip>
          <a:blip r:embed="rId5"/>
        </a:buBlip>
        <a:defRPr sz="24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Font typeface="Times" pitchFamily="18" charset="0"/>
        <a:buChar char="•"/>
        <a:defRPr sz="2000">
          <a:solidFill>
            <a:schemeClr val="tx1"/>
          </a:solidFill>
          <a:latin typeface="+mn-lt"/>
          <a:ea typeface="+mn-ea"/>
        </a:defRPr>
      </a:lvl2pPr>
      <a:lvl3pPr marL="1143000" indent="-228600" algn="l" rtl="0" eaLnBrk="0" fontAlgn="base" hangingPunct="0">
        <a:lnSpc>
          <a:spcPct val="120000"/>
        </a:lnSpc>
        <a:spcBef>
          <a:spcPct val="20000"/>
        </a:spcBef>
        <a:spcAft>
          <a:spcPct val="0"/>
        </a:spcAft>
        <a:buSzPct val="75000"/>
        <a:buChar char="•"/>
        <a:defRPr>
          <a:solidFill>
            <a:schemeClr val="tx1"/>
          </a:solidFill>
          <a:latin typeface="+mn-lt"/>
          <a:ea typeface="+mn-ea"/>
        </a:defRPr>
      </a:lvl3pPr>
      <a:lvl4pPr marL="1600200" indent="-228600" algn="l" rtl="0" eaLnBrk="0" fontAlgn="base" hangingPunct="0">
        <a:lnSpc>
          <a:spcPct val="120000"/>
        </a:lnSpc>
        <a:spcBef>
          <a:spcPct val="20000"/>
        </a:spcBef>
        <a:spcAft>
          <a:spcPct val="0"/>
        </a:spcAft>
        <a:buChar char="–"/>
        <a:defRPr sz="1600">
          <a:solidFill>
            <a:schemeClr val="tx1"/>
          </a:solidFill>
          <a:latin typeface="+mn-lt"/>
          <a:ea typeface="+mn-ea"/>
        </a:defRPr>
      </a:lvl4pPr>
      <a:lvl5pPr marL="2057400" indent="-228600" algn="l" rtl="0" eaLnBrk="0" fontAlgn="base" hangingPunct="0">
        <a:lnSpc>
          <a:spcPct val="120000"/>
        </a:lnSpc>
        <a:spcBef>
          <a:spcPct val="20000"/>
        </a:spcBef>
        <a:spcAft>
          <a:spcPct val="0"/>
        </a:spcAft>
        <a:buChar char="»"/>
        <a:defRPr sz="1600">
          <a:solidFill>
            <a:schemeClr val="tx1"/>
          </a:solidFill>
          <a:latin typeface="+mn-lt"/>
          <a:ea typeface="+mn-ea"/>
        </a:defRPr>
      </a:lvl5pPr>
      <a:lvl6pPr marL="2514600" indent="-228600" algn="l" rtl="0" fontAlgn="base">
        <a:lnSpc>
          <a:spcPct val="120000"/>
        </a:lnSpc>
        <a:spcBef>
          <a:spcPct val="20000"/>
        </a:spcBef>
        <a:spcAft>
          <a:spcPct val="0"/>
        </a:spcAft>
        <a:buChar char="»"/>
        <a:defRPr sz="1600">
          <a:solidFill>
            <a:schemeClr val="tx1"/>
          </a:solidFill>
          <a:latin typeface="+mn-lt"/>
          <a:ea typeface="+mn-ea"/>
        </a:defRPr>
      </a:lvl6pPr>
      <a:lvl7pPr marL="2971800" indent="-228600" algn="l" rtl="0" fontAlgn="base">
        <a:lnSpc>
          <a:spcPct val="120000"/>
        </a:lnSpc>
        <a:spcBef>
          <a:spcPct val="20000"/>
        </a:spcBef>
        <a:spcAft>
          <a:spcPct val="0"/>
        </a:spcAft>
        <a:buChar char="»"/>
        <a:defRPr sz="1600">
          <a:solidFill>
            <a:schemeClr val="tx1"/>
          </a:solidFill>
          <a:latin typeface="+mn-lt"/>
          <a:ea typeface="+mn-ea"/>
        </a:defRPr>
      </a:lvl7pPr>
      <a:lvl8pPr marL="3429000" indent="-228600" algn="l" rtl="0" fontAlgn="base">
        <a:lnSpc>
          <a:spcPct val="120000"/>
        </a:lnSpc>
        <a:spcBef>
          <a:spcPct val="20000"/>
        </a:spcBef>
        <a:spcAft>
          <a:spcPct val="0"/>
        </a:spcAft>
        <a:buChar char="»"/>
        <a:defRPr sz="1600">
          <a:solidFill>
            <a:schemeClr val="tx1"/>
          </a:solidFill>
          <a:latin typeface="+mn-lt"/>
          <a:ea typeface="+mn-ea"/>
        </a:defRPr>
      </a:lvl8pPr>
      <a:lvl9pPr marL="3886200" indent="-228600" algn="l" rtl="0" fontAlgn="base">
        <a:lnSpc>
          <a:spcPct val="120000"/>
        </a:lnSpc>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cstate="print"/>
          <a:stretch>
            <a:fillRect/>
          </a:stretch>
        </a:blipFill>
        <a:effectLst/>
      </p:bgPr>
    </p:bg>
    <p:spTree>
      <p:nvGrpSpPr>
        <p:cNvPr id="1" name=""/>
        <p:cNvGrpSpPr/>
        <p:nvPr/>
      </p:nvGrpSpPr>
      <p:grpSpPr>
        <a:xfrm>
          <a:off x="0" y="0"/>
          <a:ext cx="0" cy="0"/>
          <a:chOff x="0" y="0"/>
          <a:chExt cx="0" cy="0"/>
        </a:xfrm>
      </p:grpSpPr>
      <p:sp>
        <p:nvSpPr>
          <p:cNvPr id="3076" name="Rectangle 3"/>
          <p:cNvSpPr>
            <a:spLocks noGrp="1" noChangeArrowheads="1"/>
          </p:cNvSpPr>
          <p:nvPr>
            <p:ph type="title"/>
          </p:nvPr>
        </p:nvSpPr>
        <p:spPr bwMode="auto">
          <a:xfrm>
            <a:off x="179388" y="228599"/>
            <a:ext cx="6408737" cy="8382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22]</a:t>
            </a:r>
            <a:endParaRPr lang="en-GB" dirty="0" smtClean="0"/>
          </a:p>
        </p:txBody>
      </p:sp>
      <p:sp>
        <p:nvSpPr>
          <p:cNvPr id="3077" name="Rectangle 4"/>
          <p:cNvSpPr>
            <a:spLocks noGrp="1" noChangeArrowheads="1"/>
          </p:cNvSpPr>
          <p:nvPr>
            <p:ph type="body" idx="1"/>
          </p:nvPr>
        </p:nvSpPr>
        <p:spPr bwMode="auto">
          <a:xfrm>
            <a:off x="457200" y="1755647"/>
            <a:ext cx="8229600" cy="4526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18]</a:t>
            </a:r>
          </a:p>
          <a:p>
            <a:pPr lvl="1"/>
            <a:r>
              <a:rPr lang="en-US" dirty="0" smtClean="0"/>
              <a:t>Second level [Verdana 18]</a:t>
            </a:r>
          </a:p>
          <a:p>
            <a:pPr lvl="2"/>
            <a:r>
              <a:rPr lang="en-US" dirty="0" smtClean="0"/>
              <a:t>Third level [Verdana 18]</a:t>
            </a:r>
          </a:p>
          <a:p>
            <a:pPr lvl="3"/>
            <a:r>
              <a:rPr lang="en-US" dirty="0" smtClean="0"/>
              <a:t>Fourth level [Verdana 18]</a:t>
            </a:r>
          </a:p>
          <a:p>
            <a:pPr lvl="4"/>
            <a:r>
              <a:rPr lang="en-US" dirty="0" smtClean="0"/>
              <a:t>Fifth level [Verdana 18]</a:t>
            </a:r>
          </a:p>
          <a:p>
            <a:pPr lvl="4"/>
            <a:endParaRPr lang="en-GB" dirty="0" smtClean="0"/>
          </a:p>
        </p:txBody>
      </p:sp>
    </p:spTree>
    <p:extLst>
      <p:ext uri="{BB962C8B-B14F-4D97-AF65-F5344CB8AC3E}">
        <p14:creationId xmlns:p14="http://schemas.microsoft.com/office/powerpoint/2010/main" val="3937209913"/>
      </p:ext>
    </p:extLst>
  </p:cSld>
  <p:clrMap bg1="lt1" tx1="dk1" bg2="lt2" tx2="dk2" accent1="accent1" accent2="accent2" accent3="accent3" accent4="accent4" accent5="accent5" accent6="accent6" hlink="hlink" folHlink="folHlink"/>
  <p:sldLayoutIdLst>
    <p:sldLayoutId id="2147483830" r:id="rId1"/>
    <p:sldLayoutId id="2147483836" r:id="rId2"/>
  </p:sldLayoutIdLst>
  <p:transition>
    <p:fade/>
  </p:transition>
  <p:timing>
    <p:tnLst>
      <p:par>
        <p:cTn id="1" dur="indefinite" restart="never" nodeType="tmRoot"/>
      </p:par>
    </p:tnLst>
  </p:timing>
  <p:hf hdr="0"/>
  <p:txStyles>
    <p:titleStyle>
      <a:lvl1pPr algn="l" rtl="0" eaLnBrk="0" fontAlgn="base" hangingPunct="0">
        <a:spcBef>
          <a:spcPct val="0"/>
        </a:spcBef>
        <a:spcAft>
          <a:spcPct val="0"/>
        </a:spcAft>
        <a:defRPr sz="22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eaLnBrk="1" fontAlgn="base" hangingPunct="1">
        <a:spcBef>
          <a:spcPct val="0"/>
        </a:spcBef>
        <a:spcAft>
          <a:spcPct val="0"/>
        </a:spcAft>
        <a:defRPr sz="2400">
          <a:solidFill>
            <a:schemeClr val="bg1"/>
          </a:solidFill>
          <a:latin typeface="Arial" charset="0"/>
        </a:defRPr>
      </a:lvl6pPr>
      <a:lvl7pPr marL="914400" algn="l" rtl="0" eaLnBrk="1" fontAlgn="base" hangingPunct="1">
        <a:spcBef>
          <a:spcPct val="0"/>
        </a:spcBef>
        <a:spcAft>
          <a:spcPct val="0"/>
        </a:spcAft>
        <a:defRPr sz="2400">
          <a:solidFill>
            <a:schemeClr val="bg1"/>
          </a:solidFill>
          <a:latin typeface="Arial" charset="0"/>
        </a:defRPr>
      </a:lvl7pPr>
      <a:lvl8pPr marL="1371600" algn="l" rtl="0" eaLnBrk="1" fontAlgn="base" hangingPunct="1">
        <a:spcBef>
          <a:spcPct val="0"/>
        </a:spcBef>
        <a:spcAft>
          <a:spcPct val="0"/>
        </a:spcAft>
        <a:defRPr sz="2400">
          <a:solidFill>
            <a:schemeClr val="bg1"/>
          </a:solidFill>
          <a:latin typeface="Arial" charset="0"/>
        </a:defRPr>
      </a:lvl8pPr>
      <a:lvl9pPr marL="1828800" algn="l" rtl="0" eaLnBrk="1" fontAlgn="base" hangingPunct="1">
        <a:spcBef>
          <a:spcPct val="0"/>
        </a:spcBef>
        <a:spcAft>
          <a:spcPct val="0"/>
        </a:spcAft>
        <a:defRPr sz="2400">
          <a:solidFill>
            <a:schemeClr val="bg1"/>
          </a:solidFill>
          <a:latin typeface="Arial" charset="0"/>
        </a:defRPr>
      </a:lvl9pPr>
    </p:titleStyle>
    <p:bodyStyle>
      <a:lvl1pPr marL="227013" indent="-227013" algn="l" rtl="0" eaLnBrk="0" fontAlgn="base" hangingPunct="0">
        <a:spcBef>
          <a:spcPct val="20000"/>
        </a:spcBef>
        <a:spcAft>
          <a:spcPct val="0"/>
        </a:spcAft>
        <a:buClr>
          <a:schemeClr val="accent1"/>
        </a:buClr>
        <a:buFont typeface="Wingdings" charset="2"/>
        <a:buChar char="§"/>
        <a:tabLst/>
        <a:defRPr sz="1800">
          <a:solidFill>
            <a:schemeClr val="tx1"/>
          </a:solidFill>
          <a:latin typeface="+mn-lt"/>
          <a:ea typeface="+mn-ea"/>
          <a:cs typeface="+mn-cs"/>
        </a:defRPr>
      </a:lvl1pPr>
      <a:lvl2pPr marL="687388" indent="-230188"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2053" name="Rectangle 4"/>
          <p:cNvSpPr>
            <a:spLocks noGrp="1" noChangeArrowheads="1"/>
          </p:cNvSpPr>
          <p:nvPr>
            <p:ph type="body" idx="1"/>
          </p:nvPr>
        </p:nvSpPr>
        <p:spPr bwMode="auto">
          <a:xfrm>
            <a:off x="457200" y="1066800"/>
            <a:ext cx="8229600" cy="561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18]</a:t>
            </a:r>
          </a:p>
        </p:txBody>
      </p:sp>
      <p:sp>
        <p:nvSpPr>
          <p:cNvPr id="7" name="Rectangle 3"/>
          <p:cNvSpPr>
            <a:spLocks noGrp="1" noChangeArrowheads="1"/>
          </p:cNvSpPr>
          <p:nvPr>
            <p:ph type="title"/>
          </p:nvPr>
        </p:nvSpPr>
        <p:spPr bwMode="auto">
          <a:xfrm>
            <a:off x="179388" y="228600"/>
            <a:ext cx="6907212"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22]</a:t>
            </a:r>
            <a:endParaRPr lang="en-GB" dirty="0" smtClean="0"/>
          </a:p>
        </p:txBody>
      </p:sp>
    </p:spTree>
    <p:extLst>
      <p:ext uri="{BB962C8B-B14F-4D97-AF65-F5344CB8AC3E}">
        <p14:creationId xmlns:p14="http://schemas.microsoft.com/office/powerpoint/2010/main" val="3720099139"/>
      </p:ext>
    </p:extLst>
  </p:cSld>
  <p:clrMap bg1="lt1" tx1="dk1" bg2="lt2" tx2="dk2" accent1="accent1" accent2="accent2" accent3="accent3" accent4="accent4" accent5="accent5" accent6="accent6" hlink="hlink" folHlink="folHlink"/>
  <p:sldLayoutIdLst>
    <p:sldLayoutId id="2147483833" r:id="rId1"/>
  </p:sldLayoutIdLst>
  <p:transition>
    <p:fade/>
  </p:transition>
  <p:timing>
    <p:tnLst>
      <p:par>
        <p:cTn id="1" dur="indefinite" restart="never" nodeType="tmRoot"/>
      </p:par>
    </p:tnLst>
  </p:timing>
  <p:hf hdr="0"/>
  <p:txStyles>
    <p:titleStyle>
      <a:lvl1pPr algn="l" rtl="0" eaLnBrk="0" fontAlgn="base" hangingPunct="0">
        <a:spcBef>
          <a:spcPct val="0"/>
        </a:spcBef>
        <a:spcAft>
          <a:spcPct val="0"/>
        </a:spcAft>
        <a:defRPr sz="2200" baseline="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eaLnBrk="1" fontAlgn="base" hangingPunct="1">
        <a:spcBef>
          <a:spcPct val="0"/>
        </a:spcBef>
        <a:spcAft>
          <a:spcPct val="0"/>
        </a:spcAft>
        <a:defRPr sz="2400">
          <a:solidFill>
            <a:schemeClr val="bg1"/>
          </a:solidFill>
          <a:latin typeface="Arial" charset="0"/>
        </a:defRPr>
      </a:lvl6pPr>
      <a:lvl7pPr marL="914400" algn="l" rtl="0" eaLnBrk="1" fontAlgn="base" hangingPunct="1">
        <a:spcBef>
          <a:spcPct val="0"/>
        </a:spcBef>
        <a:spcAft>
          <a:spcPct val="0"/>
        </a:spcAft>
        <a:defRPr sz="2400">
          <a:solidFill>
            <a:schemeClr val="bg1"/>
          </a:solidFill>
          <a:latin typeface="Arial" charset="0"/>
        </a:defRPr>
      </a:lvl7pPr>
      <a:lvl8pPr marL="1371600" algn="l" rtl="0" eaLnBrk="1" fontAlgn="base" hangingPunct="1">
        <a:spcBef>
          <a:spcPct val="0"/>
        </a:spcBef>
        <a:spcAft>
          <a:spcPct val="0"/>
        </a:spcAft>
        <a:defRPr sz="2400">
          <a:solidFill>
            <a:schemeClr val="bg1"/>
          </a:solidFill>
          <a:latin typeface="Arial" charset="0"/>
        </a:defRPr>
      </a:lvl8pPr>
      <a:lvl9pPr marL="1828800" algn="l" rtl="0" eaLnBrk="1" fontAlgn="base" hangingPunct="1">
        <a:spcBef>
          <a:spcPct val="0"/>
        </a:spcBef>
        <a:spcAft>
          <a:spcPct val="0"/>
        </a:spcAft>
        <a:defRPr sz="2400">
          <a:solidFill>
            <a:schemeClr val="bg1"/>
          </a:solidFill>
          <a:latin typeface="Arial" charset="0"/>
        </a:defRPr>
      </a:lvl9pPr>
    </p:titleStyle>
    <p:bodyStyle>
      <a:lvl1pPr marL="227013" indent="-227013" algn="l" rtl="0" eaLnBrk="0" fontAlgn="base" hangingPunct="0">
        <a:spcBef>
          <a:spcPct val="20000"/>
        </a:spcBef>
        <a:spcAft>
          <a:spcPct val="0"/>
        </a:spcAft>
        <a:buClr>
          <a:schemeClr val="accent1"/>
        </a:buClr>
        <a:buFont typeface="Wingdings" charset="2"/>
        <a:buChar char="§"/>
        <a:defRPr sz="1800">
          <a:solidFill>
            <a:schemeClr val="tx1"/>
          </a:solidFill>
          <a:latin typeface="+mn-lt"/>
          <a:ea typeface="+mn-ea"/>
          <a:cs typeface="+mn-cs"/>
        </a:defRPr>
      </a:lvl1pPr>
      <a:lvl2pPr marL="687388" indent="-230188"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4pPr>
      <a:lvl5pPr marL="2057400" indent="-230188"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6148" name="Rectangle 4"/>
          <p:cNvSpPr>
            <a:spLocks noGrp="1" noChangeArrowheads="1"/>
          </p:cNvSpPr>
          <p:nvPr>
            <p:ph type="body" idx="1"/>
          </p:nvPr>
        </p:nvSpPr>
        <p:spPr bwMode="auto">
          <a:xfrm>
            <a:off x="457200" y="914400"/>
            <a:ext cx="8229600" cy="5145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18]</a:t>
            </a:r>
          </a:p>
          <a:p>
            <a:pPr lvl="1"/>
            <a:r>
              <a:rPr lang="en-US" dirty="0" smtClean="0"/>
              <a:t>Second level [Verdana 18]</a:t>
            </a:r>
          </a:p>
          <a:p>
            <a:pPr lvl="2"/>
            <a:r>
              <a:rPr lang="en-US" dirty="0" smtClean="0"/>
              <a:t>Third level [Verdana 18]</a:t>
            </a:r>
          </a:p>
          <a:p>
            <a:pPr lvl="3"/>
            <a:r>
              <a:rPr lang="en-US" dirty="0" smtClean="0"/>
              <a:t>Fourth level [Verdana 18]</a:t>
            </a:r>
          </a:p>
          <a:p>
            <a:pPr lvl="4"/>
            <a:r>
              <a:rPr lang="en-US" dirty="0" smtClean="0"/>
              <a:t>Fifth level [Verdana 18]</a:t>
            </a:r>
          </a:p>
          <a:p>
            <a:pPr lvl="4"/>
            <a:endParaRPr lang="en-GB" dirty="0" smtClean="0"/>
          </a:p>
        </p:txBody>
      </p:sp>
      <p:sp>
        <p:nvSpPr>
          <p:cNvPr id="18" name="Rectangle 3"/>
          <p:cNvSpPr>
            <a:spLocks noGrp="1" noChangeArrowheads="1"/>
          </p:cNvSpPr>
          <p:nvPr>
            <p:ph type="title"/>
          </p:nvPr>
        </p:nvSpPr>
        <p:spPr bwMode="auto">
          <a:xfrm>
            <a:off x="179388" y="188913"/>
            <a:ext cx="6408737" cy="539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Place Text Here [Verdana 22]</a:t>
            </a:r>
            <a:endParaRPr lang="en-GB" dirty="0" smtClean="0"/>
          </a:p>
        </p:txBody>
      </p:sp>
    </p:spTree>
    <p:extLst>
      <p:ext uri="{BB962C8B-B14F-4D97-AF65-F5344CB8AC3E}">
        <p14:creationId xmlns:p14="http://schemas.microsoft.com/office/powerpoint/2010/main" val="900925869"/>
      </p:ext>
    </p:extLst>
  </p:cSld>
  <p:clrMap bg1="lt1" tx1="dk1" bg2="lt2" tx2="dk2" accent1="accent1" accent2="accent2" accent3="accent3" accent4="accent4" accent5="accent5" accent6="accent6" hlink="hlink" folHlink="folHlink"/>
  <p:sldLayoutIdLst>
    <p:sldLayoutId id="2147483835" r:id="rId1"/>
  </p:sldLayoutIdLst>
  <p:transition>
    <p:fade/>
  </p:transition>
  <p:timing>
    <p:tnLst>
      <p:par>
        <p:cTn id="1" dur="indefinite" restart="never" nodeType="tmRoot"/>
      </p:par>
    </p:tnLst>
  </p:timing>
  <p:hf hdr="0"/>
  <p:txStyles>
    <p:titleStyle>
      <a:lvl1pPr algn="l" rtl="0" eaLnBrk="0" fontAlgn="base" hangingPunct="0">
        <a:spcBef>
          <a:spcPct val="0"/>
        </a:spcBef>
        <a:spcAft>
          <a:spcPct val="0"/>
        </a:spcAft>
        <a:defRPr sz="2200" kern="1200" spc="-50">
          <a:solidFill>
            <a:schemeClr val="accent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eaLnBrk="1" fontAlgn="base" hangingPunct="1">
        <a:spcBef>
          <a:spcPct val="0"/>
        </a:spcBef>
        <a:spcAft>
          <a:spcPct val="0"/>
        </a:spcAft>
        <a:defRPr sz="2400">
          <a:solidFill>
            <a:schemeClr val="bg1"/>
          </a:solidFill>
          <a:latin typeface="Arial" charset="0"/>
        </a:defRPr>
      </a:lvl6pPr>
      <a:lvl7pPr marL="914400" algn="l" rtl="0" eaLnBrk="1" fontAlgn="base" hangingPunct="1">
        <a:spcBef>
          <a:spcPct val="0"/>
        </a:spcBef>
        <a:spcAft>
          <a:spcPct val="0"/>
        </a:spcAft>
        <a:defRPr sz="2400">
          <a:solidFill>
            <a:schemeClr val="bg1"/>
          </a:solidFill>
          <a:latin typeface="Arial" charset="0"/>
        </a:defRPr>
      </a:lvl7pPr>
      <a:lvl8pPr marL="1371600" algn="l" rtl="0" eaLnBrk="1" fontAlgn="base" hangingPunct="1">
        <a:spcBef>
          <a:spcPct val="0"/>
        </a:spcBef>
        <a:spcAft>
          <a:spcPct val="0"/>
        </a:spcAft>
        <a:defRPr sz="2400">
          <a:solidFill>
            <a:schemeClr val="bg1"/>
          </a:solidFill>
          <a:latin typeface="Arial" charset="0"/>
        </a:defRPr>
      </a:lvl8pPr>
      <a:lvl9pPr marL="1828800" algn="l" rtl="0" eaLnBrk="1" fontAlgn="base" hangingPunct="1">
        <a:spcBef>
          <a:spcPct val="0"/>
        </a:spcBef>
        <a:spcAft>
          <a:spcPct val="0"/>
        </a:spcAft>
        <a:defRPr sz="2400">
          <a:solidFill>
            <a:schemeClr val="bg1"/>
          </a:solidFill>
          <a:latin typeface="Arial" charset="0"/>
        </a:defRPr>
      </a:lvl9pPr>
    </p:titleStyle>
    <p:bodyStyle>
      <a:lvl1pPr marL="227013" indent="-227013" algn="l" rtl="0" eaLnBrk="0" fontAlgn="base" hangingPunct="0">
        <a:spcBef>
          <a:spcPct val="20000"/>
        </a:spcBef>
        <a:spcAft>
          <a:spcPct val="0"/>
        </a:spcAft>
        <a:buClr>
          <a:schemeClr val="accent1"/>
        </a:buClr>
        <a:buFont typeface="Wingdings" charset="2"/>
        <a:buChar char="§"/>
        <a:defRPr sz="1800">
          <a:solidFill>
            <a:schemeClr val="tx1"/>
          </a:solidFill>
          <a:latin typeface="+mn-lt"/>
          <a:ea typeface="+mn-ea"/>
          <a:cs typeface="+mn-cs"/>
        </a:defRPr>
      </a:lvl1pPr>
      <a:lvl2pPr marL="687388" indent="-230188"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CC50100-20A1-4443-A27E-47B0174B737D}" type="datetimeFigureOut">
              <a:rPr lang="en-US" smtClean="0">
                <a:solidFill>
                  <a:prstClr val="black">
                    <a:tint val="75000"/>
                  </a:prstClr>
                </a:solidFill>
                <a:latin typeface="Calibri"/>
                <a:cs typeface="+mn-cs"/>
              </a:rPr>
              <a:pPr fontAlgn="auto">
                <a:spcBef>
                  <a:spcPts val="0"/>
                </a:spcBef>
                <a:spcAft>
                  <a:spcPts val="0"/>
                </a:spcAft>
              </a:pPr>
              <a:t>7/22/2014</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4607847-5973-453A-8575-28D72C6D218F}"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606593421"/>
      </p:ext>
    </p:extLst>
  </p:cSld>
  <p:clrMap bg1="lt1" tx1="dk1" bg2="lt2" tx2="dk2" accent1="accent1" accent2="accent2" accent3="accent3" accent4="accent4" accent5="accent5" accent6="accent6" hlink="hlink" folHlink="folHlink"/>
  <p:sldLayoutIdLst>
    <p:sldLayoutId id="214748383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CC50100-20A1-4443-A27E-47B0174B737D}" type="datetimeFigureOut">
              <a:rPr lang="en-US" smtClean="0">
                <a:solidFill>
                  <a:prstClr val="black">
                    <a:tint val="75000"/>
                  </a:prstClr>
                </a:solidFill>
                <a:latin typeface="Calibri"/>
                <a:cs typeface="+mn-cs"/>
              </a:rPr>
              <a:pPr fontAlgn="auto">
                <a:spcBef>
                  <a:spcPts val="0"/>
                </a:spcBef>
                <a:spcAft>
                  <a:spcPts val="0"/>
                </a:spcAft>
              </a:pPr>
              <a:t>7/22/2014</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4607847-5973-453A-8575-28D72C6D218F}"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86459638"/>
      </p:ext>
    </p:extLst>
  </p:cSld>
  <p:clrMap bg1="lt1" tx1="dk1" bg2="lt2" tx2="dk2" accent1="accent1" accent2="accent2" accent3="accent3" accent4="accent4" accent5="accent5" accent6="accent6" hlink="hlink" folHlink="folHlink"/>
  <p:sldLayoutIdLst>
    <p:sldLayoutId id="214748384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4102" name="Rectangle 3"/>
          <p:cNvSpPr>
            <a:spLocks noGrp="1" noChangeArrowheads="1"/>
          </p:cNvSpPr>
          <p:nvPr>
            <p:ph type="title"/>
          </p:nvPr>
        </p:nvSpPr>
        <p:spPr bwMode="auto">
          <a:xfrm>
            <a:off x="179388" y="228600"/>
            <a:ext cx="6408737" cy="8016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22]</a:t>
            </a:r>
            <a:endParaRPr lang="en-GB" dirty="0" smtClean="0"/>
          </a:p>
        </p:txBody>
      </p:sp>
      <p:sp>
        <p:nvSpPr>
          <p:cNvPr id="4103" name="Rectangle 4"/>
          <p:cNvSpPr>
            <a:spLocks noGrp="1" noChangeArrowheads="1"/>
          </p:cNvSpPr>
          <p:nvPr>
            <p:ph type="body" idx="1"/>
          </p:nvPr>
        </p:nvSpPr>
        <p:spPr bwMode="auto">
          <a:xfrm>
            <a:off x="457200" y="1755647"/>
            <a:ext cx="8229600" cy="4526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18]</a:t>
            </a:r>
          </a:p>
          <a:p>
            <a:pPr lvl="1"/>
            <a:r>
              <a:rPr lang="en-US" dirty="0" smtClean="0"/>
              <a:t>Second level [Verdana 18]</a:t>
            </a:r>
          </a:p>
          <a:p>
            <a:pPr lvl="2"/>
            <a:r>
              <a:rPr lang="en-US" dirty="0" smtClean="0"/>
              <a:t>Third level [Verdana 18]</a:t>
            </a:r>
          </a:p>
          <a:p>
            <a:pPr lvl="3"/>
            <a:r>
              <a:rPr lang="en-US" dirty="0" smtClean="0"/>
              <a:t>Fourth level [Verdana 18]</a:t>
            </a:r>
          </a:p>
          <a:p>
            <a:pPr lvl="4"/>
            <a:r>
              <a:rPr lang="en-US" dirty="0" smtClean="0"/>
              <a:t>Fifth level [Verdana 18]</a:t>
            </a:r>
          </a:p>
          <a:p>
            <a:pPr lvl="4"/>
            <a:endParaRPr lang="en-GB" dirty="0" smtClean="0"/>
          </a:p>
        </p:txBody>
      </p:sp>
      <p:sp>
        <p:nvSpPr>
          <p:cNvPr id="11" name="Footer Placeholder 10"/>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2"/>
                </a:solidFill>
              </a:defRPr>
            </a:lvl1pPr>
          </a:lstStyle>
          <a:p>
            <a:endParaRPr lang="en-US" dirty="0">
              <a:solidFill>
                <a:srgbClr val="808080"/>
              </a:solidFill>
              <a:latin typeface="Arial" charset="0"/>
              <a:cs typeface="Arial" charset="0"/>
            </a:endParaRPr>
          </a:p>
        </p:txBody>
      </p:sp>
      <p:sp>
        <p:nvSpPr>
          <p:cNvPr id="12" name="Slide Number Placeholder 1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2"/>
                </a:solidFill>
              </a:defRPr>
            </a:lvl1pPr>
          </a:lstStyle>
          <a:p>
            <a:fld id="{D808E189-5F83-6648-BDD4-A52C1F2D1A31}" type="slidenum">
              <a:rPr lang="en-US" smtClean="0">
                <a:solidFill>
                  <a:srgbClr val="808080"/>
                </a:solidFill>
                <a:latin typeface="Arial" charset="0"/>
                <a:cs typeface="Arial" charset="0"/>
              </a:rPr>
              <a:pPr/>
              <a:t>‹#›</a:t>
            </a:fld>
            <a:endParaRPr lang="en-US" dirty="0">
              <a:solidFill>
                <a:srgbClr val="808080"/>
              </a:solidFill>
              <a:latin typeface="Arial" charset="0"/>
              <a:cs typeface="Arial" charset="0"/>
            </a:endParaRPr>
          </a:p>
        </p:txBody>
      </p:sp>
      <p:sp>
        <p:nvSpPr>
          <p:cNvPr id="13" name="Date Placeholder 12"/>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2"/>
                </a:solidFill>
              </a:defRPr>
            </a:lvl1pPr>
          </a:lstStyle>
          <a:p>
            <a:fld id="{739C028A-6902-9644-AFF2-F95528A243AE}" type="datetimeFigureOut">
              <a:rPr lang="en-US" smtClean="0">
                <a:solidFill>
                  <a:srgbClr val="808080"/>
                </a:solidFill>
                <a:latin typeface="Arial" charset="0"/>
                <a:cs typeface="Arial" charset="0"/>
              </a:rPr>
              <a:pPr/>
              <a:t>7/22/2014</a:t>
            </a:fld>
            <a:endParaRPr lang="en-US" dirty="0">
              <a:solidFill>
                <a:srgbClr val="808080"/>
              </a:solidFill>
              <a:latin typeface="Arial" charset="0"/>
              <a:cs typeface="Arial" charset="0"/>
            </a:endParaRPr>
          </a:p>
        </p:txBody>
      </p:sp>
    </p:spTree>
    <p:extLst>
      <p:ext uri="{BB962C8B-B14F-4D97-AF65-F5344CB8AC3E}">
        <p14:creationId xmlns:p14="http://schemas.microsoft.com/office/powerpoint/2010/main" val="2088372066"/>
      </p:ext>
    </p:extLst>
  </p:cSld>
  <p:clrMap bg1="lt1" tx1="dk1" bg2="lt2" tx2="dk2" accent1="accent1" accent2="accent2" accent3="accent3" accent4="accent4" accent5="accent5" accent6="accent6" hlink="hlink" folHlink="folHlink"/>
  <p:transition>
    <p:fade/>
  </p:transition>
  <p:timing>
    <p:tnLst>
      <p:par>
        <p:cTn id="1" dur="indefinite" restart="never" nodeType="tmRoot"/>
      </p:par>
    </p:tnLst>
  </p:timing>
  <p:hf hdr="0"/>
  <p:txStyles>
    <p:titleStyle>
      <a:lvl1pPr algn="l" rtl="0" eaLnBrk="0" fontAlgn="base" hangingPunct="0">
        <a:spcBef>
          <a:spcPct val="0"/>
        </a:spcBef>
        <a:spcAft>
          <a:spcPct val="0"/>
        </a:spcAft>
        <a:defRPr sz="22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eaLnBrk="1" fontAlgn="base" hangingPunct="1">
        <a:spcBef>
          <a:spcPct val="0"/>
        </a:spcBef>
        <a:spcAft>
          <a:spcPct val="0"/>
        </a:spcAft>
        <a:defRPr sz="2400">
          <a:solidFill>
            <a:schemeClr val="bg1"/>
          </a:solidFill>
          <a:latin typeface="Arial" charset="0"/>
        </a:defRPr>
      </a:lvl6pPr>
      <a:lvl7pPr marL="914400" algn="l" rtl="0" eaLnBrk="1" fontAlgn="base" hangingPunct="1">
        <a:spcBef>
          <a:spcPct val="0"/>
        </a:spcBef>
        <a:spcAft>
          <a:spcPct val="0"/>
        </a:spcAft>
        <a:defRPr sz="2400">
          <a:solidFill>
            <a:schemeClr val="bg1"/>
          </a:solidFill>
          <a:latin typeface="Arial" charset="0"/>
        </a:defRPr>
      </a:lvl7pPr>
      <a:lvl8pPr marL="1371600" algn="l" rtl="0" eaLnBrk="1" fontAlgn="base" hangingPunct="1">
        <a:spcBef>
          <a:spcPct val="0"/>
        </a:spcBef>
        <a:spcAft>
          <a:spcPct val="0"/>
        </a:spcAft>
        <a:defRPr sz="2400">
          <a:solidFill>
            <a:schemeClr val="bg1"/>
          </a:solidFill>
          <a:latin typeface="Arial" charset="0"/>
        </a:defRPr>
      </a:lvl8pPr>
      <a:lvl9pPr marL="1828800" algn="l" rtl="0" eaLnBrk="1" fontAlgn="base" hangingPunct="1">
        <a:spcBef>
          <a:spcPct val="0"/>
        </a:spcBef>
        <a:spcAft>
          <a:spcPct val="0"/>
        </a:spcAft>
        <a:defRPr sz="2400">
          <a:solidFill>
            <a:schemeClr val="bg1"/>
          </a:solidFill>
          <a:latin typeface="Arial" charset="0"/>
        </a:defRPr>
      </a:lvl9pPr>
    </p:titleStyle>
    <p:bodyStyle>
      <a:lvl1pPr marL="227013" indent="-227013" algn="l" rtl="0" eaLnBrk="0" fontAlgn="base" hangingPunct="0">
        <a:spcBef>
          <a:spcPct val="20000"/>
        </a:spcBef>
        <a:spcAft>
          <a:spcPct val="0"/>
        </a:spcAft>
        <a:buClr>
          <a:schemeClr val="accent1"/>
        </a:buClr>
        <a:buFont typeface="Wingdings" charset="2"/>
        <a:buChar char="§"/>
        <a:defRPr sz="1800">
          <a:solidFill>
            <a:schemeClr val="tx1"/>
          </a:solidFill>
          <a:latin typeface="+mn-lt"/>
          <a:ea typeface="+mn-ea"/>
          <a:cs typeface="+mn-cs"/>
        </a:defRPr>
      </a:lvl1pPr>
      <a:lvl2pPr marL="687388" indent="-230188"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4"/>
          <p:cNvSpPr>
            <a:spLocks noGrp="1" noChangeArrowheads="1"/>
          </p:cNvSpPr>
          <p:nvPr>
            <p:ph type="body" idx="1"/>
          </p:nvPr>
        </p:nvSpPr>
        <p:spPr bwMode="auto">
          <a:xfrm>
            <a:off x="457200" y="1066800"/>
            <a:ext cx="82296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Place Text Here [Verdana 18]</a:t>
            </a:r>
          </a:p>
        </p:txBody>
      </p:sp>
      <p:sp>
        <p:nvSpPr>
          <p:cNvPr id="4" name="Footer Placeholder 10"/>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808080"/>
                </a:solidFill>
                <a:latin typeface="Arial" charset="0"/>
                <a:cs typeface="Arial" charset="0"/>
              </a:defRPr>
            </a:lvl1pPr>
          </a:lstStyle>
          <a:p>
            <a:pPr>
              <a:defRPr/>
            </a:pPr>
            <a:endParaRPr lang="en-US"/>
          </a:p>
        </p:txBody>
      </p:sp>
      <p:sp>
        <p:nvSpPr>
          <p:cNvPr id="5" name="Slide Number Placeholder 11"/>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08080"/>
                </a:solidFill>
                <a:latin typeface="Arial" panose="020B0604020202020204" pitchFamily="34" charset="0"/>
              </a:defRPr>
            </a:lvl1pPr>
          </a:lstStyle>
          <a:p>
            <a:fld id="{307AE69F-6655-43C9-81F2-0024373AB639}" type="slidenum">
              <a:rPr lang="en-US" altLang="en-US"/>
              <a:pPr/>
              <a:t>‹#›</a:t>
            </a:fld>
            <a:endParaRPr lang="en-US" altLang="en-US"/>
          </a:p>
        </p:txBody>
      </p:sp>
      <p:sp>
        <p:nvSpPr>
          <p:cNvPr id="6" name="Date Placeholder 12"/>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808080"/>
                </a:solidFill>
                <a:latin typeface="Arial" charset="0"/>
                <a:cs typeface="Arial" charset="0"/>
              </a:defRPr>
            </a:lvl1pPr>
          </a:lstStyle>
          <a:p>
            <a:pPr>
              <a:defRPr/>
            </a:pPr>
            <a:fld id="{58F1BD26-795E-4B88-BC48-A5DBE1388216}" type="datetimeFigureOut">
              <a:rPr lang="en-US"/>
              <a:pPr>
                <a:defRPr/>
              </a:pPr>
              <a:t>7/22/2014</a:t>
            </a:fld>
            <a:endParaRPr lang="en-US" dirty="0"/>
          </a:p>
        </p:txBody>
      </p:sp>
      <p:sp>
        <p:nvSpPr>
          <p:cNvPr id="4102" name="Rectangle 3"/>
          <p:cNvSpPr>
            <a:spLocks noGrp="1" noChangeArrowheads="1"/>
          </p:cNvSpPr>
          <p:nvPr>
            <p:ph type="title"/>
          </p:nvPr>
        </p:nvSpPr>
        <p:spPr bwMode="auto">
          <a:xfrm>
            <a:off x="179388" y="228600"/>
            <a:ext cx="690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Place Text Here [Verdana 22]</a:t>
            </a:r>
            <a:endParaRPr lang="en-GB" altLang="en-US" smtClean="0"/>
          </a:p>
        </p:txBody>
      </p:sp>
    </p:spTree>
  </p:cSld>
  <p:clrMap bg1="lt1" tx1="dk1" bg2="lt2" tx2="dk2" accent1="accent1" accent2="accent2" accent3="accent3" accent4="accent4" accent5="accent5" accent6="accent6" hlink="hlink" folHlink="folHlink"/>
  <p:transition>
    <p:fade/>
  </p:transition>
  <p:timing>
    <p:tnLst>
      <p:par>
        <p:cTn id="1" dur="indefinite" restart="never" nodeType="tmRoot"/>
      </p:par>
    </p:tnLst>
  </p:timing>
  <p:hf hdr="0"/>
  <p:txStyles>
    <p:titleStyle>
      <a:lvl1pPr algn="l" rtl="0" eaLnBrk="0" fontAlgn="base" hangingPunct="0">
        <a:spcBef>
          <a:spcPct val="0"/>
        </a:spcBef>
        <a:spcAft>
          <a:spcPct val="0"/>
        </a:spcAft>
        <a:defRPr sz="2200" kern="1200">
          <a:solidFill>
            <a:schemeClr val="bg1"/>
          </a:solidFill>
          <a:latin typeface="+mj-lt"/>
          <a:ea typeface="+mj-ea"/>
          <a:cs typeface="+mj-cs"/>
        </a:defRPr>
      </a:lvl1pPr>
      <a:lvl2pPr algn="l" rtl="0" eaLnBrk="0" fontAlgn="base" hangingPunct="0">
        <a:spcBef>
          <a:spcPct val="0"/>
        </a:spcBef>
        <a:spcAft>
          <a:spcPct val="0"/>
        </a:spcAft>
        <a:defRPr sz="2200">
          <a:solidFill>
            <a:schemeClr val="bg1"/>
          </a:solidFill>
          <a:latin typeface="Verdana" pitchFamily="34" charset="0"/>
        </a:defRPr>
      </a:lvl2pPr>
      <a:lvl3pPr algn="l" rtl="0" eaLnBrk="0" fontAlgn="base" hangingPunct="0">
        <a:spcBef>
          <a:spcPct val="0"/>
        </a:spcBef>
        <a:spcAft>
          <a:spcPct val="0"/>
        </a:spcAft>
        <a:defRPr sz="2200">
          <a:solidFill>
            <a:schemeClr val="bg1"/>
          </a:solidFill>
          <a:latin typeface="Verdana" pitchFamily="34" charset="0"/>
        </a:defRPr>
      </a:lvl3pPr>
      <a:lvl4pPr algn="l" rtl="0" eaLnBrk="0" fontAlgn="base" hangingPunct="0">
        <a:spcBef>
          <a:spcPct val="0"/>
        </a:spcBef>
        <a:spcAft>
          <a:spcPct val="0"/>
        </a:spcAft>
        <a:defRPr sz="2200">
          <a:solidFill>
            <a:schemeClr val="bg1"/>
          </a:solidFill>
          <a:latin typeface="Verdana" pitchFamily="34" charset="0"/>
        </a:defRPr>
      </a:lvl4pPr>
      <a:lvl5pPr algn="l" rtl="0" eaLnBrk="0" fontAlgn="base" hangingPunct="0">
        <a:spcBef>
          <a:spcPct val="0"/>
        </a:spcBef>
        <a:spcAft>
          <a:spcPct val="0"/>
        </a:spcAft>
        <a:defRPr sz="2200">
          <a:solidFill>
            <a:schemeClr val="bg1"/>
          </a:solidFill>
          <a:latin typeface="Verdana" pitchFamily="34" charset="0"/>
        </a:defRPr>
      </a:lvl5pPr>
      <a:lvl6pPr marL="457200" algn="l" rtl="0" eaLnBrk="1" fontAlgn="base" hangingPunct="1">
        <a:spcBef>
          <a:spcPct val="0"/>
        </a:spcBef>
        <a:spcAft>
          <a:spcPct val="0"/>
        </a:spcAft>
        <a:defRPr sz="2400">
          <a:solidFill>
            <a:schemeClr val="bg1"/>
          </a:solidFill>
          <a:latin typeface="Arial" charset="0"/>
        </a:defRPr>
      </a:lvl6pPr>
      <a:lvl7pPr marL="914400" algn="l" rtl="0" eaLnBrk="1" fontAlgn="base" hangingPunct="1">
        <a:spcBef>
          <a:spcPct val="0"/>
        </a:spcBef>
        <a:spcAft>
          <a:spcPct val="0"/>
        </a:spcAft>
        <a:defRPr sz="2400">
          <a:solidFill>
            <a:schemeClr val="bg1"/>
          </a:solidFill>
          <a:latin typeface="Arial" charset="0"/>
        </a:defRPr>
      </a:lvl7pPr>
      <a:lvl8pPr marL="1371600" algn="l" rtl="0" eaLnBrk="1" fontAlgn="base" hangingPunct="1">
        <a:spcBef>
          <a:spcPct val="0"/>
        </a:spcBef>
        <a:spcAft>
          <a:spcPct val="0"/>
        </a:spcAft>
        <a:defRPr sz="2400">
          <a:solidFill>
            <a:schemeClr val="bg1"/>
          </a:solidFill>
          <a:latin typeface="Arial" charset="0"/>
        </a:defRPr>
      </a:lvl8pPr>
      <a:lvl9pPr marL="1828800" algn="l" rtl="0" eaLnBrk="1" fontAlgn="base" hangingPunct="1">
        <a:spcBef>
          <a:spcPct val="0"/>
        </a:spcBef>
        <a:spcAft>
          <a:spcPct val="0"/>
        </a:spcAft>
        <a:defRPr sz="2400">
          <a:solidFill>
            <a:schemeClr val="bg1"/>
          </a:solidFill>
          <a:latin typeface="Arial" charset="0"/>
        </a:defRPr>
      </a:lvl9pPr>
    </p:titleStyle>
    <p:bodyStyle>
      <a:lvl1pPr marL="227013" indent="-227013"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ea typeface="+mn-ea"/>
          <a:cs typeface="+mn-cs"/>
        </a:defRPr>
      </a:lvl1pPr>
      <a:lvl2pPr marL="687388" indent="-230188" algn="l" rtl="0" eaLnBrk="0" fontAlgn="base" hangingPunct="0">
        <a:spcBef>
          <a:spcPct val="20000"/>
        </a:spcBef>
        <a:spcAft>
          <a:spcPct val="0"/>
        </a:spcAft>
        <a:buClr>
          <a:srgbClr val="E38C19"/>
        </a:buClr>
        <a:buFont typeface="Wingdings" panose="05000000000000000000" pitchFamily="2" charset="2"/>
        <a:buChar char="§"/>
        <a:defRPr>
          <a:solidFill>
            <a:schemeClr val="tx1"/>
          </a:solidFill>
          <a:latin typeface="+mn-lt"/>
        </a:defRPr>
      </a:lvl2pPr>
      <a:lvl3pPr marL="1143000" indent="-228600" algn="l" rtl="0" eaLnBrk="0" fontAlgn="base" hangingPunct="0">
        <a:spcBef>
          <a:spcPct val="20000"/>
        </a:spcBef>
        <a:spcAft>
          <a:spcPct val="0"/>
        </a:spcAft>
        <a:buClr>
          <a:srgbClr val="E38C19"/>
        </a:buClr>
        <a:buFont typeface="Wingdings" panose="05000000000000000000" pitchFamily="2" charset="2"/>
        <a:buChar char="§"/>
        <a:defRPr>
          <a:solidFill>
            <a:schemeClr val="tx1"/>
          </a:solidFill>
          <a:latin typeface="+mn-lt"/>
        </a:defRPr>
      </a:lvl3pPr>
      <a:lvl4pPr marL="1600200" indent="-228600" algn="l" rtl="0" eaLnBrk="0" fontAlgn="base" hangingPunct="0">
        <a:spcBef>
          <a:spcPct val="20000"/>
        </a:spcBef>
        <a:spcAft>
          <a:spcPct val="0"/>
        </a:spcAft>
        <a:buClr>
          <a:srgbClr val="E38C19"/>
        </a:buClr>
        <a:buFont typeface="Wingdings" panose="05000000000000000000" pitchFamily="2" charset="2"/>
        <a:buChar char="§"/>
        <a:defRPr>
          <a:solidFill>
            <a:schemeClr val="tx1"/>
          </a:solidFill>
          <a:latin typeface="+mn-lt"/>
        </a:defRPr>
      </a:lvl4pPr>
      <a:lvl5pPr marL="2057400" indent="-230188" algn="l" rtl="0" eaLnBrk="0" fontAlgn="base" hangingPunct="0">
        <a:spcBef>
          <a:spcPct val="20000"/>
        </a:spcBef>
        <a:spcAft>
          <a:spcPct val="0"/>
        </a:spcAft>
        <a:buClr>
          <a:srgbClr val="E38C19"/>
        </a:buClr>
        <a:buFont typeface="Wingdings" panose="05000000000000000000" pitchFamily="2" charset="2"/>
        <a:buChar char="§"/>
        <a:defRPr>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4"/>
          <p:cNvSpPr>
            <a:spLocks noGrp="1" noChangeArrowheads="1"/>
          </p:cNvSpPr>
          <p:nvPr>
            <p:ph type="body" idx="1"/>
          </p:nvPr>
        </p:nvSpPr>
        <p:spPr bwMode="auto">
          <a:xfrm>
            <a:off x="457200" y="914400"/>
            <a:ext cx="82296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Place Text Here [Verdana 18]</a:t>
            </a:r>
          </a:p>
          <a:p>
            <a:pPr lvl="1"/>
            <a:r>
              <a:rPr lang="en-US" altLang="en-US" smtClean="0"/>
              <a:t>Second level [Verdana 18]</a:t>
            </a:r>
          </a:p>
          <a:p>
            <a:pPr lvl="2"/>
            <a:r>
              <a:rPr lang="en-US" altLang="en-US" smtClean="0"/>
              <a:t>Third level [Verdana 18]</a:t>
            </a:r>
          </a:p>
          <a:p>
            <a:pPr lvl="3"/>
            <a:r>
              <a:rPr lang="en-US" altLang="en-US" smtClean="0"/>
              <a:t>Fourth level [Verdana 18]</a:t>
            </a:r>
          </a:p>
          <a:p>
            <a:pPr lvl="4"/>
            <a:r>
              <a:rPr lang="en-US" altLang="en-US" smtClean="0"/>
              <a:t>Fifth level [Verdana 18]</a:t>
            </a:r>
          </a:p>
          <a:p>
            <a:pPr lvl="4"/>
            <a:endParaRPr lang="en-GB" altLang="en-US" smtClean="0"/>
          </a:p>
        </p:txBody>
      </p:sp>
      <p:sp>
        <p:nvSpPr>
          <p:cNvPr id="18" name="Rectangle 3"/>
          <p:cNvSpPr>
            <a:spLocks noGrp="1" noChangeArrowheads="1"/>
          </p:cNvSpPr>
          <p:nvPr>
            <p:ph type="title"/>
          </p:nvPr>
        </p:nvSpPr>
        <p:spPr bwMode="auto">
          <a:xfrm>
            <a:off x="179388" y="188913"/>
            <a:ext cx="6408737" cy="539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Place Text Here [Verdana 22]</a:t>
            </a:r>
            <a:endParaRPr lang="en-GB" dirty="0" smtClean="0"/>
          </a:p>
        </p:txBody>
      </p:sp>
      <p:sp>
        <p:nvSpPr>
          <p:cNvPr id="20" name="Footer Placeholder 10"/>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808080"/>
                </a:solidFill>
                <a:latin typeface="Arial" charset="0"/>
                <a:cs typeface="Arial" charset="0"/>
              </a:defRPr>
            </a:lvl1pPr>
          </a:lstStyle>
          <a:p>
            <a:pPr>
              <a:defRPr/>
            </a:pPr>
            <a:endParaRPr lang="en-US"/>
          </a:p>
        </p:txBody>
      </p:sp>
      <p:sp>
        <p:nvSpPr>
          <p:cNvPr id="21" name="Slide Number Placeholder 11"/>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08080"/>
                </a:solidFill>
                <a:latin typeface="Arial" panose="020B0604020202020204" pitchFamily="34" charset="0"/>
              </a:defRPr>
            </a:lvl1pPr>
          </a:lstStyle>
          <a:p>
            <a:fld id="{3D6B6A58-7E43-4A3E-A37E-4CBCBD65E94A}" type="slidenum">
              <a:rPr lang="en-US" altLang="en-US"/>
              <a:pPr/>
              <a:t>‹#›</a:t>
            </a:fld>
            <a:endParaRPr lang="en-US" altLang="en-US"/>
          </a:p>
        </p:txBody>
      </p:sp>
      <p:sp>
        <p:nvSpPr>
          <p:cNvPr id="22" name="Date Placeholder 12"/>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808080"/>
                </a:solidFill>
                <a:latin typeface="Arial" charset="0"/>
                <a:cs typeface="Arial" charset="0"/>
              </a:defRPr>
            </a:lvl1pPr>
          </a:lstStyle>
          <a:p>
            <a:pPr>
              <a:defRPr/>
            </a:pPr>
            <a:fld id="{DC144773-D9C6-4869-9172-884386400F54}" type="datetimeFigureOut">
              <a:rPr lang="en-US"/>
              <a:pPr>
                <a:defRPr/>
              </a:pPr>
              <a:t>7/22/2014</a:t>
            </a:fld>
            <a:endParaRPr lang="en-US" dirty="0"/>
          </a:p>
        </p:txBody>
      </p:sp>
    </p:spTree>
  </p:cSld>
  <p:clrMap bg1="lt1" tx1="dk1" bg2="lt2" tx2="dk2" accent1="accent1" accent2="accent2" accent3="accent3" accent4="accent4" accent5="accent5" accent6="accent6" hlink="hlink" folHlink="folHlink"/>
  <p:transition>
    <p:fade/>
  </p:transition>
  <p:timing>
    <p:tnLst>
      <p:par>
        <p:cTn id="1" dur="indefinite" restart="never" nodeType="tmRoot"/>
      </p:par>
    </p:tnLst>
  </p:timing>
  <p:hf hdr="0"/>
  <p:txStyles>
    <p:titleStyle>
      <a:lvl1pPr algn="l" rtl="0" eaLnBrk="0" fontAlgn="base" hangingPunct="0">
        <a:spcBef>
          <a:spcPct val="0"/>
        </a:spcBef>
        <a:spcAft>
          <a:spcPct val="0"/>
        </a:spcAft>
        <a:defRPr sz="2200" kern="1200" spc="-50">
          <a:solidFill>
            <a:schemeClr val="accent1"/>
          </a:solidFill>
          <a:latin typeface="+mj-lt"/>
          <a:ea typeface="+mj-ea"/>
          <a:cs typeface="+mj-cs"/>
        </a:defRPr>
      </a:lvl1pPr>
      <a:lvl2pPr algn="l" rtl="0" eaLnBrk="0" fontAlgn="base" hangingPunct="0">
        <a:spcBef>
          <a:spcPct val="0"/>
        </a:spcBef>
        <a:spcAft>
          <a:spcPct val="0"/>
        </a:spcAft>
        <a:defRPr sz="2200">
          <a:solidFill>
            <a:schemeClr val="accent1"/>
          </a:solidFill>
          <a:latin typeface="Verdana" pitchFamily="34" charset="0"/>
        </a:defRPr>
      </a:lvl2pPr>
      <a:lvl3pPr algn="l" rtl="0" eaLnBrk="0" fontAlgn="base" hangingPunct="0">
        <a:spcBef>
          <a:spcPct val="0"/>
        </a:spcBef>
        <a:spcAft>
          <a:spcPct val="0"/>
        </a:spcAft>
        <a:defRPr sz="2200">
          <a:solidFill>
            <a:schemeClr val="accent1"/>
          </a:solidFill>
          <a:latin typeface="Verdana" pitchFamily="34" charset="0"/>
        </a:defRPr>
      </a:lvl3pPr>
      <a:lvl4pPr algn="l" rtl="0" eaLnBrk="0" fontAlgn="base" hangingPunct="0">
        <a:spcBef>
          <a:spcPct val="0"/>
        </a:spcBef>
        <a:spcAft>
          <a:spcPct val="0"/>
        </a:spcAft>
        <a:defRPr sz="2200">
          <a:solidFill>
            <a:schemeClr val="accent1"/>
          </a:solidFill>
          <a:latin typeface="Verdana" pitchFamily="34" charset="0"/>
        </a:defRPr>
      </a:lvl4pPr>
      <a:lvl5pPr algn="l" rtl="0" eaLnBrk="0" fontAlgn="base" hangingPunct="0">
        <a:spcBef>
          <a:spcPct val="0"/>
        </a:spcBef>
        <a:spcAft>
          <a:spcPct val="0"/>
        </a:spcAft>
        <a:defRPr sz="2200">
          <a:solidFill>
            <a:schemeClr val="accent1"/>
          </a:solidFill>
          <a:latin typeface="Verdana" pitchFamily="34" charset="0"/>
        </a:defRPr>
      </a:lvl5pPr>
      <a:lvl6pPr marL="457200" algn="l" rtl="0" eaLnBrk="1" fontAlgn="base" hangingPunct="1">
        <a:spcBef>
          <a:spcPct val="0"/>
        </a:spcBef>
        <a:spcAft>
          <a:spcPct val="0"/>
        </a:spcAft>
        <a:defRPr sz="2400">
          <a:solidFill>
            <a:schemeClr val="bg1"/>
          </a:solidFill>
          <a:latin typeface="Arial" charset="0"/>
        </a:defRPr>
      </a:lvl6pPr>
      <a:lvl7pPr marL="914400" algn="l" rtl="0" eaLnBrk="1" fontAlgn="base" hangingPunct="1">
        <a:spcBef>
          <a:spcPct val="0"/>
        </a:spcBef>
        <a:spcAft>
          <a:spcPct val="0"/>
        </a:spcAft>
        <a:defRPr sz="2400">
          <a:solidFill>
            <a:schemeClr val="bg1"/>
          </a:solidFill>
          <a:latin typeface="Arial" charset="0"/>
        </a:defRPr>
      </a:lvl7pPr>
      <a:lvl8pPr marL="1371600" algn="l" rtl="0" eaLnBrk="1" fontAlgn="base" hangingPunct="1">
        <a:spcBef>
          <a:spcPct val="0"/>
        </a:spcBef>
        <a:spcAft>
          <a:spcPct val="0"/>
        </a:spcAft>
        <a:defRPr sz="2400">
          <a:solidFill>
            <a:schemeClr val="bg1"/>
          </a:solidFill>
          <a:latin typeface="Arial" charset="0"/>
        </a:defRPr>
      </a:lvl8pPr>
      <a:lvl9pPr marL="1828800" algn="l" rtl="0" eaLnBrk="1" fontAlgn="base" hangingPunct="1">
        <a:spcBef>
          <a:spcPct val="0"/>
        </a:spcBef>
        <a:spcAft>
          <a:spcPct val="0"/>
        </a:spcAft>
        <a:defRPr sz="2400">
          <a:solidFill>
            <a:schemeClr val="bg1"/>
          </a:solidFill>
          <a:latin typeface="Arial" charset="0"/>
        </a:defRPr>
      </a:lvl9pPr>
    </p:titleStyle>
    <p:bodyStyle>
      <a:lvl1pPr marL="227013" indent="-227013"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ea typeface="+mn-ea"/>
          <a:cs typeface="+mn-cs"/>
        </a:defRPr>
      </a:lvl1pPr>
      <a:lvl2pPr marL="687388" indent="-230188"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kern="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6" name="Rectangle 3"/>
          <p:cNvSpPr>
            <a:spLocks noGrp="1" noChangeArrowheads="1"/>
          </p:cNvSpPr>
          <p:nvPr>
            <p:ph type="title"/>
          </p:nvPr>
        </p:nvSpPr>
        <p:spPr bwMode="auto">
          <a:xfrm>
            <a:off x="179388" y="228600"/>
            <a:ext cx="690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Place Text Here [Verdana 22]</a:t>
            </a:r>
            <a:endParaRPr lang="en-GB" altLang="en-US" smtClean="0"/>
          </a:p>
        </p:txBody>
      </p:sp>
      <p:sp>
        <p:nvSpPr>
          <p:cNvPr id="6147" name="Rectangle 4"/>
          <p:cNvSpPr>
            <a:spLocks noGrp="1" noChangeArrowheads="1"/>
          </p:cNvSpPr>
          <p:nvPr>
            <p:ph type="body" idx="1"/>
          </p:nvPr>
        </p:nvSpPr>
        <p:spPr bwMode="auto">
          <a:xfrm>
            <a:off x="4572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Place Text Here [Verdana 18]</a:t>
            </a:r>
          </a:p>
          <a:p>
            <a:pPr lvl="1"/>
            <a:r>
              <a:rPr lang="en-US" altLang="en-US" smtClean="0"/>
              <a:t>Second level [Verdana 18]</a:t>
            </a:r>
          </a:p>
          <a:p>
            <a:pPr lvl="2"/>
            <a:r>
              <a:rPr lang="en-US" altLang="en-US" smtClean="0"/>
              <a:t>Third level [Verdana 18]</a:t>
            </a:r>
          </a:p>
          <a:p>
            <a:pPr lvl="3"/>
            <a:r>
              <a:rPr lang="en-US" altLang="en-US" smtClean="0"/>
              <a:t>Fourth level [Verdana 18]</a:t>
            </a:r>
          </a:p>
          <a:p>
            <a:pPr lvl="4"/>
            <a:r>
              <a:rPr lang="en-US" altLang="en-US" smtClean="0"/>
              <a:t>Fifth level [Verdana 18]</a:t>
            </a:r>
          </a:p>
          <a:p>
            <a:pPr lvl="4"/>
            <a:endParaRPr lang="en-GB" altLang="en-US" smtClean="0"/>
          </a:p>
        </p:txBody>
      </p:sp>
    </p:spTree>
  </p:cSld>
  <p:clrMap bg1="lt1" tx1="dk1" bg2="lt2" tx2="dk2" accent1="accent1" accent2="accent2" accent3="accent3" accent4="accent4" accent5="accent5" accent6="accent6" hlink="hlink" folHlink="folHlink"/>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Lst>
  </p:timing>
  <p:hf hdr="0"/>
  <p:txStyles>
    <p:titleStyle>
      <a:lvl1pPr algn="l" rtl="0" eaLnBrk="0" fontAlgn="base" hangingPunct="0">
        <a:spcBef>
          <a:spcPct val="0"/>
        </a:spcBef>
        <a:spcAft>
          <a:spcPct val="0"/>
        </a:spcAft>
        <a:defRPr sz="2200">
          <a:solidFill>
            <a:schemeClr val="bg1"/>
          </a:solidFill>
          <a:latin typeface="+mj-lt"/>
          <a:ea typeface="+mj-ea"/>
          <a:cs typeface="+mj-cs"/>
        </a:defRPr>
      </a:lvl1pPr>
      <a:lvl2pPr algn="l" rtl="0" eaLnBrk="0" fontAlgn="base" hangingPunct="0">
        <a:spcBef>
          <a:spcPct val="0"/>
        </a:spcBef>
        <a:spcAft>
          <a:spcPct val="0"/>
        </a:spcAft>
        <a:defRPr sz="2200">
          <a:solidFill>
            <a:schemeClr val="bg1"/>
          </a:solidFill>
          <a:latin typeface="Verdana" pitchFamily="34" charset="0"/>
        </a:defRPr>
      </a:lvl2pPr>
      <a:lvl3pPr algn="l" rtl="0" eaLnBrk="0" fontAlgn="base" hangingPunct="0">
        <a:spcBef>
          <a:spcPct val="0"/>
        </a:spcBef>
        <a:spcAft>
          <a:spcPct val="0"/>
        </a:spcAft>
        <a:defRPr sz="2200">
          <a:solidFill>
            <a:schemeClr val="bg1"/>
          </a:solidFill>
          <a:latin typeface="Verdana" pitchFamily="34" charset="0"/>
        </a:defRPr>
      </a:lvl3pPr>
      <a:lvl4pPr algn="l" rtl="0" eaLnBrk="0" fontAlgn="base" hangingPunct="0">
        <a:spcBef>
          <a:spcPct val="0"/>
        </a:spcBef>
        <a:spcAft>
          <a:spcPct val="0"/>
        </a:spcAft>
        <a:defRPr sz="2200">
          <a:solidFill>
            <a:schemeClr val="bg1"/>
          </a:solidFill>
          <a:latin typeface="Verdana" pitchFamily="34" charset="0"/>
        </a:defRPr>
      </a:lvl4pPr>
      <a:lvl5pPr algn="l" rtl="0" eaLnBrk="0" fontAlgn="base" hangingPunct="0">
        <a:spcBef>
          <a:spcPct val="0"/>
        </a:spcBef>
        <a:spcAft>
          <a:spcPct val="0"/>
        </a:spcAft>
        <a:defRPr sz="2200">
          <a:solidFill>
            <a:schemeClr val="bg1"/>
          </a:solidFill>
          <a:latin typeface="Verdana" pitchFamily="34" charset="0"/>
        </a:defRPr>
      </a:lvl5pPr>
      <a:lvl6pPr marL="457200" algn="l" rtl="0" eaLnBrk="1" fontAlgn="base" hangingPunct="1">
        <a:spcBef>
          <a:spcPct val="0"/>
        </a:spcBef>
        <a:spcAft>
          <a:spcPct val="0"/>
        </a:spcAft>
        <a:defRPr sz="2400">
          <a:solidFill>
            <a:schemeClr val="bg1"/>
          </a:solidFill>
          <a:latin typeface="Arial" charset="0"/>
        </a:defRPr>
      </a:lvl6pPr>
      <a:lvl7pPr marL="914400" algn="l" rtl="0" eaLnBrk="1" fontAlgn="base" hangingPunct="1">
        <a:spcBef>
          <a:spcPct val="0"/>
        </a:spcBef>
        <a:spcAft>
          <a:spcPct val="0"/>
        </a:spcAft>
        <a:defRPr sz="2400">
          <a:solidFill>
            <a:schemeClr val="bg1"/>
          </a:solidFill>
          <a:latin typeface="Arial" charset="0"/>
        </a:defRPr>
      </a:lvl7pPr>
      <a:lvl8pPr marL="1371600" algn="l" rtl="0" eaLnBrk="1" fontAlgn="base" hangingPunct="1">
        <a:spcBef>
          <a:spcPct val="0"/>
        </a:spcBef>
        <a:spcAft>
          <a:spcPct val="0"/>
        </a:spcAft>
        <a:defRPr sz="2400">
          <a:solidFill>
            <a:schemeClr val="bg1"/>
          </a:solidFill>
          <a:latin typeface="Arial" charset="0"/>
        </a:defRPr>
      </a:lvl8pPr>
      <a:lvl9pPr marL="1828800" algn="l" rtl="0" eaLnBrk="1" fontAlgn="base" hangingPunct="1">
        <a:spcBef>
          <a:spcPct val="0"/>
        </a:spcBef>
        <a:spcAft>
          <a:spcPct val="0"/>
        </a:spcAft>
        <a:defRPr sz="2400">
          <a:solidFill>
            <a:schemeClr val="bg1"/>
          </a:solidFill>
          <a:latin typeface="Arial" charset="0"/>
        </a:defRPr>
      </a:lvl9pPr>
    </p:titleStyle>
    <p:bodyStyle>
      <a:lvl1pPr marL="227013" indent="-227013"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ea typeface="+mn-ea"/>
          <a:cs typeface="+mn-cs"/>
        </a:defRPr>
      </a:lvl1pPr>
      <a:lvl2pPr marL="687388" indent="-230188"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defRPr>
      </a:lvl4pPr>
      <a:lvl5pPr marL="2057400" indent="-230188"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148" name="Rectangle 4"/>
          <p:cNvSpPr>
            <a:spLocks noGrp="1" noChangeArrowheads="1"/>
          </p:cNvSpPr>
          <p:nvPr>
            <p:ph type="body" idx="1"/>
          </p:nvPr>
        </p:nvSpPr>
        <p:spPr bwMode="auto">
          <a:xfrm>
            <a:off x="457200" y="914400"/>
            <a:ext cx="8229600" cy="5145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18]</a:t>
            </a:r>
          </a:p>
          <a:p>
            <a:pPr lvl="1"/>
            <a:r>
              <a:rPr lang="en-US" dirty="0" smtClean="0"/>
              <a:t>Second level [Verdana 18]</a:t>
            </a:r>
          </a:p>
          <a:p>
            <a:pPr lvl="2"/>
            <a:r>
              <a:rPr lang="en-US" dirty="0" smtClean="0"/>
              <a:t>Third level [Verdana 18]</a:t>
            </a:r>
          </a:p>
          <a:p>
            <a:pPr lvl="3"/>
            <a:r>
              <a:rPr lang="en-US" dirty="0" smtClean="0"/>
              <a:t>Fourth level [Verdana 18]</a:t>
            </a:r>
          </a:p>
          <a:p>
            <a:pPr lvl="4"/>
            <a:r>
              <a:rPr lang="en-US" dirty="0" smtClean="0"/>
              <a:t>Fifth level [Verdana 18]</a:t>
            </a:r>
          </a:p>
          <a:p>
            <a:pPr lvl="4"/>
            <a:endParaRPr lang="en-GB" dirty="0" smtClean="0"/>
          </a:p>
        </p:txBody>
      </p:sp>
      <p:sp>
        <p:nvSpPr>
          <p:cNvPr id="6" name="Rectangle 3"/>
          <p:cNvSpPr>
            <a:spLocks noGrp="1" noChangeArrowheads="1"/>
          </p:cNvSpPr>
          <p:nvPr>
            <p:ph type="title"/>
          </p:nvPr>
        </p:nvSpPr>
        <p:spPr bwMode="auto">
          <a:xfrm>
            <a:off x="179388" y="188913"/>
            <a:ext cx="6408737" cy="539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Place Text Here [Verdana 22]</a:t>
            </a:r>
            <a:endParaRPr lang="en-GB" dirty="0" smtClean="0"/>
          </a:p>
        </p:txBody>
      </p:sp>
    </p:spTree>
    <p:extLst>
      <p:ext uri="{BB962C8B-B14F-4D97-AF65-F5344CB8AC3E}">
        <p14:creationId xmlns:p14="http://schemas.microsoft.com/office/powerpoint/2010/main" val="3270020821"/>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p:txStyles>
    <p:titleStyle>
      <a:lvl1pPr algn="l" rtl="0" eaLnBrk="0" fontAlgn="base" hangingPunct="0">
        <a:spcBef>
          <a:spcPct val="0"/>
        </a:spcBef>
        <a:spcAft>
          <a:spcPct val="0"/>
        </a:spcAft>
        <a:defRPr sz="2200" kern="1200" spc="-50">
          <a:solidFill>
            <a:schemeClr val="accent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eaLnBrk="1" fontAlgn="base" hangingPunct="1">
        <a:spcBef>
          <a:spcPct val="0"/>
        </a:spcBef>
        <a:spcAft>
          <a:spcPct val="0"/>
        </a:spcAft>
        <a:defRPr sz="2400">
          <a:solidFill>
            <a:schemeClr val="bg1"/>
          </a:solidFill>
          <a:latin typeface="Arial" charset="0"/>
        </a:defRPr>
      </a:lvl6pPr>
      <a:lvl7pPr marL="914400" algn="l" rtl="0" eaLnBrk="1" fontAlgn="base" hangingPunct="1">
        <a:spcBef>
          <a:spcPct val="0"/>
        </a:spcBef>
        <a:spcAft>
          <a:spcPct val="0"/>
        </a:spcAft>
        <a:defRPr sz="2400">
          <a:solidFill>
            <a:schemeClr val="bg1"/>
          </a:solidFill>
          <a:latin typeface="Arial" charset="0"/>
        </a:defRPr>
      </a:lvl7pPr>
      <a:lvl8pPr marL="1371600" algn="l" rtl="0" eaLnBrk="1" fontAlgn="base" hangingPunct="1">
        <a:spcBef>
          <a:spcPct val="0"/>
        </a:spcBef>
        <a:spcAft>
          <a:spcPct val="0"/>
        </a:spcAft>
        <a:defRPr sz="2400">
          <a:solidFill>
            <a:schemeClr val="bg1"/>
          </a:solidFill>
          <a:latin typeface="Arial" charset="0"/>
        </a:defRPr>
      </a:lvl8pPr>
      <a:lvl9pPr marL="1828800" algn="l" rtl="0" eaLnBrk="1" fontAlgn="base" hangingPunct="1">
        <a:spcBef>
          <a:spcPct val="0"/>
        </a:spcBef>
        <a:spcAft>
          <a:spcPct val="0"/>
        </a:spcAft>
        <a:defRPr sz="2400">
          <a:solidFill>
            <a:schemeClr val="bg1"/>
          </a:solidFill>
          <a:latin typeface="Arial" charset="0"/>
        </a:defRPr>
      </a:lvl9pPr>
    </p:titleStyle>
    <p:bodyStyle>
      <a:lvl1pPr marL="227013" indent="-227013" algn="l" rtl="0" eaLnBrk="0" fontAlgn="base" hangingPunct="0">
        <a:spcBef>
          <a:spcPct val="20000"/>
        </a:spcBef>
        <a:spcAft>
          <a:spcPct val="0"/>
        </a:spcAft>
        <a:buClr>
          <a:schemeClr val="accent1"/>
        </a:buClr>
        <a:buFont typeface="Wingdings" charset="2"/>
        <a:buChar char="§"/>
        <a:defRPr sz="1800">
          <a:solidFill>
            <a:schemeClr val="tx1"/>
          </a:solidFill>
          <a:latin typeface="+mn-lt"/>
          <a:ea typeface="+mn-ea"/>
          <a:cs typeface="+mn-cs"/>
        </a:defRPr>
      </a:lvl1pPr>
      <a:lvl2pPr marL="687388" indent="-230188"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4051301"/>
            <a:ext cx="8235950" cy="1517649"/>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smtClean="0">
                <a:ln>
                  <a:noFill/>
                </a:ln>
                <a:solidFill>
                  <a:schemeClr val="bg1"/>
                </a:solidFill>
                <a:effectLst/>
                <a:uLnTx/>
                <a:uFillTx/>
                <a:latin typeface="Verdana"/>
                <a:ea typeface="+mn-ea"/>
                <a:cs typeface="Verdana"/>
              </a:rPr>
              <a:t>Subtitle Style Here [Verdana Bold 14]</a:t>
            </a:r>
            <a:endParaRPr kumimoji="0" lang="en-US" sz="1400" b="1" i="0" u="none" strike="noStrike" kern="1200" cap="none" spc="0" normalizeH="0" baseline="0" noProof="0" dirty="0">
              <a:ln>
                <a:noFill/>
              </a:ln>
              <a:solidFill>
                <a:schemeClr val="bg1"/>
              </a:solidFill>
              <a:effectLst/>
              <a:uLnTx/>
              <a:uFillTx/>
              <a:latin typeface="Verdana"/>
              <a:ea typeface="+mn-ea"/>
              <a:cs typeface="Verdana"/>
            </a:endParaRPr>
          </a:p>
        </p:txBody>
      </p:sp>
      <p:sp>
        <p:nvSpPr>
          <p:cNvPr id="6" name="Title Placeholder 5"/>
          <p:cNvSpPr>
            <a:spLocks noGrp="1"/>
          </p:cNvSpPr>
          <p:nvPr>
            <p:ph type="title"/>
          </p:nvPr>
        </p:nvSpPr>
        <p:spPr>
          <a:xfrm>
            <a:off x="457200" y="2120900"/>
            <a:ext cx="8229600" cy="1817688"/>
          </a:xfrm>
          <a:prstGeom prst="rect">
            <a:avLst/>
          </a:prstGeom>
        </p:spPr>
        <p:txBody>
          <a:bodyPr vert="horz" lIns="91440" tIns="45720" rIns="91440" bIns="45720" rtlCol="0" anchor="b" anchorCtr="0">
            <a:normAutofit/>
          </a:bodyPr>
          <a:lstStyle/>
          <a:p>
            <a:r>
              <a:rPr lang="en-US" dirty="0" smtClean="0"/>
              <a:t>Presentation Title Here [Verdana 26]</a:t>
            </a:r>
            <a:endParaRPr lang="en-US" dirty="0"/>
          </a:p>
        </p:txBody>
      </p:sp>
    </p:spTree>
    <p:extLst>
      <p:ext uri="{BB962C8B-B14F-4D97-AF65-F5344CB8AC3E}">
        <p14:creationId xmlns:p14="http://schemas.microsoft.com/office/powerpoint/2010/main" val="1447692653"/>
      </p:ext>
    </p:extLst>
  </p:cSld>
  <p:clrMap bg1="lt1" tx1="dk1" bg2="lt2" tx2="dk2" accent1="accent1" accent2="accent2" accent3="accent3" accent4="accent4" accent5="accent5" accent6="accent6" hlink="hlink" folHlink="folHlink"/>
  <p:sldLayoutIdLst>
    <p:sldLayoutId id="2147483710" r:id="rId1"/>
  </p:sldLayoutIdLst>
  <p:timing>
    <p:tnLst>
      <p:par>
        <p:cTn id="1" dur="indefinite" restart="never" nodeType="tmRoot"/>
      </p:par>
    </p:tnLst>
  </p:timing>
  <p:txStyles>
    <p:titleStyle>
      <a:lvl1pPr marL="342900" marR="0" indent="-342900" algn="l" defTabSz="457200" rtl="0" eaLnBrk="1" fontAlgn="auto" latinLnBrk="0" hangingPunct="1">
        <a:lnSpc>
          <a:spcPct val="100000"/>
        </a:lnSpc>
        <a:spcBef>
          <a:spcPct val="20000"/>
        </a:spcBef>
        <a:spcAft>
          <a:spcPts val="0"/>
        </a:spcAft>
        <a:buNone/>
        <a:tabLst/>
        <a:defRPr kumimoji="0" lang="en-US" sz="2600" b="0" i="0" u="none" strike="noStrike" kern="1200" cap="none" spc="0" normalizeH="0" baseline="0" noProof="0">
          <a:ln>
            <a:noFill/>
          </a:ln>
          <a:solidFill>
            <a:schemeClr val="bg1"/>
          </a:solidFill>
          <a:effectLst/>
          <a:uLnTx/>
          <a:uFillTx/>
          <a:latin typeface="Verdana"/>
          <a:ea typeface="+mj-ea"/>
          <a:cs typeface="Verdana"/>
        </a:defRPr>
      </a:lvl1pPr>
    </p:titleStyle>
    <p:bodyStyle>
      <a:lvl1pPr marL="342900" marR="0" indent="-342900" algn="l" defTabSz="457200" rtl="0" eaLnBrk="1" fontAlgn="auto" latinLnBrk="0" hangingPunct="1">
        <a:lnSpc>
          <a:spcPct val="100000"/>
        </a:lnSpc>
        <a:spcBef>
          <a:spcPct val="20000"/>
        </a:spcBef>
        <a:spcAft>
          <a:spcPts val="0"/>
        </a:spcAft>
        <a:buClrTx/>
        <a:buSzTx/>
        <a:buFont typeface="Arial"/>
        <a:buNone/>
        <a:tabLst/>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cstate="print"/>
          <a:stretch>
            <a:fillRect/>
          </a:stretch>
        </a:blipFill>
        <a:effectLst/>
      </p:bgPr>
    </p:bg>
    <p:spTree>
      <p:nvGrpSpPr>
        <p:cNvPr id="1" name=""/>
        <p:cNvGrpSpPr/>
        <p:nvPr/>
      </p:nvGrpSpPr>
      <p:grpSpPr>
        <a:xfrm>
          <a:off x="0" y="0"/>
          <a:ext cx="0" cy="0"/>
          <a:chOff x="0" y="0"/>
          <a:chExt cx="0" cy="0"/>
        </a:xfrm>
      </p:grpSpPr>
      <p:sp>
        <p:nvSpPr>
          <p:cNvPr id="3076" name="Rectangle 3"/>
          <p:cNvSpPr>
            <a:spLocks noGrp="1" noChangeArrowheads="1"/>
          </p:cNvSpPr>
          <p:nvPr>
            <p:ph type="title"/>
          </p:nvPr>
        </p:nvSpPr>
        <p:spPr bwMode="auto">
          <a:xfrm>
            <a:off x="179388" y="228599"/>
            <a:ext cx="6408737" cy="8382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22]</a:t>
            </a:r>
            <a:endParaRPr lang="en-GB" dirty="0" smtClean="0"/>
          </a:p>
        </p:txBody>
      </p:sp>
      <p:sp>
        <p:nvSpPr>
          <p:cNvPr id="3077" name="Rectangle 4"/>
          <p:cNvSpPr>
            <a:spLocks noGrp="1" noChangeArrowheads="1"/>
          </p:cNvSpPr>
          <p:nvPr>
            <p:ph type="body" idx="1"/>
          </p:nvPr>
        </p:nvSpPr>
        <p:spPr bwMode="auto">
          <a:xfrm>
            <a:off x="457200" y="1755647"/>
            <a:ext cx="8229600" cy="4526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Place Text Here [Verdana 18]</a:t>
            </a:r>
          </a:p>
          <a:p>
            <a:pPr lvl="1"/>
            <a:r>
              <a:rPr lang="en-US" dirty="0" smtClean="0"/>
              <a:t>Second level [Verdana 18]</a:t>
            </a:r>
          </a:p>
          <a:p>
            <a:pPr lvl="2"/>
            <a:r>
              <a:rPr lang="en-US" dirty="0" smtClean="0"/>
              <a:t>Third level [Verdana 18]</a:t>
            </a:r>
          </a:p>
          <a:p>
            <a:pPr lvl="3"/>
            <a:r>
              <a:rPr lang="en-US" dirty="0" smtClean="0"/>
              <a:t>Fourth level [Verdana 18]</a:t>
            </a:r>
          </a:p>
          <a:p>
            <a:pPr lvl="4"/>
            <a:r>
              <a:rPr lang="en-US" dirty="0" smtClean="0"/>
              <a:t>Fifth level [Verdana 18]</a:t>
            </a:r>
          </a:p>
          <a:p>
            <a:pPr lvl="4"/>
            <a:endParaRPr lang="en-GB" dirty="0" smtClean="0"/>
          </a:p>
        </p:txBody>
      </p:sp>
    </p:spTree>
    <p:extLst>
      <p:ext uri="{BB962C8B-B14F-4D97-AF65-F5344CB8AC3E}">
        <p14:creationId xmlns:p14="http://schemas.microsoft.com/office/powerpoint/2010/main" val="3739518921"/>
      </p:ext>
    </p:extLst>
  </p:cSld>
  <p:clrMap bg1="lt1" tx1="dk1" bg2="lt2" tx2="dk2" accent1="accent1" accent2="accent2" accent3="accent3" accent4="accent4" accent5="accent5" accent6="accent6" hlink="hlink" folHlink="folHlink"/>
  <p:sldLayoutIdLst>
    <p:sldLayoutId id="2147483712" r:id="rId1"/>
    <p:sldLayoutId id="2147483827" r:id="rId2"/>
    <p:sldLayoutId id="2147483828" r:id="rId3"/>
  </p:sldLayoutIdLst>
  <p:transition>
    <p:fade/>
  </p:transition>
  <p:timing>
    <p:tnLst>
      <p:par>
        <p:cTn id="1" dur="indefinite" restart="never" nodeType="tmRoot"/>
      </p:par>
    </p:tnLst>
  </p:timing>
  <p:hf hdr="0"/>
  <p:txStyles>
    <p:titleStyle>
      <a:lvl1pPr algn="l" rtl="0" eaLnBrk="0" fontAlgn="base" hangingPunct="0">
        <a:spcBef>
          <a:spcPct val="0"/>
        </a:spcBef>
        <a:spcAft>
          <a:spcPct val="0"/>
        </a:spcAft>
        <a:defRPr sz="22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eaLnBrk="1" fontAlgn="base" hangingPunct="1">
        <a:spcBef>
          <a:spcPct val="0"/>
        </a:spcBef>
        <a:spcAft>
          <a:spcPct val="0"/>
        </a:spcAft>
        <a:defRPr sz="2400">
          <a:solidFill>
            <a:schemeClr val="bg1"/>
          </a:solidFill>
          <a:latin typeface="Arial" charset="0"/>
        </a:defRPr>
      </a:lvl6pPr>
      <a:lvl7pPr marL="914400" algn="l" rtl="0" eaLnBrk="1" fontAlgn="base" hangingPunct="1">
        <a:spcBef>
          <a:spcPct val="0"/>
        </a:spcBef>
        <a:spcAft>
          <a:spcPct val="0"/>
        </a:spcAft>
        <a:defRPr sz="2400">
          <a:solidFill>
            <a:schemeClr val="bg1"/>
          </a:solidFill>
          <a:latin typeface="Arial" charset="0"/>
        </a:defRPr>
      </a:lvl7pPr>
      <a:lvl8pPr marL="1371600" algn="l" rtl="0" eaLnBrk="1" fontAlgn="base" hangingPunct="1">
        <a:spcBef>
          <a:spcPct val="0"/>
        </a:spcBef>
        <a:spcAft>
          <a:spcPct val="0"/>
        </a:spcAft>
        <a:defRPr sz="2400">
          <a:solidFill>
            <a:schemeClr val="bg1"/>
          </a:solidFill>
          <a:latin typeface="Arial" charset="0"/>
        </a:defRPr>
      </a:lvl8pPr>
      <a:lvl9pPr marL="1828800" algn="l" rtl="0" eaLnBrk="1" fontAlgn="base" hangingPunct="1">
        <a:spcBef>
          <a:spcPct val="0"/>
        </a:spcBef>
        <a:spcAft>
          <a:spcPct val="0"/>
        </a:spcAft>
        <a:defRPr sz="2400">
          <a:solidFill>
            <a:schemeClr val="bg1"/>
          </a:solidFill>
          <a:latin typeface="Arial" charset="0"/>
        </a:defRPr>
      </a:lvl9pPr>
    </p:titleStyle>
    <p:bodyStyle>
      <a:lvl1pPr marL="227013" indent="-227013" algn="l" rtl="0" eaLnBrk="0" fontAlgn="base" hangingPunct="0">
        <a:spcBef>
          <a:spcPct val="20000"/>
        </a:spcBef>
        <a:spcAft>
          <a:spcPct val="0"/>
        </a:spcAft>
        <a:buClr>
          <a:schemeClr val="accent1"/>
        </a:buClr>
        <a:buFont typeface="Wingdings" charset="2"/>
        <a:buChar char="§"/>
        <a:tabLst/>
        <a:defRPr sz="1800">
          <a:solidFill>
            <a:schemeClr val="tx1"/>
          </a:solidFill>
          <a:latin typeface="+mn-lt"/>
          <a:ea typeface="+mn-ea"/>
          <a:cs typeface="+mn-cs"/>
        </a:defRPr>
      </a:lvl1pPr>
      <a:lvl2pPr marL="687388" indent="-230188"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charset="2"/>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41.xml"/><Relationship Id="rId1" Type="http://schemas.openxmlformats.org/officeDocument/2006/relationships/tags" Target="../tags/tag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3.xml"/></Relationships>
</file>

<file path=ppt/slides/_rels/slide11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3.xml"/><Relationship Id="rId1" Type="http://schemas.openxmlformats.org/officeDocument/2006/relationships/themeOverride" Target="../theme/themeOverride12.xml"/><Relationship Id="rId4" Type="http://schemas.openxmlformats.org/officeDocument/2006/relationships/image" Target="../media/image5.jpeg"/></Relationships>
</file>

<file path=ppt/slides/_rels/slide11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hyperlink" Target="http://52.img.v4.skyrock.net/1922/23011922/pics/2761802336_small_1.jpg" TargetMode="External"/><Relationship Id="rId1" Type="http://schemas.openxmlformats.org/officeDocument/2006/relationships/slideLayout" Target="../slideLayouts/slideLayout44.xml"/></Relationships>
</file>

<file path=ppt/slides/_rels/slide11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hyperlink" Target="http://www.google.ca/url?sa=i&amp;source=images&amp;cd=&amp;docid=sge5iFTFUDMOeM&amp;tbnid=46m6YPWiOK6VxM:&amp;ved=0CAUQjRw&amp;url=http://www.tradebit.com/filedetail.php/190068302&amp;ei=O3BcUffUGKPgiALEq4HAAg&amp;psig=AFQjCNEqITMe2KunqS-6fN9XAXuj7EBztg&amp;ust=1365098936731764" TargetMode="External"/><Relationship Id="rId1" Type="http://schemas.openxmlformats.org/officeDocument/2006/relationships/slideLayout" Target="../slideLayouts/slideLayout45.xml"/></Relationships>
</file>

<file path=ppt/slides/_rels/slide116.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4.xml"/><Relationship Id="rId1" Type="http://schemas.openxmlformats.org/officeDocument/2006/relationships/themeOverride" Target="../theme/themeOverride13.xml"/><Relationship Id="rId5" Type="http://schemas.openxmlformats.org/officeDocument/2006/relationships/image" Target="../media/image118.png"/><Relationship Id="rId4" Type="http://schemas.openxmlformats.org/officeDocument/2006/relationships/image" Target="../media/image6.jpeg"/></Relationships>
</file>

<file path=ppt/slides/_rels/slide11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4.xml"/><Relationship Id="rId1" Type="http://schemas.openxmlformats.org/officeDocument/2006/relationships/themeOverride" Target="../theme/themeOverride14.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6.jpe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7.xml"/><Relationship Id="rId1" Type="http://schemas.openxmlformats.org/officeDocument/2006/relationships/themeOverride" Target="../theme/themeOverride15.xml"/><Relationship Id="rId5" Type="http://schemas.openxmlformats.org/officeDocument/2006/relationships/image" Target="../media/image124.png"/><Relationship Id="rId4" Type="http://schemas.openxmlformats.org/officeDocument/2006/relationships/image" Target="../media/image6.jpe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7.xml"/><Relationship Id="rId1" Type="http://schemas.openxmlformats.org/officeDocument/2006/relationships/themeOverride" Target="../theme/themeOverride16.xml"/><Relationship Id="rId5" Type="http://schemas.openxmlformats.org/officeDocument/2006/relationships/image" Target="../media/image125.jpeg"/><Relationship Id="rId4" Type="http://schemas.openxmlformats.org/officeDocument/2006/relationships/image" Target="../media/image6.jpe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7.xml"/><Relationship Id="rId1" Type="http://schemas.openxmlformats.org/officeDocument/2006/relationships/themeOverride" Target="../theme/themeOverride17.xml"/><Relationship Id="rId4" Type="http://schemas.openxmlformats.org/officeDocument/2006/relationships/image" Target="../media/image6.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7.xml"/><Relationship Id="rId1" Type="http://schemas.openxmlformats.org/officeDocument/2006/relationships/themeOverride" Target="../theme/themeOverride18.xml"/><Relationship Id="rId4" Type="http://schemas.openxmlformats.org/officeDocument/2006/relationships/image" Target="../media/image6.jpe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7.xml"/><Relationship Id="rId1" Type="http://schemas.openxmlformats.org/officeDocument/2006/relationships/themeOverride" Target="../theme/themeOverride19.xml"/><Relationship Id="rId6" Type="http://schemas.openxmlformats.org/officeDocument/2006/relationships/image" Target="../media/image15.png"/><Relationship Id="rId5" Type="http://schemas.openxmlformats.org/officeDocument/2006/relationships/image" Target="../media/image126.png"/><Relationship Id="rId4" Type="http://schemas.openxmlformats.org/officeDocument/2006/relationships/image" Target="../media/image6.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3.xml"/><Relationship Id="rId1" Type="http://schemas.openxmlformats.org/officeDocument/2006/relationships/themeOverride" Target="../theme/themeOverride20.xml"/><Relationship Id="rId4" Type="http://schemas.openxmlformats.org/officeDocument/2006/relationships/image" Target="../media/image5.jpeg"/></Relationships>
</file>

<file path=ppt/slides/_rels/slide129.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3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3.xml"/><Relationship Id="rId1" Type="http://schemas.openxmlformats.org/officeDocument/2006/relationships/slideLayout" Target="../slideLayouts/slideLayout34.xml"/><Relationship Id="rId4" Type="http://schemas.openxmlformats.org/officeDocument/2006/relationships/image" Target="../media/image129.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4.xml"/></Relationships>
</file>

<file path=ppt/slides/_rels/slide1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5.xml"/><Relationship Id="rId1" Type="http://schemas.openxmlformats.org/officeDocument/2006/relationships/slideLayout" Target="../slideLayouts/slideLayout39.xml"/><Relationship Id="rId4" Type="http://schemas.openxmlformats.org/officeDocument/2006/relationships/image" Target="../media/image131.jpeg"/></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39.xml"/><Relationship Id="rId1" Type="http://schemas.openxmlformats.org/officeDocument/2006/relationships/vmlDrawing" Target="../drawings/vmlDrawing10.vml"/><Relationship Id="rId4" Type="http://schemas.openxmlformats.org/officeDocument/2006/relationships/image" Target="../media/image132.wmf"/></Relationships>
</file>

<file path=ppt/slides/_rels/slide13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39.xml"/><Relationship Id="rId4" Type="http://schemas.openxmlformats.org/officeDocument/2006/relationships/image" Target="../media/image15.png"/></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39.xml"/><Relationship Id="rId1" Type="http://schemas.openxmlformats.org/officeDocument/2006/relationships/vmlDrawing" Target="../drawings/vmlDrawing11.vml"/><Relationship Id="rId5" Type="http://schemas.openxmlformats.org/officeDocument/2006/relationships/image" Target="../media/image15.png"/><Relationship Id="rId4" Type="http://schemas.openxmlformats.org/officeDocument/2006/relationships/image" Target="../media/image135.wmf"/></Relationships>
</file>

<file path=ppt/slides/_rels/slide13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39.xml"/><Relationship Id="rId1" Type="http://schemas.openxmlformats.org/officeDocument/2006/relationships/vmlDrawing" Target="../drawings/vmlDrawing12.vml"/><Relationship Id="rId4" Type="http://schemas.openxmlformats.org/officeDocument/2006/relationships/image" Target="../media/image136.wmf"/></Relationships>
</file>

<file path=ppt/slides/_rels/slide1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7.png"/><Relationship Id="rId1" Type="http://schemas.openxmlformats.org/officeDocument/2006/relationships/slideLayout" Target="../slideLayouts/slideLayout39.xml"/></Relationships>
</file>

<file path=ppt/slides/_rels/slide13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39.xml"/><Relationship Id="rId1" Type="http://schemas.openxmlformats.org/officeDocument/2006/relationships/vmlDrawing" Target="../drawings/vmlDrawing13.vml"/><Relationship Id="rId6" Type="http://schemas.openxmlformats.org/officeDocument/2006/relationships/image" Target="../media/image139.wmf"/><Relationship Id="rId5" Type="http://schemas.openxmlformats.org/officeDocument/2006/relationships/oleObject" Target="../embeddings/oleObject16.bin"/><Relationship Id="rId4" Type="http://schemas.openxmlformats.org/officeDocument/2006/relationships/image" Target="../media/image138.wmf"/></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8.xml"/><Relationship Id="rId1" Type="http://schemas.openxmlformats.org/officeDocument/2006/relationships/themeOverride" Target="../theme/themeOverride21.xml"/><Relationship Id="rId4" Type="http://schemas.openxmlformats.org/officeDocument/2006/relationships/image" Target="../media/image140.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34.xml"/><Relationship Id="rId1" Type="http://schemas.openxmlformats.org/officeDocument/2006/relationships/vmlDrawing" Target="../drawings/vmlDrawing14.vml"/><Relationship Id="rId6" Type="http://schemas.openxmlformats.org/officeDocument/2006/relationships/image" Target="../media/image141.wmf"/><Relationship Id="rId5" Type="http://schemas.openxmlformats.org/officeDocument/2006/relationships/oleObject" Target="../embeddings/oleObject18.bin"/><Relationship Id="rId4" Type="http://schemas.openxmlformats.org/officeDocument/2006/relationships/image" Target="../media/image136.wmf"/></Relationships>
</file>

<file path=ppt/slides/_rels/slide1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7.png"/><Relationship Id="rId1" Type="http://schemas.openxmlformats.org/officeDocument/2006/relationships/slideLayout" Target="../slideLayouts/slideLayout34.xml"/></Relationships>
</file>

<file path=ppt/slides/_rels/slide14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34.xml"/><Relationship Id="rId1" Type="http://schemas.openxmlformats.org/officeDocument/2006/relationships/vmlDrawing" Target="../drawings/vmlDrawing15.vml"/><Relationship Id="rId6" Type="http://schemas.openxmlformats.org/officeDocument/2006/relationships/image" Target="../media/image142.wmf"/><Relationship Id="rId5" Type="http://schemas.openxmlformats.org/officeDocument/2006/relationships/oleObject" Target="../embeddings/oleObject20.bin"/><Relationship Id="rId4" Type="http://schemas.openxmlformats.org/officeDocument/2006/relationships/image" Target="../media/image135.wmf"/></Relationships>
</file>

<file path=ppt/slides/_rels/slide144.xml.rels><?xml version="1.0" encoding="UTF-8" standalone="yes"?>
<Relationships xmlns="http://schemas.openxmlformats.org/package/2006/relationships"><Relationship Id="rId8" Type="http://schemas.openxmlformats.org/officeDocument/2006/relationships/image" Target="../media/image144.wmf"/><Relationship Id="rId3" Type="http://schemas.openxmlformats.org/officeDocument/2006/relationships/oleObject" Target="../embeddings/oleObject21.bin"/><Relationship Id="rId7" Type="http://schemas.openxmlformats.org/officeDocument/2006/relationships/oleObject" Target="../embeddings/oleObject23.bin"/><Relationship Id="rId2" Type="http://schemas.openxmlformats.org/officeDocument/2006/relationships/slideLayout" Target="../slideLayouts/slideLayout34.xml"/><Relationship Id="rId1" Type="http://schemas.openxmlformats.org/officeDocument/2006/relationships/vmlDrawing" Target="../drawings/vmlDrawing16.vml"/><Relationship Id="rId6" Type="http://schemas.openxmlformats.org/officeDocument/2006/relationships/image" Target="../media/image143.wmf"/><Relationship Id="rId5" Type="http://schemas.openxmlformats.org/officeDocument/2006/relationships/oleObject" Target="../embeddings/oleObject22.bin"/><Relationship Id="rId10" Type="http://schemas.openxmlformats.org/officeDocument/2006/relationships/image" Target="../media/image145.wmf"/><Relationship Id="rId4" Type="http://schemas.openxmlformats.org/officeDocument/2006/relationships/image" Target="../media/image138.wmf"/><Relationship Id="rId9" Type="http://schemas.openxmlformats.org/officeDocument/2006/relationships/oleObject" Target="../embeddings/oleObject24.bin"/></Relationships>
</file>

<file path=ppt/slides/_rels/slide145.xml.rels><?xml version="1.0" encoding="UTF-8" standalone="yes"?>
<Relationships xmlns="http://schemas.openxmlformats.org/package/2006/relationships"><Relationship Id="rId8" Type="http://schemas.openxmlformats.org/officeDocument/2006/relationships/image" Target="../media/image147.wmf"/><Relationship Id="rId3" Type="http://schemas.openxmlformats.org/officeDocument/2006/relationships/oleObject" Target="../embeddings/oleObject25.bin"/><Relationship Id="rId7" Type="http://schemas.openxmlformats.org/officeDocument/2006/relationships/oleObject" Target="../embeddings/oleObject27.bin"/><Relationship Id="rId2" Type="http://schemas.openxmlformats.org/officeDocument/2006/relationships/slideLayout" Target="../slideLayouts/slideLayout34.xml"/><Relationship Id="rId1" Type="http://schemas.openxmlformats.org/officeDocument/2006/relationships/vmlDrawing" Target="../drawings/vmlDrawing17.vml"/><Relationship Id="rId6" Type="http://schemas.openxmlformats.org/officeDocument/2006/relationships/image" Target="../media/image146.wmf"/><Relationship Id="rId5" Type="http://schemas.openxmlformats.org/officeDocument/2006/relationships/oleObject" Target="../embeddings/oleObject26.bin"/><Relationship Id="rId4" Type="http://schemas.openxmlformats.org/officeDocument/2006/relationships/image" Target="../media/image132.wmf"/></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34.xml"/><Relationship Id="rId4" Type="http://schemas.openxmlformats.org/officeDocument/2006/relationships/image" Target="../media/image152.png"/></Relationships>
</file>

<file path=ppt/slides/_rels/slide15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34.xml"/></Relationships>
</file>

<file path=ppt/slides/_rels/slide1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7.xml"/><Relationship Id="rId1" Type="http://schemas.openxmlformats.org/officeDocument/2006/relationships/slideLayout" Target="../slideLayouts/slideLayout36.xml"/><Relationship Id="rId5" Type="http://schemas.openxmlformats.org/officeDocument/2006/relationships/image" Target="../media/image156.jpeg"/><Relationship Id="rId4" Type="http://schemas.openxmlformats.org/officeDocument/2006/relationships/image" Target="../media/image155.png"/></Relationships>
</file>

<file path=ppt/slides/_rels/slide153.xml.rels><?xml version="1.0" encoding="UTF-8" standalone="yes"?>
<Relationships xmlns="http://schemas.openxmlformats.org/package/2006/relationships"><Relationship Id="rId2" Type="http://schemas.openxmlformats.org/officeDocument/2006/relationships/image" Target="../media/image157.emf"/><Relationship Id="rId1" Type="http://schemas.openxmlformats.org/officeDocument/2006/relationships/slideLayout" Target="../slideLayouts/slideLayout37.xml"/></Relationships>
</file>

<file path=ppt/slides/_rels/slide154.xml.rels><?xml version="1.0" encoding="UTF-8" standalone="yes"?>
<Relationships xmlns="http://schemas.openxmlformats.org/package/2006/relationships"><Relationship Id="rId2" Type="http://schemas.openxmlformats.org/officeDocument/2006/relationships/image" Target="../media/image158.emf"/><Relationship Id="rId1" Type="http://schemas.openxmlformats.org/officeDocument/2006/relationships/slideLayout" Target="../slideLayouts/slideLayout37.xml"/></Relationships>
</file>

<file path=ppt/slides/_rels/slide15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58.xml"/><Relationship Id="rId1" Type="http://schemas.openxmlformats.org/officeDocument/2006/relationships/slideLayout" Target="../slideLayouts/slideLayout34.xml"/><Relationship Id="rId4" Type="http://schemas.openxmlformats.org/officeDocument/2006/relationships/image" Target="../media/image160.jpeg"/></Relationships>
</file>

<file path=ppt/slides/_rels/slide15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Microsoft_Excel_97-2003_Worksheet3.xls"/><Relationship Id="rId3" Type="http://schemas.openxmlformats.org/officeDocument/2006/relationships/notesSlide" Target="../notesSlides/notesSlide13.xml"/><Relationship Id="rId7" Type="http://schemas.openxmlformats.org/officeDocument/2006/relationships/image" Target="../media/image37.emf"/><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oleObject" Target="../embeddings/Microsoft_Excel_97-2003_Worksheet2.xls"/><Relationship Id="rId5" Type="http://schemas.openxmlformats.org/officeDocument/2006/relationships/image" Target="../media/image36.wmf"/><Relationship Id="rId4" Type="http://schemas.openxmlformats.org/officeDocument/2006/relationships/oleObject" Target="../embeddings/Microsoft_Excel_97-2003_Worksheet1.xls"/><Relationship Id="rId9" Type="http://schemas.openxmlformats.org/officeDocument/2006/relationships/image" Target="../media/image3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xml"/><Relationship Id="rId1" Type="http://schemas.openxmlformats.org/officeDocument/2006/relationships/vmlDrawing" Target="../drawings/vmlDrawing2.vml"/><Relationship Id="rId6" Type="http://schemas.openxmlformats.org/officeDocument/2006/relationships/image" Target="../media/image47.wmf"/><Relationship Id="rId5" Type="http://schemas.openxmlformats.org/officeDocument/2006/relationships/oleObject" Target="../embeddings/oleObject2.bin"/><Relationship Id="rId4" Type="http://schemas.openxmlformats.org/officeDocument/2006/relationships/image" Target="../media/image46.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0.xml"/><Relationship Id="rId1" Type="http://schemas.openxmlformats.org/officeDocument/2006/relationships/vmlDrawing" Target="../drawings/vmlDrawing3.vml"/><Relationship Id="rId6" Type="http://schemas.openxmlformats.org/officeDocument/2006/relationships/image" Target="../media/image49.wmf"/><Relationship Id="rId5" Type="http://schemas.openxmlformats.org/officeDocument/2006/relationships/oleObject" Target="../embeddings/oleObject4.bin"/><Relationship Id="rId4" Type="http://schemas.openxmlformats.org/officeDocument/2006/relationships/image" Target="../media/image4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vmlDrawing" Target="../drawings/vmlDrawing4.vml"/><Relationship Id="rId6" Type="http://schemas.openxmlformats.org/officeDocument/2006/relationships/image" Target="../media/image15.png"/><Relationship Id="rId5" Type="http://schemas.openxmlformats.org/officeDocument/2006/relationships/image" Target="../media/image50.emf"/><Relationship Id="rId4" Type="http://schemas.openxmlformats.org/officeDocument/2006/relationships/oleObject" Target="../embeddings/oleObject5.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2.emf"/><Relationship Id="rId2" Type="http://schemas.openxmlformats.org/officeDocument/2006/relationships/slideLayout" Target="../slideLayouts/slideLayout10.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51.emf"/><Relationship Id="rId4" Type="http://schemas.openxmlformats.org/officeDocument/2006/relationships/oleObject" Target="../embeddings/oleObject6.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vmlDrawing" Target="../drawings/vmlDrawing6.vml"/><Relationship Id="rId6" Type="http://schemas.openxmlformats.org/officeDocument/2006/relationships/image" Target="../media/image53.wmf"/><Relationship Id="rId5" Type="http://schemas.openxmlformats.org/officeDocument/2006/relationships/oleObject" Target="../embeddings/oleObject8.bin"/><Relationship Id="rId4" Type="http://schemas.openxmlformats.org/officeDocument/2006/relationships/hyperlink" Target="Excel%20Version%20G-H%20(TX).xlsx"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9.xml"/><Relationship Id="rId1" Type="http://schemas.openxmlformats.org/officeDocument/2006/relationships/vmlDrawing" Target="../drawings/vmlDrawing7.v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9.xml"/><Relationship Id="rId1" Type="http://schemas.openxmlformats.org/officeDocument/2006/relationships/tags" Target="../tags/tag2.xml"/><Relationship Id="rId6" Type="http://schemas.openxmlformats.org/officeDocument/2006/relationships/image" Target="../media/image62.png"/><Relationship Id="rId5" Type="http://schemas.openxmlformats.org/officeDocument/2006/relationships/image" Target="../media/image63.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0.xml"/><Relationship Id="rId1" Type="http://schemas.openxmlformats.org/officeDocument/2006/relationships/tags" Target="../tags/tag3.xml"/><Relationship Id="rId6" Type="http://schemas.openxmlformats.org/officeDocument/2006/relationships/image" Target="../media/image62.png"/><Relationship Id="rId5" Type="http://schemas.openxmlformats.org/officeDocument/2006/relationships/image" Target="../media/image64.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1.xml"/><Relationship Id="rId1" Type="http://schemas.openxmlformats.org/officeDocument/2006/relationships/tags" Target="../tags/tag4.xml"/><Relationship Id="rId6" Type="http://schemas.openxmlformats.org/officeDocument/2006/relationships/image" Target="../media/image62.png"/><Relationship Id="rId5" Type="http://schemas.openxmlformats.org/officeDocument/2006/relationships/image" Target="../media/image65.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2.xml"/><Relationship Id="rId1" Type="http://schemas.openxmlformats.org/officeDocument/2006/relationships/tags" Target="../tags/tag5.xml"/><Relationship Id="rId6" Type="http://schemas.openxmlformats.org/officeDocument/2006/relationships/image" Target="../media/image62.png"/><Relationship Id="rId5" Type="http://schemas.openxmlformats.org/officeDocument/2006/relationships/image" Target="../media/image66.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6.xml"/><Relationship Id="rId6" Type="http://schemas.openxmlformats.org/officeDocument/2006/relationships/image" Target="../media/image62.png"/><Relationship Id="rId5" Type="http://schemas.openxmlformats.org/officeDocument/2006/relationships/image" Target="../media/image67.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4.xml"/><Relationship Id="rId1" Type="http://schemas.openxmlformats.org/officeDocument/2006/relationships/tags" Target="../tags/tag7.xml"/><Relationship Id="rId6" Type="http://schemas.openxmlformats.org/officeDocument/2006/relationships/image" Target="../media/image62.png"/><Relationship Id="rId5" Type="http://schemas.openxmlformats.org/officeDocument/2006/relationships/image" Target="../media/image68.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5.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81.png"/><Relationship Id="rId2" Type="http://schemas.openxmlformats.org/officeDocument/2006/relationships/slideLayout" Target="../slideLayouts/slideLayout14.xml"/><Relationship Id="rId1" Type="http://schemas.openxmlformats.org/officeDocument/2006/relationships/themeOverride" Target="../theme/themeOverride2.xml"/><Relationship Id="rId6" Type="http://schemas.openxmlformats.org/officeDocument/2006/relationships/image" Target="../media/image80.jpeg"/><Relationship Id="rId5" Type="http://schemas.openxmlformats.org/officeDocument/2006/relationships/image" Target="../media/image79.gif"/><Relationship Id="rId4" Type="http://schemas.openxmlformats.org/officeDocument/2006/relationships/image" Target="../media/image6.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themeOverride" Target="../theme/themeOverride3.xml"/><Relationship Id="rId5" Type="http://schemas.openxmlformats.org/officeDocument/2006/relationships/image" Target="../media/image82.png"/><Relationship Id="rId4" Type="http://schemas.openxmlformats.org/officeDocument/2006/relationships/image" Target="../media/image6.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4.xml"/><Relationship Id="rId1" Type="http://schemas.openxmlformats.org/officeDocument/2006/relationships/themeOverride" Target="../theme/themeOverride4.xml"/><Relationship Id="rId5" Type="http://schemas.openxmlformats.org/officeDocument/2006/relationships/image" Target="../media/image83.png"/><Relationship Id="rId4" Type="http://schemas.openxmlformats.org/officeDocument/2006/relationships/image" Target="../media/image6.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4.xml"/><Relationship Id="rId1" Type="http://schemas.openxmlformats.org/officeDocument/2006/relationships/themeOverride" Target="../theme/themeOverride5.xml"/><Relationship Id="rId4" Type="http://schemas.openxmlformats.org/officeDocument/2006/relationships/image" Target="../media/image6.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84.wmf"/><Relationship Id="rId2" Type="http://schemas.openxmlformats.org/officeDocument/2006/relationships/vmlDrawing" Target="../drawings/vmlDrawing8.vml"/><Relationship Id="rId1" Type="http://schemas.openxmlformats.org/officeDocument/2006/relationships/themeOverride" Target="../theme/themeOverride6.xml"/><Relationship Id="rId6" Type="http://schemas.openxmlformats.org/officeDocument/2006/relationships/oleObject" Target="../embeddings/oleObject10.bin"/><Relationship Id="rId5" Type="http://schemas.openxmlformats.org/officeDocument/2006/relationships/image" Target="../media/image6.jpeg"/><Relationship Id="rId4" Type="http://schemas.openxmlformats.org/officeDocument/2006/relationships/notesSlide" Target="../notesSlides/notesSlide34.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4.xml"/><Relationship Id="rId1" Type="http://schemas.openxmlformats.org/officeDocument/2006/relationships/themeOverride" Target="../theme/themeOverride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6.jpeg"/></Relationships>
</file>

<file path=ppt/slides/_rels/slide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4.xml"/><Relationship Id="rId1" Type="http://schemas.openxmlformats.org/officeDocument/2006/relationships/themeOverride" Target="../theme/themeOverride8.xml"/></Relationships>
</file>

<file path=ppt/slides/_rels/slide6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4.xml"/><Relationship Id="rId1" Type="http://schemas.openxmlformats.org/officeDocument/2006/relationships/themeOverride" Target="../theme/themeOverride9.xml"/><Relationship Id="rId4" Type="http://schemas.openxmlformats.org/officeDocument/2006/relationships/image" Target="../media/image89.em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4.xml"/><Relationship Id="rId1" Type="http://schemas.openxmlformats.org/officeDocument/2006/relationships/themeOverride" Target="../theme/themeOverride10.xml"/><Relationship Id="rId4" Type="http://schemas.openxmlformats.org/officeDocument/2006/relationships/image" Target="../media/image6.jpe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84.wmf"/><Relationship Id="rId2" Type="http://schemas.openxmlformats.org/officeDocument/2006/relationships/vmlDrawing" Target="../drawings/vmlDrawing9.vml"/><Relationship Id="rId1" Type="http://schemas.openxmlformats.org/officeDocument/2006/relationships/themeOverride" Target="../theme/themeOverride11.xml"/><Relationship Id="rId6" Type="http://schemas.openxmlformats.org/officeDocument/2006/relationships/oleObject" Target="../embeddings/oleObject11.bin"/><Relationship Id="rId5" Type="http://schemas.openxmlformats.org/officeDocument/2006/relationships/image" Target="../media/image6.jpeg"/><Relationship Id="rId4" Type="http://schemas.openxmlformats.org/officeDocument/2006/relationships/notesSlide" Target="../notesSlides/notesSlide37.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7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26.xml"/><Relationship Id="rId5" Type="http://schemas.openxmlformats.org/officeDocument/2006/relationships/image" Target="../media/image100.png"/><Relationship Id="rId4" Type="http://schemas.openxmlformats.org/officeDocument/2006/relationships/image" Target="../media/image99.jpeg"/></Relationships>
</file>

<file path=ppt/slides/_rels/slide7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39.xml"/><Relationship Id="rId1" Type="http://schemas.openxmlformats.org/officeDocument/2006/relationships/slideLayout" Target="../slideLayouts/slideLayout27.xml"/><Relationship Id="rId4" Type="http://schemas.openxmlformats.org/officeDocument/2006/relationships/image" Target="../media/image104.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30.xml"/><Relationship Id="rId5" Type="http://schemas.openxmlformats.org/officeDocument/2006/relationships/image" Target="../media/image111.jpeg"/><Relationship Id="rId4" Type="http://schemas.openxmlformats.org/officeDocument/2006/relationships/image" Target="../media/image11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Placeholder 1"/>
          <p:cNvSpPr>
            <a:spLocks noGrp="1"/>
          </p:cNvSpPr>
          <p:nvPr>
            <p:ph type="body" sz="quarter" idx="10"/>
          </p:nvPr>
        </p:nvSpPr>
        <p:spPr/>
        <p:txBody>
          <a:bodyPr/>
          <a:lstStyle/>
          <a:p>
            <a:pPr marL="0" indent="0" eaLnBrk="1" hangingPunct="1"/>
            <a:r>
              <a:rPr lang="en-US" altLang="en-US" dirty="0" smtClean="0">
                <a:latin typeface="Verdana" panose="020B0604030504040204" pitchFamily="34" charset="0"/>
                <a:ea typeface="Verdana" panose="020B0604030504040204" pitchFamily="34" charset="0"/>
                <a:cs typeface="Verdana" panose="020B0604030504040204" pitchFamily="34" charset="0"/>
              </a:rPr>
              <a:t>July 22, 2014</a:t>
            </a:r>
          </a:p>
          <a:p>
            <a:pPr marL="0" indent="0" eaLnBrk="1" hangingPunct="1"/>
            <a:endParaRPr lang="en-US" altLang="en-US" dirty="0" smtClean="0">
              <a:latin typeface="Verdana" panose="020B0604030504040204" pitchFamily="34" charset="0"/>
              <a:ea typeface="Verdana" panose="020B0604030504040204" pitchFamily="34" charset="0"/>
              <a:cs typeface="Verdana" panose="020B0604030504040204" pitchFamily="34" charset="0"/>
            </a:endParaRPr>
          </a:p>
        </p:txBody>
      </p:sp>
      <p:sp>
        <p:nvSpPr>
          <p:cNvPr id="9219" name="Title 2"/>
          <p:cNvSpPr>
            <a:spLocks noGrp="1"/>
          </p:cNvSpPr>
          <p:nvPr>
            <p:ph type="title"/>
          </p:nvPr>
        </p:nvSpPr>
        <p:spPr/>
        <p:txBody>
          <a:bodyPr/>
          <a:lstStyle/>
          <a:p>
            <a:pPr eaLnBrk="1" hangingPunct="1"/>
            <a:r>
              <a:rPr altLang="en-US" dirty="0" smtClean="0">
                <a:latin typeface="Verdana" panose="020B0604030504040204" pitchFamily="34" charset="0"/>
                <a:cs typeface="Verdana" panose="020B0604030504040204" pitchFamily="34" charset="0"/>
              </a:rPr>
              <a:t>Tensar Roadways Means and Methods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32148" y="0"/>
            <a:ext cx="7356475"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hangingPunct="0">
              <a:defRPr/>
            </a:pPr>
            <a:r>
              <a:rPr lang="en-GB" sz="2400" kern="0" dirty="0" smtClean="0">
                <a:solidFill>
                  <a:srgbClr val="F3F3F3"/>
                </a:solidFill>
                <a:latin typeface="Verdana"/>
                <a:cs typeface="Arial" charset="0"/>
              </a:rPr>
              <a:t>Value Proposition – Pavement Optimization</a:t>
            </a:r>
            <a:endParaRPr lang="en-GB" sz="2400" kern="0" dirty="0">
              <a:solidFill>
                <a:srgbClr val="F3F3F3"/>
              </a:solidFill>
              <a:latin typeface="Verdana"/>
              <a:cs typeface="Arial" charset="0"/>
            </a:endParaRPr>
          </a:p>
        </p:txBody>
      </p:sp>
      <p:grpSp>
        <p:nvGrpSpPr>
          <p:cNvPr id="2" name="Group 10"/>
          <p:cNvGrpSpPr/>
          <p:nvPr/>
        </p:nvGrpSpPr>
        <p:grpSpPr>
          <a:xfrm>
            <a:off x="479945" y="1815152"/>
            <a:ext cx="3481827" cy="4387755"/>
            <a:chOff x="479945" y="1815152"/>
            <a:chExt cx="3481827" cy="4387755"/>
          </a:xfrm>
        </p:grpSpPr>
        <p:pic>
          <p:nvPicPr>
            <p:cNvPr id="515074" name="Picture 2"/>
            <p:cNvPicPr>
              <a:picLocks noChangeAspect="1" noChangeArrowheads="1"/>
            </p:cNvPicPr>
            <p:nvPr/>
          </p:nvPicPr>
          <p:blipFill>
            <a:blip r:embed="rId3" cstate="print"/>
            <a:srcRect r="49973"/>
            <a:stretch>
              <a:fillRect/>
            </a:stretch>
          </p:blipFill>
          <p:spPr bwMode="auto">
            <a:xfrm>
              <a:off x="493595" y="1815152"/>
              <a:ext cx="3468177" cy="4387755"/>
            </a:xfrm>
            <a:prstGeom prst="rect">
              <a:avLst/>
            </a:prstGeom>
            <a:noFill/>
            <a:ln w="9525">
              <a:noFill/>
              <a:miter lim="800000"/>
              <a:headEnd/>
              <a:tailEnd/>
            </a:ln>
            <a:effectLst/>
          </p:spPr>
        </p:pic>
        <p:sp>
          <p:nvSpPr>
            <p:cNvPr id="6" name="Rectangle 2"/>
            <p:cNvSpPr txBox="1">
              <a:spLocks noChangeArrowheads="1"/>
            </p:cNvSpPr>
            <p:nvPr/>
          </p:nvSpPr>
          <p:spPr bwMode="auto">
            <a:xfrm>
              <a:off x="504967" y="1909550"/>
              <a:ext cx="3439236"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GB" sz="2800" b="1" kern="0" dirty="0" smtClean="0">
                  <a:solidFill>
                    <a:srgbClr val="F3F3F3"/>
                  </a:solidFill>
                  <a:latin typeface="Verdana"/>
                  <a:cs typeface="Arial" charset="0"/>
                </a:rPr>
                <a:t>HMA – 4 inches</a:t>
              </a:r>
              <a:endParaRPr lang="en-GB" sz="2800" b="1" kern="0" dirty="0">
                <a:solidFill>
                  <a:srgbClr val="F3F3F3"/>
                </a:solidFill>
                <a:latin typeface="Verdana"/>
                <a:cs typeface="Arial" charset="0"/>
              </a:endParaRPr>
            </a:p>
          </p:txBody>
        </p:sp>
        <p:sp>
          <p:nvSpPr>
            <p:cNvPr id="7" name="Rectangle 2"/>
            <p:cNvSpPr txBox="1">
              <a:spLocks noChangeArrowheads="1"/>
            </p:cNvSpPr>
            <p:nvPr/>
          </p:nvSpPr>
          <p:spPr bwMode="auto">
            <a:xfrm>
              <a:off x="479945" y="3972637"/>
              <a:ext cx="3439236"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GB" sz="2800" b="1" kern="0" dirty="0" smtClean="0">
                  <a:solidFill>
                    <a:srgbClr val="F3F3F3"/>
                  </a:solidFill>
                  <a:latin typeface="Verdana"/>
                  <a:cs typeface="Arial" charset="0"/>
                </a:rPr>
                <a:t>ABC – 10 inches</a:t>
              </a:r>
              <a:endParaRPr lang="en-GB" sz="2800" b="1" kern="0" dirty="0">
                <a:solidFill>
                  <a:srgbClr val="F3F3F3"/>
                </a:solidFill>
                <a:latin typeface="Verdana"/>
                <a:cs typeface="Arial" charset="0"/>
              </a:endParaRPr>
            </a:p>
          </p:txBody>
        </p:sp>
      </p:grpSp>
      <p:grpSp>
        <p:nvGrpSpPr>
          <p:cNvPr id="3" name="Group 11"/>
          <p:cNvGrpSpPr/>
          <p:nvPr/>
        </p:nvGrpSpPr>
        <p:grpSpPr>
          <a:xfrm>
            <a:off x="4312687" y="2416792"/>
            <a:ext cx="3466986" cy="3970360"/>
            <a:chOff x="4312687" y="2416792"/>
            <a:chExt cx="3466986" cy="3970360"/>
          </a:xfrm>
        </p:grpSpPr>
        <p:pic>
          <p:nvPicPr>
            <p:cNvPr id="515075" name="Picture 3"/>
            <p:cNvPicPr>
              <a:picLocks noChangeAspect="1" noChangeArrowheads="1"/>
            </p:cNvPicPr>
            <p:nvPr/>
          </p:nvPicPr>
          <p:blipFill>
            <a:blip r:embed="rId3" cstate="print"/>
            <a:srcRect l="49914" b="9660"/>
            <a:stretch>
              <a:fillRect/>
            </a:stretch>
          </p:blipFill>
          <p:spPr bwMode="auto">
            <a:xfrm>
              <a:off x="4312687" y="2429301"/>
              <a:ext cx="3466986" cy="3957851"/>
            </a:xfrm>
            <a:prstGeom prst="rect">
              <a:avLst/>
            </a:prstGeom>
            <a:noFill/>
            <a:ln w="9525">
              <a:noFill/>
              <a:miter lim="800000"/>
              <a:headEnd/>
              <a:tailEnd/>
            </a:ln>
            <a:effectLst/>
          </p:spPr>
        </p:pic>
        <p:sp>
          <p:nvSpPr>
            <p:cNvPr id="8" name="Rectangle 2"/>
            <p:cNvSpPr txBox="1">
              <a:spLocks noChangeArrowheads="1"/>
            </p:cNvSpPr>
            <p:nvPr/>
          </p:nvSpPr>
          <p:spPr bwMode="auto">
            <a:xfrm>
              <a:off x="4314967" y="2416792"/>
              <a:ext cx="3439236"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GB" sz="2800" b="1" kern="0" dirty="0" smtClean="0">
                  <a:solidFill>
                    <a:srgbClr val="F3F3F3"/>
                  </a:solidFill>
                  <a:latin typeface="Verdana"/>
                  <a:cs typeface="Arial" charset="0"/>
                </a:rPr>
                <a:t>HMA – 3 inches</a:t>
              </a:r>
              <a:endParaRPr lang="en-GB" sz="2800" b="1" kern="0" dirty="0">
                <a:solidFill>
                  <a:srgbClr val="F3F3F3"/>
                </a:solidFill>
                <a:latin typeface="Verdana"/>
                <a:cs typeface="Arial" charset="0"/>
              </a:endParaRPr>
            </a:p>
          </p:txBody>
        </p:sp>
        <p:sp>
          <p:nvSpPr>
            <p:cNvPr id="10" name="Rectangle 2"/>
            <p:cNvSpPr txBox="1">
              <a:spLocks noChangeArrowheads="1"/>
            </p:cNvSpPr>
            <p:nvPr/>
          </p:nvSpPr>
          <p:spPr bwMode="auto">
            <a:xfrm>
              <a:off x="4330887" y="3961263"/>
              <a:ext cx="3439236"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GB" sz="2800" b="1" kern="0" dirty="0" smtClean="0">
                  <a:solidFill>
                    <a:srgbClr val="F3F3F3"/>
                  </a:solidFill>
                  <a:latin typeface="Verdana"/>
                  <a:cs typeface="Arial" charset="0"/>
                </a:rPr>
                <a:t>ABC – 8 inches</a:t>
              </a:r>
              <a:endParaRPr lang="en-GB" sz="2800" b="1" kern="0" dirty="0">
                <a:solidFill>
                  <a:srgbClr val="F3F3F3"/>
                </a:solidFill>
                <a:latin typeface="Verdana"/>
                <a:cs typeface="Arial" charset="0"/>
              </a:endParaRPr>
            </a:p>
          </p:txBody>
        </p:sp>
      </p:grpSp>
    </p:spTree>
    <p:extLst>
      <p:ext uri="{BB962C8B-B14F-4D97-AF65-F5344CB8AC3E}">
        <p14:creationId xmlns:p14="http://schemas.microsoft.com/office/powerpoint/2010/main" val="2690392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iterate type="lt">
                                    <p:tmPct val="2000"/>
                                  </p:iterate>
                                  <p:childTnLst>
                                    <p:set>
                                      <p:cBhvr>
                                        <p:cTn id="6" dur="1" fill="hold">
                                          <p:stCondLst>
                                            <p:cond delay="0"/>
                                          </p:stCondLst>
                                        </p:cTn>
                                        <p:tgtEl>
                                          <p:spTgt spid="5">
                                            <p:txEl>
                                              <p:charRg st="0" end="0"/>
                                            </p:txEl>
                                          </p:spTgt>
                                        </p:tgtEl>
                                        <p:attrNameLst>
                                          <p:attrName>style.visibility</p:attrName>
                                        </p:attrNameLst>
                                      </p:cBhvr>
                                      <p:to>
                                        <p:strVal val="visible"/>
                                      </p:to>
                                    </p:set>
                                    <p:anim calcmode="lin" valueType="num">
                                      <p:cBhvr>
                                        <p:cTn id="7" dur="500" fill="hold"/>
                                        <p:tgtEl>
                                          <p:spTgt spid="5">
                                            <p:txEl>
                                              <p:char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char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char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Going to Market</a:t>
            </a:r>
            <a:endParaRPr lang="en-US" dirty="0"/>
          </a:p>
        </p:txBody>
      </p:sp>
      <p:sp>
        <p:nvSpPr>
          <p:cNvPr id="3" name="Text Placeholder 2"/>
          <p:cNvSpPr>
            <a:spLocks noGrp="1"/>
          </p:cNvSpPr>
          <p:nvPr>
            <p:ph type="body" sz="quarter" idx="13"/>
          </p:nvPr>
        </p:nvSpPr>
        <p:spPr/>
        <p:txBody>
          <a:bodyPr/>
          <a:lstStyle/>
          <a:p>
            <a:r>
              <a:rPr lang="en-US" dirty="0" smtClean="0"/>
              <a:t>Product Segmentation</a:t>
            </a:r>
          </a:p>
          <a:p>
            <a:endParaRPr lang="en-US" dirty="0" smtClean="0"/>
          </a:p>
          <a:p>
            <a:pPr lvl="1"/>
            <a:r>
              <a:rPr lang="en-US" dirty="0" smtClean="0"/>
              <a:t>Rolled Goods</a:t>
            </a:r>
          </a:p>
          <a:p>
            <a:pPr lvl="1"/>
            <a:endParaRPr lang="en-US" dirty="0" smtClean="0"/>
          </a:p>
          <a:p>
            <a:pPr lvl="1"/>
            <a:r>
              <a:rPr lang="en-US" dirty="0" smtClean="0"/>
              <a:t>Performance Specifications / System Sales</a:t>
            </a:r>
          </a:p>
          <a:p>
            <a:pPr lvl="1"/>
            <a:endParaRPr lang="en-US" dirty="0" smtClean="0"/>
          </a:p>
          <a:p>
            <a:r>
              <a:rPr lang="en-US" b="1" i="1" dirty="0" smtClean="0">
                <a:solidFill>
                  <a:schemeClr val="accent1"/>
                </a:solidFill>
              </a:rPr>
              <a:t>Why segment the product line this way?</a:t>
            </a:r>
            <a:endParaRPr lang="en-US" b="1" i="1"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Segmentation</a:t>
            </a:r>
            <a:endParaRPr lang="en-US" dirty="0"/>
          </a:p>
        </p:txBody>
      </p:sp>
      <p:sp>
        <p:nvSpPr>
          <p:cNvPr id="3" name="Text Placeholder 2"/>
          <p:cNvSpPr>
            <a:spLocks noGrp="1"/>
          </p:cNvSpPr>
          <p:nvPr>
            <p:ph type="body" sz="quarter" idx="13"/>
          </p:nvPr>
        </p:nvSpPr>
        <p:spPr/>
        <p:txBody>
          <a:bodyPr/>
          <a:lstStyle/>
          <a:p>
            <a:endParaRPr lang="en-US" dirty="0" smtClean="0"/>
          </a:p>
          <a:p>
            <a:r>
              <a:rPr lang="en-US" sz="2400" dirty="0" smtClean="0"/>
              <a:t>Rolled Goods</a:t>
            </a:r>
          </a:p>
          <a:p>
            <a:pPr lvl="1"/>
            <a:r>
              <a:rPr lang="en-US" sz="2400" dirty="0" smtClean="0"/>
              <a:t>TX140</a:t>
            </a:r>
          </a:p>
          <a:p>
            <a:pPr lvl="1"/>
            <a:r>
              <a:rPr lang="en-US" sz="2400" dirty="0" smtClean="0"/>
              <a:t>TX160</a:t>
            </a:r>
          </a:p>
          <a:p>
            <a:pPr lvl="1"/>
            <a:r>
              <a:rPr lang="en-US" sz="2400" dirty="0" smtClean="0"/>
              <a:t>TX130S</a:t>
            </a:r>
          </a:p>
          <a:p>
            <a:pPr lvl="1"/>
            <a:r>
              <a:rPr lang="en-US" sz="2400" dirty="0" smtClean="0"/>
              <a:t>TX190L</a:t>
            </a:r>
          </a:p>
          <a:p>
            <a:endParaRPr lang="en-US" sz="2400" dirty="0" smtClean="0"/>
          </a:p>
          <a:p>
            <a:r>
              <a:rPr lang="en-US" sz="2400" dirty="0" smtClean="0"/>
              <a:t>System Grids</a:t>
            </a:r>
          </a:p>
          <a:p>
            <a:pPr lvl="1"/>
            <a:r>
              <a:rPr lang="en-US" sz="2400" dirty="0" smtClean="0"/>
              <a:t>TX5</a:t>
            </a:r>
          </a:p>
          <a:p>
            <a:pPr lvl="1"/>
            <a:r>
              <a:rPr lang="en-US" sz="2400" dirty="0" smtClean="0"/>
              <a:t>TX7</a:t>
            </a:r>
            <a:endParaRPr lang="en-US" sz="2400" dirty="0"/>
          </a:p>
        </p:txBody>
      </p:sp>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rot="16200000">
            <a:off x="4248426" y="2288823"/>
            <a:ext cx="3929063" cy="3048000"/>
            <a:chOff x="3654" y="-1443"/>
            <a:chExt cx="2106" cy="1278"/>
          </a:xfrm>
        </p:grpSpPr>
        <p:sp>
          <p:nvSpPr>
            <p:cNvPr id="18" name="Line 10"/>
            <p:cNvSpPr>
              <a:spLocks noChangeShapeType="1"/>
            </p:cNvSpPr>
            <p:nvPr/>
          </p:nvSpPr>
          <p:spPr bwMode="auto">
            <a:xfrm rot="5400000">
              <a:off x="4707" y="-2494"/>
              <a:ext cx="0" cy="2105"/>
            </a:xfrm>
            <a:prstGeom prst="line">
              <a:avLst/>
            </a:prstGeom>
            <a:noFill/>
            <a:ln w="53975">
              <a:solidFill>
                <a:schemeClr val="accent1"/>
              </a:solidFill>
              <a:round/>
              <a:headEnd type="oval" w="med" len="med"/>
              <a:tailEnd type="oval" w="med" len="med"/>
            </a:ln>
            <a:effectLst>
              <a:outerShdw dist="35921" dir="2700000" algn="ctr" rotWithShape="0">
                <a:schemeClr val="bg2">
                  <a:alpha val="50000"/>
                </a:schemeClr>
              </a:outerShdw>
            </a:effectLst>
          </p:spPr>
          <p:txBody>
            <a:bodyPr/>
            <a:lstStyle/>
            <a:p>
              <a:pPr>
                <a:spcBef>
                  <a:spcPct val="50000"/>
                </a:spcBef>
                <a:defRPr/>
              </a:pPr>
              <a:endParaRPr lang="en-GB" b="1" dirty="0">
                <a:solidFill>
                  <a:srgbClr val="000000"/>
                </a:solidFill>
                <a:latin typeface="Arial" charset="0"/>
                <a:cs typeface="Arial" charset="0"/>
              </a:endParaRPr>
            </a:p>
          </p:txBody>
        </p:sp>
        <p:sp>
          <p:nvSpPr>
            <p:cNvPr id="19" name="Line 11"/>
            <p:cNvSpPr>
              <a:spLocks noChangeShapeType="1"/>
            </p:cNvSpPr>
            <p:nvPr/>
          </p:nvSpPr>
          <p:spPr bwMode="auto">
            <a:xfrm rot="5400000">
              <a:off x="3024" y="-801"/>
              <a:ext cx="1268" cy="0"/>
            </a:xfrm>
            <a:prstGeom prst="line">
              <a:avLst/>
            </a:prstGeom>
            <a:noFill/>
            <a:ln w="53975">
              <a:solidFill>
                <a:schemeClr val="accent1"/>
              </a:solidFill>
              <a:round/>
              <a:headEnd type="oval" w="med" len="med"/>
              <a:tailEnd type="oval" w="med" len="med"/>
            </a:ln>
            <a:effectLst>
              <a:outerShdw dist="35921" dir="2700000" algn="ctr" rotWithShape="0">
                <a:schemeClr val="bg2">
                  <a:alpha val="50000"/>
                </a:schemeClr>
              </a:outerShdw>
            </a:effectLst>
          </p:spPr>
          <p:txBody>
            <a:bodyPr/>
            <a:lstStyle/>
            <a:p>
              <a:pPr>
                <a:spcBef>
                  <a:spcPct val="50000"/>
                </a:spcBef>
                <a:defRPr/>
              </a:pPr>
              <a:endParaRPr lang="en-GB" b="1" dirty="0">
                <a:solidFill>
                  <a:srgbClr val="000000"/>
                </a:solidFill>
                <a:latin typeface="Arial" charset="0"/>
                <a:cs typeface="Arial" charset="0"/>
              </a:endParaRPr>
            </a:p>
          </p:txBody>
        </p:sp>
      </p:grpSp>
      <p:grpSp>
        <p:nvGrpSpPr>
          <p:cNvPr id="3" name="Group 9"/>
          <p:cNvGrpSpPr>
            <a:grpSpLocks/>
          </p:cNvGrpSpPr>
          <p:nvPr/>
        </p:nvGrpSpPr>
        <p:grpSpPr bwMode="auto">
          <a:xfrm rot="5400000" flipH="1">
            <a:off x="799933" y="2299458"/>
            <a:ext cx="3929063" cy="3047998"/>
            <a:chOff x="3654" y="-1443"/>
            <a:chExt cx="2106" cy="1278"/>
          </a:xfrm>
        </p:grpSpPr>
        <p:sp>
          <p:nvSpPr>
            <p:cNvPr id="29" name="Line 10"/>
            <p:cNvSpPr>
              <a:spLocks noChangeShapeType="1"/>
            </p:cNvSpPr>
            <p:nvPr/>
          </p:nvSpPr>
          <p:spPr bwMode="auto">
            <a:xfrm rot="5400000">
              <a:off x="4707" y="-2494"/>
              <a:ext cx="0" cy="2105"/>
            </a:xfrm>
            <a:prstGeom prst="line">
              <a:avLst/>
            </a:prstGeom>
            <a:noFill/>
            <a:ln w="53975">
              <a:solidFill>
                <a:schemeClr val="accent1"/>
              </a:solidFill>
              <a:round/>
              <a:headEnd type="oval" w="med" len="med"/>
              <a:tailEnd type="oval" w="med" len="med"/>
            </a:ln>
            <a:effectLst>
              <a:outerShdw dist="35921" dir="2700000" algn="ctr" rotWithShape="0">
                <a:schemeClr val="bg2">
                  <a:alpha val="50000"/>
                </a:schemeClr>
              </a:outerShdw>
            </a:effectLst>
          </p:spPr>
          <p:txBody>
            <a:bodyPr/>
            <a:lstStyle/>
            <a:p>
              <a:pPr>
                <a:spcBef>
                  <a:spcPct val="50000"/>
                </a:spcBef>
                <a:defRPr/>
              </a:pPr>
              <a:endParaRPr lang="en-GB" b="1" dirty="0">
                <a:solidFill>
                  <a:srgbClr val="000000"/>
                </a:solidFill>
                <a:latin typeface="Arial" charset="0"/>
                <a:cs typeface="Arial" charset="0"/>
              </a:endParaRPr>
            </a:p>
          </p:txBody>
        </p:sp>
        <p:sp>
          <p:nvSpPr>
            <p:cNvPr id="31" name="Line 11"/>
            <p:cNvSpPr>
              <a:spLocks noChangeShapeType="1"/>
            </p:cNvSpPr>
            <p:nvPr/>
          </p:nvSpPr>
          <p:spPr bwMode="auto">
            <a:xfrm rot="5400000">
              <a:off x="3024" y="-801"/>
              <a:ext cx="1268" cy="0"/>
            </a:xfrm>
            <a:prstGeom prst="line">
              <a:avLst/>
            </a:prstGeom>
            <a:noFill/>
            <a:ln w="53975">
              <a:solidFill>
                <a:schemeClr val="accent1"/>
              </a:solidFill>
              <a:round/>
              <a:headEnd type="oval" w="med" len="med"/>
              <a:tailEnd type="oval" w="med" len="med"/>
            </a:ln>
            <a:effectLst>
              <a:outerShdw dist="35921" dir="2700000" algn="ctr" rotWithShape="0">
                <a:schemeClr val="bg2">
                  <a:alpha val="50000"/>
                </a:schemeClr>
              </a:outerShdw>
            </a:effectLst>
          </p:spPr>
          <p:txBody>
            <a:bodyPr/>
            <a:lstStyle/>
            <a:p>
              <a:pPr>
                <a:spcBef>
                  <a:spcPct val="50000"/>
                </a:spcBef>
                <a:defRPr/>
              </a:pPr>
              <a:endParaRPr lang="en-GB" b="1" dirty="0">
                <a:solidFill>
                  <a:srgbClr val="000000"/>
                </a:solidFill>
                <a:latin typeface="Arial" charset="0"/>
                <a:cs typeface="Arial" charset="0"/>
              </a:endParaRPr>
            </a:p>
          </p:txBody>
        </p:sp>
      </p:grpSp>
      <p:sp>
        <p:nvSpPr>
          <p:cNvPr id="39" name="Flowchart: Alternate Process 38"/>
          <p:cNvSpPr/>
          <p:nvPr/>
        </p:nvSpPr>
        <p:spPr bwMode="auto">
          <a:xfrm>
            <a:off x="1252870" y="3418368"/>
            <a:ext cx="6477000" cy="45719"/>
          </a:xfrm>
          <a:prstGeom prst="flowChartAlternateProcess">
            <a:avLst/>
          </a:prstGeom>
          <a:solidFill>
            <a:schemeClr val="accent1"/>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hangingPunct="0"/>
            <a:endParaRPr lang="en-US" sz="2400" dirty="0" smtClean="0">
              <a:solidFill>
                <a:srgbClr val="000000"/>
              </a:solidFill>
              <a:latin typeface="Arial" charset="0"/>
              <a:ea typeface="ＭＳ Ｐゴシック" pitchFamily="1" charset="-128"/>
              <a:cs typeface="Arial" charset="0"/>
            </a:endParaRPr>
          </a:p>
        </p:txBody>
      </p:sp>
      <p:sp>
        <p:nvSpPr>
          <p:cNvPr id="40" name="Flowchart: Alternate Process 39"/>
          <p:cNvSpPr/>
          <p:nvPr/>
        </p:nvSpPr>
        <p:spPr bwMode="auto">
          <a:xfrm>
            <a:off x="1252869" y="4114800"/>
            <a:ext cx="6477000" cy="45719"/>
          </a:xfrm>
          <a:prstGeom prst="flowChartAlternateProcess">
            <a:avLst/>
          </a:prstGeom>
          <a:solidFill>
            <a:schemeClr val="accent1"/>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hangingPunct="0"/>
            <a:endParaRPr lang="en-US" sz="2400" dirty="0" smtClean="0">
              <a:solidFill>
                <a:srgbClr val="000000"/>
              </a:solidFill>
              <a:latin typeface="Arial" charset="0"/>
              <a:ea typeface="ＭＳ Ｐゴシック" pitchFamily="1" charset="-128"/>
              <a:cs typeface="Arial" charset="0"/>
            </a:endParaRPr>
          </a:p>
        </p:txBody>
      </p:sp>
      <p:sp>
        <p:nvSpPr>
          <p:cNvPr id="41" name="Flowchart: Alternate Process 40"/>
          <p:cNvSpPr/>
          <p:nvPr/>
        </p:nvSpPr>
        <p:spPr bwMode="auto">
          <a:xfrm>
            <a:off x="1252870" y="2745973"/>
            <a:ext cx="6477000" cy="45719"/>
          </a:xfrm>
          <a:prstGeom prst="flowChartAlternateProcess">
            <a:avLst/>
          </a:prstGeom>
          <a:solidFill>
            <a:schemeClr val="accent1"/>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hangingPunct="0"/>
            <a:endParaRPr lang="en-US" sz="2400" dirty="0" smtClean="0">
              <a:solidFill>
                <a:srgbClr val="000000"/>
              </a:solidFill>
              <a:latin typeface="Arial" charset="0"/>
              <a:ea typeface="ＭＳ Ｐゴシック" pitchFamily="1" charset="-128"/>
              <a:cs typeface="Arial" charset="0"/>
            </a:endParaRPr>
          </a:p>
        </p:txBody>
      </p:sp>
      <p:sp>
        <p:nvSpPr>
          <p:cNvPr id="42" name="Flowchart: Alternate Process 41"/>
          <p:cNvSpPr/>
          <p:nvPr/>
        </p:nvSpPr>
        <p:spPr bwMode="auto">
          <a:xfrm>
            <a:off x="1274135" y="4756298"/>
            <a:ext cx="6477000" cy="45719"/>
          </a:xfrm>
          <a:prstGeom prst="flowChartAlternateProcess">
            <a:avLst/>
          </a:prstGeom>
          <a:solidFill>
            <a:schemeClr val="accent1"/>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hangingPunct="0"/>
            <a:endParaRPr lang="en-US" sz="2400" dirty="0" smtClean="0">
              <a:solidFill>
                <a:srgbClr val="000000"/>
              </a:solidFill>
              <a:latin typeface="Arial" charset="0"/>
              <a:ea typeface="ＭＳ Ｐゴシック" pitchFamily="1" charset="-128"/>
              <a:cs typeface="Arial" charset="0"/>
            </a:endParaRPr>
          </a:p>
        </p:txBody>
      </p:sp>
      <p:pic>
        <p:nvPicPr>
          <p:cNvPr id="11284" name="Picture 20" descr="C:\Documents and Settings\timoliver\Local Settings\Temporary Internet Files\Content.IE5\YPMBQV6J\MCj04414240000[1].png"/>
          <p:cNvPicPr>
            <a:picLocks noChangeAspect="1" noChangeArrowheads="1"/>
          </p:cNvPicPr>
          <p:nvPr/>
        </p:nvPicPr>
        <p:blipFill>
          <a:blip r:embed="rId3" cstate="print"/>
          <a:srcRect/>
          <a:stretch>
            <a:fillRect/>
          </a:stretch>
        </p:blipFill>
        <p:spPr bwMode="auto">
          <a:xfrm>
            <a:off x="4113028" y="1392866"/>
            <a:ext cx="761771" cy="761771"/>
          </a:xfrm>
          <a:prstGeom prst="rect">
            <a:avLst/>
          </a:prstGeom>
          <a:noFill/>
        </p:spPr>
      </p:pic>
      <p:sp>
        <p:nvSpPr>
          <p:cNvPr id="21" name="TextBox 20"/>
          <p:cNvSpPr txBox="1"/>
          <p:nvPr/>
        </p:nvSpPr>
        <p:spPr>
          <a:xfrm>
            <a:off x="4954773" y="1737606"/>
            <a:ext cx="2775097" cy="369332"/>
          </a:xfrm>
          <a:prstGeom prst="rect">
            <a:avLst/>
          </a:prstGeom>
          <a:solidFill>
            <a:srgbClr val="FFC000"/>
          </a:solidFill>
        </p:spPr>
        <p:txBody>
          <a:bodyPr wrap="square" rtlCol="0">
            <a:spAutoFit/>
          </a:bodyPr>
          <a:lstStyle/>
          <a:p>
            <a:pPr algn="ctr"/>
            <a:r>
              <a:rPr lang="en-US" dirty="0" smtClean="0">
                <a:solidFill>
                  <a:srgbClr val="FFFFFF"/>
                </a:solidFill>
                <a:latin typeface="Arial" charset="0"/>
                <a:cs typeface="Arial" charset="0"/>
              </a:rPr>
              <a:t>Spectra Systems</a:t>
            </a:r>
            <a:endParaRPr lang="en-US" dirty="0">
              <a:solidFill>
                <a:srgbClr val="FFFFFF"/>
              </a:solidFill>
              <a:latin typeface="Arial" charset="0"/>
              <a:cs typeface="Arial" charset="0"/>
            </a:endParaRPr>
          </a:p>
        </p:txBody>
      </p:sp>
      <p:sp>
        <p:nvSpPr>
          <p:cNvPr id="24" name="TextBox 23"/>
          <p:cNvSpPr txBox="1"/>
          <p:nvPr/>
        </p:nvSpPr>
        <p:spPr>
          <a:xfrm>
            <a:off x="1244009" y="1718930"/>
            <a:ext cx="2575806" cy="369332"/>
          </a:xfrm>
          <a:prstGeom prst="rect">
            <a:avLst/>
          </a:prstGeom>
          <a:solidFill>
            <a:srgbClr val="FF0000"/>
          </a:solidFill>
        </p:spPr>
        <p:txBody>
          <a:bodyPr wrap="square" rtlCol="0">
            <a:spAutoFit/>
          </a:bodyPr>
          <a:lstStyle/>
          <a:p>
            <a:pPr algn="ctr"/>
            <a:r>
              <a:rPr lang="en-US" dirty="0" smtClean="0">
                <a:solidFill>
                  <a:srgbClr val="FFFFFF"/>
                </a:solidFill>
                <a:latin typeface="Arial" charset="0"/>
                <a:cs typeface="Arial" charset="0"/>
              </a:rPr>
              <a:t>Geogrid Rolls</a:t>
            </a:r>
            <a:endParaRPr lang="en-US" dirty="0">
              <a:solidFill>
                <a:srgbClr val="FFFFFF"/>
              </a:solidFill>
              <a:latin typeface="Arial" charset="0"/>
              <a:cs typeface="Arial" charset="0"/>
            </a:endParaRPr>
          </a:p>
        </p:txBody>
      </p:sp>
      <p:sp>
        <p:nvSpPr>
          <p:cNvPr id="32" name="Hexagon 31"/>
          <p:cNvSpPr/>
          <p:nvPr/>
        </p:nvSpPr>
        <p:spPr bwMode="auto">
          <a:xfrm>
            <a:off x="6579782" y="2438401"/>
            <a:ext cx="685800" cy="609600"/>
          </a:xfrm>
          <a:prstGeom prst="hexagon">
            <a:avLst/>
          </a:prstGeom>
          <a:solidFill>
            <a:srgbClr val="FFC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eaLnBrk="0" hangingPunct="0"/>
            <a:r>
              <a:rPr lang="en-US" sz="1200" dirty="0" smtClean="0">
                <a:solidFill>
                  <a:srgbClr val="000000"/>
                </a:solidFill>
                <a:latin typeface="Arial" charset="0"/>
                <a:ea typeface="ＭＳ Ｐゴシック" pitchFamily="1" charset="-128"/>
                <a:cs typeface="Arial" charset="0"/>
              </a:rPr>
              <a:t>TX7</a:t>
            </a:r>
          </a:p>
        </p:txBody>
      </p:sp>
      <p:sp>
        <p:nvSpPr>
          <p:cNvPr id="33" name="Hexagon 32"/>
          <p:cNvSpPr/>
          <p:nvPr/>
        </p:nvSpPr>
        <p:spPr bwMode="auto">
          <a:xfrm>
            <a:off x="5406657" y="3458343"/>
            <a:ext cx="685800" cy="609600"/>
          </a:xfrm>
          <a:prstGeom prst="hexagon">
            <a:avLst/>
          </a:prstGeom>
          <a:solidFill>
            <a:srgbClr val="FFC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eaLnBrk="0" hangingPunct="0"/>
            <a:r>
              <a:rPr lang="en-US" sz="1200" dirty="0" smtClean="0">
                <a:solidFill>
                  <a:srgbClr val="000000"/>
                </a:solidFill>
                <a:latin typeface="Arial" charset="0"/>
                <a:ea typeface="ＭＳ Ｐゴシック" pitchFamily="1" charset="-128"/>
                <a:cs typeface="Arial" charset="0"/>
              </a:rPr>
              <a:t>TX5</a:t>
            </a:r>
          </a:p>
        </p:txBody>
      </p:sp>
      <p:sp>
        <p:nvSpPr>
          <p:cNvPr id="34" name="Hexagon 33"/>
          <p:cNvSpPr/>
          <p:nvPr/>
        </p:nvSpPr>
        <p:spPr bwMode="auto">
          <a:xfrm>
            <a:off x="3443177" y="3124199"/>
            <a:ext cx="685800" cy="609600"/>
          </a:xfrm>
          <a:prstGeom prst="hexagon">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eaLnBrk="0" hangingPunct="0"/>
            <a:r>
              <a:rPr lang="en-US" sz="1200" dirty="0" smtClean="0">
                <a:solidFill>
                  <a:srgbClr val="000000"/>
                </a:solidFill>
                <a:latin typeface="Arial" charset="0"/>
                <a:ea typeface="ＭＳ Ｐゴシック" pitchFamily="1" charset="-128"/>
                <a:cs typeface="Arial" charset="0"/>
              </a:rPr>
              <a:t>TX</a:t>
            </a:r>
          </a:p>
          <a:p>
            <a:pPr algn="ctr" eaLnBrk="0" hangingPunct="0"/>
            <a:r>
              <a:rPr lang="en-US" sz="1200" dirty="0" smtClean="0">
                <a:solidFill>
                  <a:srgbClr val="000000"/>
                </a:solidFill>
                <a:latin typeface="Arial" charset="0"/>
                <a:ea typeface="ＭＳ Ｐゴシック" pitchFamily="1" charset="-128"/>
                <a:cs typeface="Arial" charset="0"/>
              </a:rPr>
              <a:t>160</a:t>
            </a:r>
          </a:p>
        </p:txBody>
      </p:sp>
      <p:sp>
        <p:nvSpPr>
          <p:cNvPr id="28" name="Rectangle 3"/>
          <p:cNvSpPr>
            <a:spLocks noGrp="1" noChangeArrowheads="1"/>
          </p:cNvSpPr>
          <p:nvPr>
            <p:ph type="title"/>
          </p:nvPr>
        </p:nvSpPr>
        <p:spPr>
          <a:xfrm>
            <a:off x="179388" y="260350"/>
            <a:ext cx="6408737" cy="436563"/>
          </a:xfrm>
        </p:spPr>
        <p:txBody>
          <a:bodyPr>
            <a:normAutofit/>
          </a:bodyPr>
          <a:lstStyle/>
          <a:p>
            <a:r>
              <a:rPr lang="en-US" dirty="0" smtClean="0"/>
              <a:t>Product Positioning</a:t>
            </a:r>
          </a:p>
        </p:txBody>
      </p:sp>
      <p:sp>
        <p:nvSpPr>
          <p:cNvPr id="38" name="Rounded Rectangle 37"/>
          <p:cNvSpPr/>
          <p:nvPr/>
        </p:nvSpPr>
        <p:spPr bwMode="auto">
          <a:xfrm>
            <a:off x="1220840" y="3743697"/>
            <a:ext cx="1436359" cy="340519"/>
          </a:xfrm>
          <a:prstGeom prst="roundRect">
            <a:avLst/>
          </a:prstGeom>
          <a:solidFill>
            <a:srgbClr val="FF0000"/>
          </a:solidFill>
          <a:ln w="9525" cap="flat" cmpd="sng" algn="ctr">
            <a:solidFill>
              <a:schemeClr val="tx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algn="ctr" eaLnBrk="0" hangingPunct="0"/>
            <a:r>
              <a:rPr lang="en-US" sz="1400" dirty="0" smtClean="0">
                <a:solidFill>
                  <a:srgbClr val="FFFFFF"/>
                </a:solidFill>
                <a:latin typeface="Arial" charset="0"/>
                <a:cs typeface="Arial" charset="0"/>
              </a:rPr>
              <a:t>BX1200/Type 2</a:t>
            </a:r>
          </a:p>
        </p:txBody>
      </p:sp>
      <p:sp>
        <p:nvSpPr>
          <p:cNvPr id="43" name="Rounded Rectangle 42"/>
          <p:cNvSpPr/>
          <p:nvPr/>
        </p:nvSpPr>
        <p:spPr bwMode="auto">
          <a:xfrm>
            <a:off x="344270" y="4501375"/>
            <a:ext cx="1422764" cy="340519"/>
          </a:xfrm>
          <a:prstGeom prst="roundRect">
            <a:avLst/>
          </a:prstGeom>
          <a:solidFill>
            <a:srgbClr val="FF0000"/>
          </a:solidFill>
          <a:ln w="9525" cap="flat" cmpd="sng" algn="ctr">
            <a:solidFill>
              <a:schemeClr val="tx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algn="ctr" eaLnBrk="0" hangingPunct="0"/>
            <a:r>
              <a:rPr lang="en-US" sz="1400" dirty="0" smtClean="0">
                <a:solidFill>
                  <a:srgbClr val="FFFFFF"/>
                </a:solidFill>
                <a:latin typeface="Arial" charset="0"/>
                <a:cs typeface="Arial" charset="0"/>
              </a:rPr>
              <a:t>BX1100/Type 1</a:t>
            </a:r>
          </a:p>
        </p:txBody>
      </p:sp>
      <p:sp>
        <p:nvSpPr>
          <p:cNvPr id="44" name="Hexagon 43"/>
          <p:cNvSpPr/>
          <p:nvPr/>
        </p:nvSpPr>
        <p:spPr bwMode="auto">
          <a:xfrm>
            <a:off x="2805914" y="3712793"/>
            <a:ext cx="685800" cy="609600"/>
          </a:xfrm>
          <a:prstGeom prst="hexagon">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eaLnBrk="0" hangingPunct="0"/>
            <a:r>
              <a:rPr lang="en-US" sz="1200" dirty="0" smtClean="0">
                <a:solidFill>
                  <a:srgbClr val="000000"/>
                </a:solidFill>
                <a:latin typeface="Arial" charset="0"/>
                <a:ea typeface="ＭＳ Ｐゴシック" pitchFamily="1" charset="-128"/>
                <a:cs typeface="Arial" charset="0"/>
              </a:rPr>
              <a:t>TX</a:t>
            </a:r>
          </a:p>
          <a:p>
            <a:pPr algn="ctr" eaLnBrk="0" hangingPunct="0"/>
            <a:r>
              <a:rPr lang="en-US" sz="1200" dirty="0" smtClean="0">
                <a:solidFill>
                  <a:srgbClr val="000000"/>
                </a:solidFill>
                <a:latin typeface="Arial" charset="0"/>
                <a:ea typeface="ＭＳ Ｐゴシック" pitchFamily="1" charset="-128"/>
                <a:cs typeface="Arial" charset="0"/>
              </a:rPr>
              <a:t>140</a:t>
            </a:r>
          </a:p>
        </p:txBody>
      </p:sp>
      <p:sp>
        <p:nvSpPr>
          <p:cNvPr id="25" name="Hexagon 24"/>
          <p:cNvSpPr/>
          <p:nvPr/>
        </p:nvSpPr>
        <p:spPr bwMode="auto">
          <a:xfrm>
            <a:off x="1958163" y="4316819"/>
            <a:ext cx="685800" cy="609600"/>
          </a:xfrm>
          <a:prstGeom prst="hexagon">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latin typeface="Arial" charset="0"/>
                <a:ea typeface="ＭＳ Ｐゴシック" pitchFamily="1" charset="-128"/>
                <a:cs typeface="Arial" charset="0"/>
              </a:rPr>
              <a:t>TX</a:t>
            </a:r>
          </a:p>
          <a:p>
            <a:pPr algn="ctr" eaLnBrk="0" hangingPunct="0"/>
            <a:r>
              <a:rPr lang="en-US" sz="900" b="1" dirty="0" smtClean="0">
                <a:solidFill>
                  <a:srgbClr val="000000"/>
                </a:solidFill>
                <a:latin typeface="Arial" charset="0"/>
                <a:ea typeface="ＭＳ Ｐゴシック" pitchFamily="1" charset="-128"/>
                <a:cs typeface="Arial" charset="0"/>
              </a:rPr>
              <a:t>130S</a:t>
            </a:r>
          </a:p>
        </p:txBody>
      </p:sp>
    </p:spTree>
    <p:custDataLst>
      <p:tags r:id="rId1"/>
    </p:custDataLst>
  </p:cSld>
  <p:clrMapOvr>
    <a:masterClrMapping/>
  </p:clrMapOvr>
  <p:transition advTm="7200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itle 2"/>
          <p:cNvSpPr>
            <a:spLocks noGrp="1"/>
          </p:cNvSpPr>
          <p:nvPr>
            <p:ph type="title"/>
          </p:nvPr>
        </p:nvSpPr>
        <p:spPr/>
        <p:txBody>
          <a:bodyPr/>
          <a:lstStyle/>
          <a:p>
            <a:r>
              <a:rPr lang="en-US" dirty="0" smtClean="0"/>
              <a:t>Local Research and Performance Validation Testing</a:t>
            </a:r>
            <a:endParaRPr lang="en-US" dirty="0"/>
          </a:p>
        </p:txBody>
      </p:sp>
    </p:spTree>
    <p:extLst>
      <p:ext uri="{BB962C8B-B14F-4D97-AF65-F5344CB8AC3E}">
        <p14:creationId xmlns:p14="http://schemas.microsoft.com/office/powerpoint/2010/main" val="7040793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199" y="1257856"/>
            <a:ext cx="8229600" cy="4963481"/>
          </a:xfrm>
        </p:spPr>
        <p:txBody>
          <a:bodyPr/>
          <a:lstStyle/>
          <a:p>
            <a:r>
              <a:rPr lang="en-US" dirty="0" smtClean="0"/>
              <a:t>Reduce customers’ perceived risk associated with a TriAx Pavement Optimization design</a:t>
            </a:r>
          </a:p>
          <a:p>
            <a:endParaRPr lang="en-US" dirty="0"/>
          </a:p>
          <a:p>
            <a:r>
              <a:rPr lang="en-US" dirty="0" smtClean="0"/>
              <a:t>Overcome objections to TriAx Pavement Optimization proposals</a:t>
            </a:r>
          </a:p>
          <a:p>
            <a:endParaRPr lang="en-US" dirty="0"/>
          </a:p>
          <a:p>
            <a:r>
              <a:rPr lang="en-US" dirty="0" smtClean="0"/>
              <a:t>Improve our ability to obtain fair advantage specifications based on performance</a:t>
            </a:r>
          </a:p>
          <a:p>
            <a:endParaRPr lang="en-US" dirty="0"/>
          </a:p>
          <a:p>
            <a:r>
              <a:rPr lang="en-US" dirty="0" smtClean="0"/>
              <a:t>Expand our project and performance database to support our approval efforts with key agencies and stakeholders</a:t>
            </a:r>
          </a:p>
          <a:p>
            <a:endParaRPr lang="en-US" dirty="0"/>
          </a:p>
          <a:p>
            <a:r>
              <a:rPr lang="en-US" dirty="0" smtClean="0"/>
              <a:t>Collect performance data to further refine our design methods</a:t>
            </a:r>
          </a:p>
          <a:p>
            <a:endParaRPr lang="en-US" dirty="0"/>
          </a:p>
          <a:p>
            <a:r>
              <a:rPr lang="en-US" dirty="0" smtClean="0"/>
              <a:t>Add to our proof of performance data for use in Sales and Marketing across the entire organization</a:t>
            </a:r>
            <a:endParaRPr lang="en-US" dirty="0"/>
          </a:p>
        </p:txBody>
      </p:sp>
      <p:sp>
        <p:nvSpPr>
          <p:cNvPr id="3" name="TextBox 2"/>
          <p:cNvSpPr txBox="1"/>
          <p:nvPr/>
        </p:nvSpPr>
        <p:spPr>
          <a:xfrm>
            <a:off x="457199" y="213645"/>
            <a:ext cx="5559040" cy="369332"/>
          </a:xfrm>
          <a:prstGeom prst="rect">
            <a:avLst/>
          </a:prstGeom>
          <a:noFill/>
        </p:spPr>
        <p:txBody>
          <a:bodyPr wrap="square" rtlCol="0">
            <a:spAutoFit/>
          </a:bodyPr>
          <a:lstStyle/>
          <a:p>
            <a:r>
              <a:rPr lang="en-US" dirty="0" smtClean="0">
                <a:solidFill>
                  <a:srgbClr val="FFFFFF"/>
                </a:solidFill>
                <a:latin typeface="Verdana"/>
                <a:cs typeface="Arial" charset="0"/>
              </a:rPr>
              <a:t>Program Objectives</a:t>
            </a:r>
            <a:endParaRPr lang="en-US" dirty="0">
              <a:solidFill>
                <a:srgbClr val="FFFFFF"/>
              </a:solidFill>
              <a:latin typeface="Verdana"/>
              <a:cs typeface="Arial" charset="0"/>
            </a:endParaRPr>
          </a:p>
        </p:txBody>
      </p:sp>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199" y="1069848"/>
            <a:ext cx="8229600" cy="5054747"/>
          </a:xfrm>
        </p:spPr>
        <p:txBody>
          <a:bodyPr/>
          <a:lstStyle/>
          <a:p>
            <a:endParaRPr lang="en-US" dirty="0" smtClean="0"/>
          </a:p>
          <a:p>
            <a:r>
              <a:rPr lang="en-US" dirty="0" smtClean="0"/>
              <a:t>The program is intended to </a:t>
            </a:r>
            <a:r>
              <a:rPr lang="en-US" b="1" i="1" dirty="0" smtClean="0">
                <a:solidFill>
                  <a:schemeClr val="accent1"/>
                </a:solidFill>
              </a:rPr>
              <a:t>validate the performance claims and design methods for </a:t>
            </a:r>
            <a:r>
              <a:rPr lang="en-US" b="1" i="1" u="sng" dirty="0" smtClean="0">
                <a:solidFill>
                  <a:schemeClr val="accent1"/>
                </a:solidFill>
              </a:rPr>
              <a:t>TriAx</a:t>
            </a:r>
            <a:r>
              <a:rPr lang="en-US" b="1" i="1" dirty="0" smtClean="0">
                <a:solidFill>
                  <a:schemeClr val="accent1"/>
                </a:solidFill>
              </a:rPr>
              <a:t>, in order to drive greater acceptance and use</a:t>
            </a:r>
          </a:p>
          <a:p>
            <a:endParaRPr lang="en-US" b="1" i="1" dirty="0">
              <a:solidFill>
                <a:schemeClr val="accent1"/>
              </a:solidFill>
            </a:endParaRPr>
          </a:p>
          <a:p>
            <a:r>
              <a:rPr lang="en-US" dirty="0" smtClean="0"/>
              <a:t>Focus on </a:t>
            </a:r>
            <a:r>
              <a:rPr lang="en-US" b="1" i="1" dirty="0" smtClean="0">
                <a:solidFill>
                  <a:schemeClr val="accent1"/>
                </a:solidFill>
              </a:rPr>
              <a:t>key projects for important or influential owners</a:t>
            </a:r>
          </a:p>
          <a:p>
            <a:endParaRPr lang="en-US" dirty="0">
              <a:solidFill>
                <a:schemeClr val="accent1"/>
              </a:solidFill>
            </a:endParaRPr>
          </a:p>
          <a:p>
            <a:r>
              <a:rPr lang="en-US" b="1" i="1" dirty="0" smtClean="0">
                <a:solidFill>
                  <a:schemeClr val="accent1"/>
                </a:solidFill>
              </a:rPr>
              <a:t>Just one part of our comprehensive performance validation program</a:t>
            </a:r>
            <a:r>
              <a:rPr lang="en-US" dirty="0" smtClean="0"/>
              <a:t>, not a freestanding proof of performance program</a:t>
            </a:r>
          </a:p>
          <a:p>
            <a:endParaRPr lang="en-US" dirty="0"/>
          </a:p>
          <a:p>
            <a:r>
              <a:rPr lang="en-US" dirty="0" smtClean="0"/>
              <a:t>Two part program:</a:t>
            </a:r>
          </a:p>
          <a:p>
            <a:pPr lvl="1"/>
            <a:r>
              <a:rPr lang="en-US" b="1" i="1" dirty="0" smtClean="0">
                <a:solidFill>
                  <a:schemeClr val="accent1"/>
                </a:solidFill>
              </a:rPr>
              <a:t>New Projects </a:t>
            </a:r>
            <a:r>
              <a:rPr lang="en-US" dirty="0" smtClean="0"/>
              <a:t>– APLT and Local Consultant test programs</a:t>
            </a:r>
          </a:p>
          <a:p>
            <a:pPr lvl="1"/>
            <a:r>
              <a:rPr lang="en-US" b="1" i="1" dirty="0" smtClean="0">
                <a:solidFill>
                  <a:schemeClr val="accent1"/>
                </a:solidFill>
              </a:rPr>
              <a:t>Existing Projects </a:t>
            </a:r>
            <a:r>
              <a:rPr lang="en-US" dirty="0" smtClean="0"/>
              <a:t>– Pavement Condition Surveys</a:t>
            </a:r>
          </a:p>
          <a:p>
            <a:endParaRPr lang="en-US" dirty="0"/>
          </a:p>
          <a:p>
            <a:r>
              <a:rPr lang="en-US" dirty="0" smtClean="0"/>
              <a:t>Guidance Documents added to Sales Toolkit</a:t>
            </a:r>
            <a:endParaRPr lang="en-US" dirty="0"/>
          </a:p>
        </p:txBody>
      </p:sp>
      <p:sp>
        <p:nvSpPr>
          <p:cNvPr id="3" name="TextBox 2"/>
          <p:cNvSpPr txBox="1"/>
          <p:nvPr/>
        </p:nvSpPr>
        <p:spPr>
          <a:xfrm>
            <a:off x="457199" y="213645"/>
            <a:ext cx="5559040" cy="369332"/>
          </a:xfrm>
          <a:prstGeom prst="rect">
            <a:avLst/>
          </a:prstGeom>
          <a:noFill/>
        </p:spPr>
        <p:txBody>
          <a:bodyPr wrap="square" rtlCol="0">
            <a:spAutoFit/>
          </a:bodyPr>
          <a:lstStyle/>
          <a:p>
            <a:r>
              <a:rPr lang="en-US" dirty="0" smtClean="0">
                <a:solidFill>
                  <a:srgbClr val="FFFFFF"/>
                </a:solidFill>
                <a:latin typeface="Verdana"/>
                <a:cs typeface="Arial" charset="0"/>
              </a:rPr>
              <a:t>Approach</a:t>
            </a:r>
            <a:endParaRPr lang="en-US" dirty="0">
              <a:solidFill>
                <a:srgbClr val="FFFFFF"/>
              </a:solidFill>
              <a:latin typeface="Verdana"/>
              <a:cs typeface="Arial" charset="0"/>
            </a:endParaRPr>
          </a:p>
        </p:txBody>
      </p:sp>
    </p:spTree>
    <p:extLst>
      <p:ext uri="{BB962C8B-B14F-4D97-AF65-F5344CB8AC3E}">
        <p14:creationId xmlns:p14="http://schemas.microsoft.com/office/powerpoint/2010/main" val="3237647079"/>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199" y="1069848"/>
            <a:ext cx="8229600" cy="5054747"/>
          </a:xfrm>
        </p:spPr>
        <p:txBody>
          <a:bodyPr/>
          <a:lstStyle/>
          <a:p>
            <a:r>
              <a:rPr lang="en-US" sz="1400" dirty="0" smtClean="0"/>
              <a:t>Testing during construction to verify and demonstrate the validity of TriAx designs</a:t>
            </a:r>
          </a:p>
          <a:p>
            <a:endParaRPr lang="en-US" sz="1400" dirty="0"/>
          </a:p>
          <a:p>
            <a:r>
              <a:rPr lang="en-US" sz="1400" dirty="0" smtClean="0"/>
              <a:t>Project Criteria:</a:t>
            </a:r>
          </a:p>
          <a:p>
            <a:pPr lvl="1"/>
            <a:endParaRPr lang="en-US" sz="1400" dirty="0" smtClean="0"/>
          </a:p>
          <a:p>
            <a:pPr lvl="1"/>
            <a:r>
              <a:rPr lang="en-US" sz="1400" dirty="0" smtClean="0"/>
              <a:t>Existing </a:t>
            </a:r>
            <a:r>
              <a:rPr lang="en-US" sz="1400" dirty="0"/>
              <a:t>TriAx Pavement Optimization project with a design that follows Tensar’s methodology or has been reviewed and approved by Tensar </a:t>
            </a:r>
            <a:r>
              <a:rPr lang="en-US" sz="1400" dirty="0" smtClean="0"/>
              <a:t>Engineering</a:t>
            </a:r>
          </a:p>
          <a:p>
            <a:pPr lvl="1"/>
            <a:endParaRPr lang="en-US" sz="1400" dirty="0"/>
          </a:p>
          <a:p>
            <a:pPr lvl="1"/>
            <a:r>
              <a:rPr lang="en-US" sz="1400" dirty="0"/>
              <a:t>Sufficient geotechnical information available to characterize the site conditions</a:t>
            </a:r>
          </a:p>
          <a:p>
            <a:pPr lvl="1"/>
            <a:endParaRPr lang="en-US" sz="1400" dirty="0" smtClean="0"/>
          </a:p>
          <a:p>
            <a:pPr lvl="1"/>
            <a:r>
              <a:rPr lang="en-US" sz="1400" dirty="0" smtClean="0"/>
              <a:t>Friendly </a:t>
            </a:r>
            <a:r>
              <a:rPr lang="en-US" sz="1400" dirty="0"/>
              <a:t>Contractor</a:t>
            </a:r>
          </a:p>
          <a:p>
            <a:pPr lvl="1"/>
            <a:endParaRPr lang="en-US" sz="1400" dirty="0" smtClean="0"/>
          </a:p>
          <a:p>
            <a:pPr lvl="1"/>
            <a:r>
              <a:rPr lang="en-US" sz="1400" dirty="0" smtClean="0"/>
              <a:t>Easily </a:t>
            </a:r>
            <a:r>
              <a:rPr lang="en-US" sz="1400" dirty="0"/>
              <a:t>recognized and/or influential Owner</a:t>
            </a:r>
          </a:p>
          <a:p>
            <a:pPr lvl="1"/>
            <a:endParaRPr lang="en-US" sz="1400" dirty="0" smtClean="0"/>
          </a:p>
          <a:p>
            <a:pPr lvl="1"/>
            <a:r>
              <a:rPr lang="en-US" sz="1400" dirty="0" smtClean="0"/>
              <a:t>Tensar </a:t>
            </a:r>
            <a:r>
              <a:rPr lang="en-US" sz="1400" dirty="0"/>
              <a:t>has received the purchase order for the project</a:t>
            </a:r>
          </a:p>
          <a:p>
            <a:pPr lvl="1"/>
            <a:endParaRPr lang="en-US" sz="1400" dirty="0" smtClean="0"/>
          </a:p>
          <a:p>
            <a:pPr lvl="1"/>
            <a:r>
              <a:rPr lang="en-US" sz="1400" dirty="0" smtClean="0"/>
              <a:t>Contractor </a:t>
            </a:r>
            <a:r>
              <a:rPr lang="en-US" sz="1400" dirty="0"/>
              <a:t>is willing to construct a conventional test section which will permit a minimum of three plate load tests. </a:t>
            </a:r>
          </a:p>
          <a:p>
            <a:pPr lvl="1"/>
            <a:endParaRPr lang="en-US" dirty="0"/>
          </a:p>
        </p:txBody>
      </p:sp>
      <p:sp>
        <p:nvSpPr>
          <p:cNvPr id="3" name="TextBox 2"/>
          <p:cNvSpPr txBox="1"/>
          <p:nvPr/>
        </p:nvSpPr>
        <p:spPr>
          <a:xfrm>
            <a:off x="457199" y="213645"/>
            <a:ext cx="5559040" cy="369332"/>
          </a:xfrm>
          <a:prstGeom prst="rect">
            <a:avLst/>
          </a:prstGeom>
          <a:noFill/>
        </p:spPr>
        <p:txBody>
          <a:bodyPr wrap="square" rtlCol="0">
            <a:spAutoFit/>
          </a:bodyPr>
          <a:lstStyle/>
          <a:p>
            <a:r>
              <a:rPr lang="en-US" dirty="0" smtClean="0">
                <a:solidFill>
                  <a:srgbClr val="FFFFFF"/>
                </a:solidFill>
                <a:latin typeface="Verdana"/>
                <a:cs typeface="Arial" charset="0"/>
              </a:rPr>
              <a:t>New Projects</a:t>
            </a:r>
            <a:endParaRPr lang="en-US" dirty="0">
              <a:solidFill>
                <a:srgbClr val="FFFFFF"/>
              </a:solidFill>
              <a:latin typeface="Verdana"/>
              <a:cs typeface="Arial" charset="0"/>
            </a:endParaRPr>
          </a:p>
        </p:txBody>
      </p:sp>
    </p:spTree>
    <p:extLst>
      <p:ext uri="{BB962C8B-B14F-4D97-AF65-F5344CB8AC3E}">
        <p14:creationId xmlns:p14="http://schemas.microsoft.com/office/powerpoint/2010/main" val="553640124"/>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199" y="1069848"/>
            <a:ext cx="8229600" cy="5054747"/>
          </a:xfrm>
        </p:spPr>
        <p:txBody>
          <a:bodyPr/>
          <a:lstStyle/>
          <a:p>
            <a:r>
              <a:rPr lang="en-US" sz="1600" dirty="0" smtClean="0"/>
              <a:t>Obtain buy-in of major stakeholders:</a:t>
            </a:r>
          </a:p>
          <a:p>
            <a:pPr lvl="1"/>
            <a:r>
              <a:rPr lang="en-US" sz="1600" dirty="0" smtClean="0"/>
              <a:t>Tensar Technology Group</a:t>
            </a:r>
          </a:p>
          <a:p>
            <a:pPr lvl="1"/>
            <a:r>
              <a:rPr lang="en-US" sz="1600" dirty="0" smtClean="0"/>
              <a:t>Project Owner</a:t>
            </a:r>
          </a:p>
          <a:p>
            <a:pPr lvl="1"/>
            <a:r>
              <a:rPr lang="en-US" sz="1600" dirty="0" smtClean="0"/>
              <a:t>Contractor</a:t>
            </a:r>
          </a:p>
          <a:p>
            <a:pPr lvl="1"/>
            <a:r>
              <a:rPr lang="en-US" sz="1600" dirty="0" smtClean="0"/>
              <a:t>Local </a:t>
            </a:r>
            <a:r>
              <a:rPr lang="en-US" sz="1600" dirty="0" err="1" smtClean="0"/>
              <a:t>Geotech</a:t>
            </a:r>
            <a:r>
              <a:rPr lang="en-US" sz="1600" dirty="0" smtClean="0"/>
              <a:t> if needed</a:t>
            </a:r>
          </a:p>
          <a:p>
            <a:endParaRPr lang="en-US" sz="1600" dirty="0"/>
          </a:p>
          <a:p>
            <a:r>
              <a:rPr lang="en-US" sz="1600" dirty="0" smtClean="0"/>
              <a:t>Project must have both conventional and MSL sections</a:t>
            </a:r>
          </a:p>
          <a:p>
            <a:endParaRPr lang="en-US" sz="1600" dirty="0"/>
          </a:p>
          <a:p>
            <a:r>
              <a:rPr lang="en-US" sz="1600" dirty="0" smtClean="0"/>
              <a:t>For APLT programs, Tensar Technology Group and </a:t>
            </a:r>
            <a:r>
              <a:rPr lang="en-US" sz="1600" dirty="0" err="1" smtClean="0"/>
              <a:t>Geomatters</a:t>
            </a:r>
            <a:r>
              <a:rPr lang="en-US" sz="1600" dirty="0" smtClean="0"/>
              <a:t> will direct the testing and coordinate with other stakeholders through the RSM</a:t>
            </a:r>
          </a:p>
          <a:p>
            <a:endParaRPr lang="en-US" sz="1600" dirty="0"/>
          </a:p>
          <a:p>
            <a:r>
              <a:rPr lang="en-US" sz="1600" dirty="0" smtClean="0"/>
              <a:t>For 3</a:t>
            </a:r>
            <a:r>
              <a:rPr lang="en-US" sz="1600" baseline="30000" dirty="0" smtClean="0"/>
              <a:t>rd</a:t>
            </a:r>
            <a:r>
              <a:rPr lang="en-US" sz="1600" dirty="0" smtClean="0"/>
              <a:t> party Plate Load Bearing Testing, the project may be led by either the RSM or Tensar Technology Group.  The RSM will coordinate with stakeholders in either case.</a:t>
            </a:r>
          </a:p>
          <a:p>
            <a:endParaRPr lang="en-US" sz="1600" dirty="0"/>
          </a:p>
          <a:p>
            <a:r>
              <a:rPr lang="en-US" sz="1600" dirty="0" smtClean="0"/>
              <a:t>Test report template is available for 3</a:t>
            </a:r>
            <a:r>
              <a:rPr lang="en-US" sz="1600" baseline="30000" dirty="0" smtClean="0"/>
              <a:t>rd</a:t>
            </a:r>
            <a:r>
              <a:rPr lang="en-US" sz="1600" dirty="0" smtClean="0"/>
              <a:t> party consultant testing</a:t>
            </a:r>
            <a:endParaRPr lang="en-US" sz="1600" dirty="0"/>
          </a:p>
        </p:txBody>
      </p:sp>
      <p:sp>
        <p:nvSpPr>
          <p:cNvPr id="3" name="TextBox 2"/>
          <p:cNvSpPr txBox="1"/>
          <p:nvPr/>
        </p:nvSpPr>
        <p:spPr>
          <a:xfrm>
            <a:off x="457199" y="213645"/>
            <a:ext cx="5559040" cy="369332"/>
          </a:xfrm>
          <a:prstGeom prst="rect">
            <a:avLst/>
          </a:prstGeom>
          <a:noFill/>
        </p:spPr>
        <p:txBody>
          <a:bodyPr wrap="square" rtlCol="0">
            <a:spAutoFit/>
          </a:bodyPr>
          <a:lstStyle/>
          <a:p>
            <a:r>
              <a:rPr lang="en-US" dirty="0" smtClean="0">
                <a:solidFill>
                  <a:srgbClr val="FFFFFF"/>
                </a:solidFill>
                <a:latin typeface="Verdana"/>
                <a:cs typeface="Arial" charset="0"/>
              </a:rPr>
              <a:t>New Projects – Approval and Execution</a:t>
            </a:r>
            <a:endParaRPr lang="en-US" dirty="0">
              <a:solidFill>
                <a:srgbClr val="FFFFFF"/>
              </a:solidFill>
              <a:latin typeface="Verdana"/>
              <a:cs typeface="Arial" charset="0"/>
            </a:endParaRPr>
          </a:p>
        </p:txBody>
      </p:sp>
    </p:spTree>
    <p:extLst>
      <p:ext uri="{BB962C8B-B14F-4D97-AF65-F5344CB8AC3E}">
        <p14:creationId xmlns:p14="http://schemas.microsoft.com/office/powerpoint/2010/main" val="321242477"/>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199" y="1069848"/>
            <a:ext cx="8229600" cy="5054747"/>
          </a:xfrm>
        </p:spPr>
        <p:txBody>
          <a:bodyPr/>
          <a:lstStyle/>
          <a:p>
            <a:r>
              <a:rPr lang="en-US" sz="1400" dirty="0" smtClean="0"/>
              <a:t>Pavement condition surveys on existing roads that used a TriAx Pavement Optimization design, to document longer term performance</a:t>
            </a:r>
          </a:p>
          <a:p>
            <a:endParaRPr lang="en-US" sz="1400" dirty="0"/>
          </a:p>
          <a:p>
            <a:r>
              <a:rPr lang="en-US" sz="1400" dirty="0" smtClean="0"/>
              <a:t>Pavement condition surveys are a major component of the calibration of AASHTO Mechanistic Empirical Design software.  The software was calibrated using survey data across the US, however additional surveys are needed to verify the accuracy for different design strategies, such as pavements optimized with TriAx MSLs.</a:t>
            </a:r>
          </a:p>
          <a:p>
            <a:endParaRPr lang="en-US" sz="1400" dirty="0"/>
          </a:p>
          <a:p>
            <a:r>
              <a:rPr lang="en-US" sz="1400" dirty="0" smtClean="0"/>
              <a:t>Project Criteria:</a:t>
            </a:r>
          </a:p>
          <a:p>
            <a:pPr lvl="1"/>
            <a:endParaRPr lang="en-US" sz="1400" dirty="0" smtClean="0"/>
          </a:p>
          <a:p>
            <a:pPr lvl="1"/>
            <a:r>
              <a:rPr lang="en-US" sz="1400" dirty="0" smtClean="0"/>
              <a:t>Existing </a:t>
            </a:r>
            <a:r>
              <a:rPr lang="en-US" sz="1400" dirty="0"/>
              <a:t>TriAx flexible pavement project with a design that followed Tensar’s methodology or has been reviewed and approved by Tensar Engineering</a:t>
            </a:r>
          </a:p>
          <a:p>
            <a:pPr lvl="1"/>
            <a:endParaRPr lang="en-US" sz="1400" dirty="0" smtClean="0"/>
          </a:p>
          <a:p>
            <a:pPr lvl="1"/>
            <a:r>
              <a:rPr lang="en-US" sz="1400" dirty="0" smtClean="0"/>
              <a:t>Known </a:t>
            </a:r>
            <a:r>
              <a:rPr lang="en-US" sz="1400" dirty="0"/>
              <a:t>pavement section materials and geometry, date of construction, and limits of TriAx installation</a:t>
            </a:r>
          </a:p>
          <a:p>
            <a:pPr lvl="1"/>
            <a:endParaRPr lang="en-US" sz="1400" dirty="0" smtClean="0"/>
          </a:p>
          <a:p>
            <a:pPr lvl="1"/>
            <a:r>
              <a:rPr lang="en-US" sz="1400" dirty="0" smtClean="0"/>
              <a:t>Sufficient </a:t>
            </a:r>
            <a:r>
              <a:rPr lang="en-US" sz="1400" dirty="0"/>
              <a:t>geotechnical information available to characterize the site conditions prior to or at the time of construction.</a:t>
            </a:r>
          </a:p>
          <a:p>
            <a:endParaRPr lang="en-US" sz="1400" dirty="0" smtClean="0"/>
          </a:p>
          <a:p>
            <a:r>
              <a:rPr lang="en-US" sz="1400" dirty="0" smtClean="0"/>
              <a:t>Tensar will collect visual survey information.  ARA will use the visual survey data to generate a standard pavement condition survey that follows FHWA guidelines</a:t>
            </a:r>
            <a:endParaRPr lang="en-US" sz="1400" dirty="0"/>
          </a:p>
        </p:txBody>
      </p:sp>
      <p:sp>
        <p:nvSpPr>
          <p:cNvPr id="3" name="TextBox 2"/>
          <p:cNvSpPr txBox="1"/>
          <p:nvPr/>
        </p:nvSpPr>
        <p:spPr>
          <a:xfrm>
            <a:off x="457199" y="213645"/>
            <a:ext cx="5559040" cy="369332"/>
          </a:xfrm>
          <a:prstGeom prst="rect">
            <a:avLst/>
          </a:prstGeom>
          <a:noFill/>
        </p:spPr>
        <p:txBody>
          <a:bodyPr wrap="square" rtlCol="0">
            <a:spAutoFit/>
          </a:bodyPr>
          <a:lstStyle/>
          <a:p>
            <a:r>
              <a:rPr lang="en-US" dirty="0" smtClean="0">
                <a:solidFill>
                  <a:srgbClr val="FFFFFF"/>
                </a:solidFill>
                <a:latin typeface="Verdana"/>
                <a:cs typeface="Arial" charset="0"/>
              </a:rPr>
              <a:t>Existing Projects</a:t>
            </a:r>
            <a:endParaRPr lang="en-US" dirty="0">
              <a:solidFill>
                <a:srgbClr val="FFFFFF"/>
              </a:solidFill>
              <a:latin typeface="Verdana"/>
              <a:cs typeface="Arial" charset="0"/>
            </a:endParaRPr>
          </a:p>
        </p:txBody>
      </p:sp>
    </p:spTree>
    <p:extLst>
      <p:ext uri="{BB962C8B-B14F-4D97-AF65-F5344CB8AC3E}">
        <p14:creationId xmlns:p14="http://schemas.microsoft.com/office/powerpoint/2010/main" val="3407941813"/>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199" y="1069848"/>
            <a:ext cx="8229600" cy="5054747"/>
          </a:xfrm>
        </p:spPr>
        <p:txBody>
          <a:bodyPr/>
          <a:lstStyle/>
          <a:p>
            <a:endParaRPr lang="en-US" sz="1600" dirty="0" smtClean="0"/>
          </a:p>
          <a:p>
            <a:r>
              <a:rPr lang="en-US" sz="1600" dirty="0" smtClean="0"/>
              <a:t>Submit the proposed project to Tensar Technology Group for review and approval. Projects must include:</a:t>
            </a:r>
          </a:p>
          <a:p>
            <a:pPr marL="746125" lvl="1" indent="-285750"/>
            <a:r>
              <a:rPr lang="en-US" sz="1600" dirty="0"/>
              <a:t>Layer </a:t>
            </a:r>
            <a:r>
              <a:rPr lang="en-US" sz="1600" dirty="0" smtClean="0"/>
              <a:t>thicknesses</a:t>
            </a:r>
            <a:endParaRPr lang="en-US" sz="1600" dirty="0"/>
          </a:p>
          <a:p>
            <a:pPr marL="746125" lvl="1" indent="-285750"/>
            <a:r>
              <a:rPr lang="en-US" sz="1600" dirty="0"/>
              <a:t>Base and subgrade </a:t>
            </a:r>
            <a:r>
              <a:rPr lang="en-US" sz="1600" dirty="0" smtClean="0"/>
              <a:t>type</a:t>
            </a:r>
            <a:endParaRPr lang="en-US" sz="1600" dirty="0"/>
          </a:p>
          <a:p>
            <a:pPr marL="746125" lvl="1" indent="-285750"/>
            <a:r>
              <a:rPr lang="en-US" sz="1600" dirty="0"/>
              <a:t>Asphalt concrete (AC) mix binder </a:t>
            </a:r>
            <a:r>
              <a:rPr lang="en-US" sz="1600" dirty="0" smtClean="0"/>
              <a:t>type</a:t>
            </a:r>
            <a:endParaRPr lang="en-US" sz="1600" dirty="0"/>
          </a:p>
          <a:p>
            <a:pPr marL="746125" lvl="1" indent="-285750"/>
            <a:r>
              <a:rPr lang="en-US" sz="1600" dirty="0"/>
              <a:t>Truck traffic </a:t>
            </a:r>
            <a:r>
              <a:rPr lang="en-US" sz="1600" dirty="0" smtClean="0"/>
              <a:t>application level</a:t>
            </a:r>
          </a:p>
          <a:p>
            <a:pPr marL="1201737" lvl="2" indent="-285750"/>
            <a:endParaRPr lang="en-US" sz="1600" dirty="0"/>
          </a:p>
          <a:p>
            <a:r>
              <a:rPr lang="en-US" sz="1600" dirty="0" smtClean="0"/>
              <a:t>If possible, work with the project owner to collect any additional data available on the design, maintenance, traffic loading, or condition surveys previously conducted </a:t>
            </a:r>
          </a:p>
          <a:p>
            <a:endParaRPr lang="en-US" sz="1600" dirty="0"/>
          </a:p>
          <a:p>
            <a:r>
              <a:rPr lang="en-US" sz="1600" dirty="0" smtClean="0"/>
              <a:t>Visual survey data will be collected using a Garmin GPS-enabled video camera (or </a:t>
            </a:r>
            <a:r>
              <a:rPr lang="en-US" sz="1600" dirty="0" err="1" smtClean="0"/>
              <a:t>GoPro</a:t>
            </a:r>
            <a:r>
              <a:rPr lang="en-US" sz="1600" dirty="0" smtClean="0"/>
              <a:t> camera as an alternate)</a:t>
            </a:r>
          </a:p>
          <a:p>
            <a:endParaRPr lang="en-US" sz="1600" dirty="0"/>
          </a:p>
          <a:p>
            <a:r>
              <a:rPr lang="en-US" sz="1600" dirty="0" smtClean="0"/>
              <a:t>Video file should be transmitted to Jay Kwon, who will work with ARA to complete the process</a:t>
            </a:r>
            <a:endParaRPr lang="en-US" sz="1600" dirty="0"/>
          </a:p>
        </p:txBody>
      </p:sp>
      <p:sp>
        <p:nvSpPr>
          <p:cNvPr id="3" name="TextBox 2"/>
          <p:cNvSpPr txBox="1"/>
          <p:nvPr/>
        </p:nvSpPr>
        <p:spPr>
          <a:xfrm>
            <a:off x="457199" y="213645"/>
            <a:ext cx="5559040" cy="369332"/>
          </a:xfrm>
          <a:prstGeom prst="rect">
            <a:avLst/>
          </a:prstGeom>
          <a:noFill/>
        </p:spPr>
        <p:txBody>
          <a:bodyPr wrap="square" rtlCol="0">
            <a:spAutoFit/>
          </a:bodyPr>
          <a:lstStyle/>
          <a:p>
            <a:r>
              <a:rPr lang="en-US" dirty="0" smtClean="0">
                <a:solidFill>
                  <a:srgbClr val="FFFFFF"/>
                </a:solidFill>
                <a:latin typeface="Verdana"/>
                <a:cs typeface="Arial" charset="0"/>
              </a:rPr>
              <a:t>Existing Projects – Approval and Execution</a:t>
            </a:r>
            <a:endParaRPr lang="en-US" dirty="0">
              <a:solidFill>
                <a:srgbClr val="FFFFFF"/>
              </a:solidFill>
              <a:latin typeface="Verdana"/>
              <a:cs typeface="Arial" charset="0"/>
            </a:endParaRPr>
          </a:p>
        </p:txBody>
      </p:sp>
    </p:spTree>
    <p:extLst>
      <p:ext uri="{BB962C8B-B14F-4D97-AF65-F5344CB8AC3E}">
        <p14:creationId xmlns:p14="http://schemas.microsoft.com/office/powerpoint/2010/main" val="386059832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r>
              <a:rPr lang="en-US" dirty="0" smtClean="0"/>
              <a:t>Site Evaluation, Subgrade Stabilization Design, and Applications</a:t>
            </a:r>
            <a:endParaRPr lang="en-US" dirty="0"/>
          </a:p>
        </p:txBody>
      </p:sp>
    </p:spTree>
    <p:extLst>
      <p:ext uri="{BB962C8B-B14F-4D97-AF65-F5344CB8AC3E}">
        <p14:creationId xmlns:p14="http://schemas.microsoft.com/office/powerpoint/2010/main" val="146981378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4329" y="1159818"/>
            <a:ext cx="8541071" cy="5088582"/>
          </a:xfrm>
          <a:prstGeom prst="rect">
            <a:avLst/>
          </a:prstGeom>
        </p:spPr>
      </p:pic>
      <p:sp>
        <p:nvSpPr>
          <p:cNvPr id="5" name="Text Placeholder 2"/>
          <p:cNvSpPr>
            <a:spLocks noGrp="1"/>
          </p:cNvSpPr>
          <p:nvPr>
            <p:ph type="body" sz="quarter" idx="14"/>
          </p:nvPr>
        </p:nvSpPr>
        <p:spPr>
          <a:xfrm>
            <a:off x="180306" y="254417"/>
            <a:ext cx="6296693" cy="587794"/>
          </a:xfrm>
        </p:spPr>
        <p:txBody>
          <a:bodyPr/>
          <a:lstStyle/>
          <a:p>
            <a:r>
              <a:rPr lang="en-US" dirty="0"/>
              <a:t>Garmin VIRB Action Camera</a:t>
            </a:r>
          </a:p>
        </p:txBody>
      </p:sp>
    </p:spTree>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180306" y="254417"/>
            <a:ext cx="6296693" cy="587794"/>
          </a:xfrm>
        </p:spPr>
        <p:txBody>
          <a:bodyPr/>
          <a:lstStyle/>
          <a:p>
            <a:r>
              <a:rPr lang="en-US" dirty="0"/>
              <a:t>Garmin VIRB Action Camera</a:t>
            </a:r>
          </a:p>
        </p:txBody>
      </p:sp>
      <p:pic>
        <p:nvPicPr>
          <p:cNvPr id="5" name="Picture 4"/>
          <p:cNvPicPr>
            <a:picLocks noChangeAspect="1"/>
          </p:cNvPicPr>
          <p:nvPr/>
        </p:nvPicPr>
        <p:blipFill>
          <a:blip r:embed="rId2"/>
          <a:stretch>
            <a:fillRect/>
          </a:stretch>
        </p:blipFill>
        <p:spPr>
          <a:xfrm>
            <a:off x="384048" y="1161288"/>
            <a:ext cx="8534000" cy="5099015"/>
          </a:xfrm>
          <a:prstGeom prst="rect">
            <a:avLst/>
          </a:prstGeom>
        </p:spPr>
      </p:pic>
    </p:spTree>
    <p:extLst>
      <p:ext uri="{BB962C8B-B14F-4D97-AF65-F5344CB8AC3E}">
        <p14:creationId xmlns:p14="http://schemas.microsoft.com/office/powerpoint/2010/main" val="650877223"/>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r>
              <a:rPr lang="en-US" dirty="0" smtClean="0"/>
              <a:t>Specialty Applications</a:t>
            </a:r>
            <a:endParaRPr lang="en-US" dirty="0"/>
          </a:p>
        </p:txBody>
      </p:sp>
    </p:spTree>
    <p:extLst>
      <p:ext uri="{BB962C8B-B14F-4D97-AF65-F5344CB8AC3E}">
        <p14:creationId xmlns:p14="http://schemas.microsoft.com/office/powerpoint/2010/main" val="291127584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rotWithShape="1">
          <a:blip r:embed="rId4" cstate="prin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sz="quarter" idx="10"/>
          </p:nvPr>
        </p:nvSpPr>
        <p:spPr>
          <a:xfrm>
            <a:off x="1219200" y="4343400"/>
            <a:ext cx="7010400" cy="533400"/>
          </a:xfrm>
        </p:spPr>
        <p:txBody>
          <a:bodyPr/>
          <a:lstStyle/>
          <a:p>
            <a:pPr marL="0" indent="1588" eaLnBrk="1" hangingPunct="1"/>
            <a:endParaRPr lang="en-US" dirty="0" smtClean="0">
              <a:solidFill>
                <a:schemeClr val="bg1"/>
              </a:solidFill>
            </a:endParaRPr>
          </a:p>
        </p:txBody>
      </p:sp>
      <p:sp>
        <p:nvSpPr>
          <p:cNvPr id="3074" name="Rectangle 2"/>
          <p:cNvSpPr>
            <a:spLocks noGrp="1" noChangeArrowheads="1"/>
          </p:cNvSpPr>
          <p:nvPr>
            <p:ph type="title"/>
          </p:nvPr>
        </p:nvSpPr>
        <p:spPr>
          <a:xfrm>
            <a:off x="1219200" y="3048000"/>
            <a:ext cx="7924800" cy="838200"/>
          </a:xfrm>
        </p:spPr>
        <p:txBody>
          <a:bodyPr>
            <a:normAutofit fontScale="90000"/>
          </a:bodyPr>
          <a:lstStyle/>
          <a:p>
            <a:pPr marL="0" indent="1588" eaLnBrk="1" hangingPunct="1"/>
            <a:r>
              <a:rPr lang="en-US" dirty="0" smtClean="0">
                <a:solidFill>
                  <a:schemeClr val="bg1"/>
                </a:solidFill>
              </a:rPr>
              <a:t>Heavy Haul Road Design Methods</a:t>
            </a:r>
            <a:br>
              <a:rPr lang="en-US" dirty="0" smtClean="0">
                <a:solidFill>
                  <a:schemeClr val="bg1"/>
                </a:solidFill>
              </a:rPr>
            </a:br>
            <a:r>
              <a:rPr lang="en-US" dirty="0" smtClean="0">
                <a:solidFill>
                  <a:schemeClr val="bg1"/>
                </a:solidFill>
              </a:rPr>
              <a:t/>
            </a:r>
            <a:br>
              <a:rPr lang="en-US" dirty="0" smtClean="0">
                <a:solidFill>
                  <a:schemeClr val="bg1"/>
                </a:solidFill>
              </a:rPr>
            </a:br>
            <a:r>
              <a:rPr lang="en-US" sz="1800" b="0" dirty="0" smtClean="0">
                <a:solidFill>
                  <a:schemeClr val="bg1"/>
                </a:solidFill>
              </a:rPr>
              <a:t>U.S. Dept. of the Interior – Bureau of Mines</a:t>
            </a:r>
            <a:br>
              <a:rPr lang="en-US" sz="1800" b="0" dirty="0" smtClean="0">
                <a:solidFill>
                  <a:schemeClr val="bg1"/>
                </a:solidFill>
              </a:rPr>
            </a:br>
            <a:r>
              <a:rPr lang="en-US" sz="1800" b="0" dirty="0" smtClean="0">
                <a:solidFill>
                  <a:schemeClr val="bg1"/>
                </a:solidFill>
              </a:rPr>
              <a:t/>
            </a:r>
            <a:br>
              <a:rPr lang="en-US" sz="1800" b="0" dirty="0" smtClean="0">
                <a:solidFill>
                  <a:schemeClr val="bg1"/>
                </a:solidFill>
              </a:rPr>
            </a:br>
            <a:r>
              <a:rPr lang="en-US" sz="1800" dirty="0" smtClean="0"/>
              <a:t>Guidelines for Mine Haul Road Design – Tannant and Regensburg</a:t>
            </a:r>
            <a:endParaRPr lang="en-US" dirty="0" smtClean="0">
              <a:solidFill>
                <a:schemeClr val="bg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52.img.v4.skyrock.net/1922/23011922/pics/2761802336_small_1.jpg">
            <a:hlinkClick r:id="rId2"/>
          </p:cNvPr>
          <p:cNvPicPr/>
          <p:nvPr/>
        </p:nvPicPr>
        <p:blipFill>
          <a:blip r:embed="rId3"/>
          <a:srcRect/>
          <a:stretch>
            <a:fillRect/>
          </a:stretch>
        </p:blipFill>
        <p:spPr bwMode="auto">
          <a:xfrm>
            <a:off x="457200" y="381000"/>
            <a:ext cx="8153400" cy="6096000"/>
          </a:xfrm>
          <a:prstGeom prst="rect">
            <a:avLst/>
          </a:prstGeom>
          <a:noFill/>
          <a:ln w="9525">
            <a:noFill/>
            <a:miter lim="800000"/>
            <a:headEnd/>
            <a:tailEnd/>
          </a:ln>
        </p:spPr>
      </p:pic>
    </p:spTree>
    <p:extLst>
      <p:ext uri="{BB962C8B-B14F-4D97-AF65-F5344CB8AC3E}">
        <p14:creationId xmlns:p14="http://schemas.microsoft.com/office/powerpoint/2010/main" val="305838236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rc_mi" descr="http://cdn.tradebit.org/usr/e-workshop/pub/9002/190068302_797.jpg">
            <a:hlinkClick r:id="rId2"/>
          </p:cNvPr>
          <p:cNvPicPr>
            <a:picLocks noChangeAspect="1"/>
          </p:cNvPicPr>
          <p:nvPr/>
        </p:nvPicPr>
        <p:blipFill>
          <a:blip r:embed="rId3"/>
          <a:srcRect/>
          <a:stretch>
            <a:fillRect/>
          </a:stretch>
        </p:blipFill>
        <p:spPr bwMode="auto">
          <a:xfrm>
            <a:off x="533400" y="1143000"/>
            <a:ext cx="8064500" cy="4451604"/>
          </a:xfrm>
          <a:prstGeom prst="rect">
            <a:avLst/>
          </a:prstGeom>
          <a:noFill/>
          <a:ln w="9525">
            <a:noFill/>
            <a:miter lim="800000"/>
            <a:headEnd/>
            <a:tailEnd/>
          </a:ln>
        </p:spPr>
      </p:pic>
    </p:spTree>
    <p:extLst>
      <p:ext uri="{BB962C8B-B14F-4D97-AF65-F5344CB8AC3E}">
        <p14:creationId xmlns:p14="http://schemas.microsoft.com/office/powerpoint/2010/main" val="242667894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z="2400" dirty="0" smtClean="0">
                <a:solidFill>
                  <a:schemeClr val="bg1"/>
                </a:solidFill>
              </a:rPr>
              <a:t>Design Theory -</a:t>
            </a:r>
            <a:r>
              <a:rPr lang="en-US" sz="2400" dirty="0" smtClean="0"/>
              <a:t> U.S. Dept. of the Interior – Bureau of Mines</a:t>
            </a:r>
            <a:r>
              <a:rPr lang="en-US" sz="2400" dirty="0" smtClean="0">
                <a:solidFill>
                  <a:schemeClr val="bg1"/>
                </a:solidFill>
              </a:rPr>
              <a:t> </a:t>
            </a:r>
          </a:p>
        </p:txBody>
      </p:sp>
      <p:pic>
        <p:nvPicPr>
          <p:cNvPr id="5124" name="Picture 5"/>
          <p:cNvPicPr>
            <a:picLocks noChangeAspect="1" noChangeArrowheads="1"/>
          </p:cNvPicPr>
          <p:nvPr/>
        </p:nvPicPr>
        <p:blipFill>
          <a:blip r:embed="rId3"/>
          <a:srcRect/>
          <a:stretch>
            <a:fillRect/>
          </a:stretch>
        </p:blipFill>
        <p:spPr bwMode="auto">
          <a:xfrm>
            <a:off x="2590800" y="1524000"/>
            <a:ext cx="3886200" cy="51816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rotWithShape="1">
          <a:blip r:embed="rId4" cstate="prin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smtClean="0">
                <a:solidFill>
                  <a:schemeClr val="bg1"/>
                </a:solidFill>
              </a:rPr>
              <a:t>Design Theory – Design of Surface Mine Haulage Roads</a:t>
            </a:r>
          </a:p>
        </p:txBody>
      </p:sp>
      <p:sp>
        <p:nvSpPr>
          <p:cNvPr id="7171" name="Rectangle 3"/>
          <p:cNvSpPr>
            <a:spLocks noGrp="1" noChangeArrowheads="1"/>
          </p:cNvSpPr>
          <p:nvPr>
            <p:ph idx="1"/>
          </p:nvPr>
        </p:nvSpPr>
        <p:spPr>
          <a:xfrm>
            <a:off x="228600" y="1844675"/>
            <a:ext cx="4224337" cy="4479925"/>
          </a:xfrm>
        </p:spPr>
        <p:txBody>
          <a:bodyPr/>
          <a:lstStyle/>
          <a:p>
            <a:pPr eaLnBrk="1" hangingPunct="1"/>
            <a:r>
              <a:rPr lang="en-US" sz="2000" dirty="0" smtClean="0"/>
              <a:t>Known as the CBR method</a:t>
            </a:r>
          </a:p>
          <a:p>
            <a:pPr eaLnBrk="1" hangingPunct="1"/>
            <a:endParaRPr lang="en-US" sz="2000" dirty="0" smtClean="0"/>
          </a:p>
          <a:p>
            <a:pPr eaLnBrk="1" hangingPunct="1"/>
            <a:r>
              <a:rPr lang="en-US" sz="2000" dirty="0" smtClean="0"/>
              <a:t>Utilizes an empirical design chart that relates CBR value and applied wheel load to the required fill thickness.</a:t>
            </a:r>
          </a:p>
          <a:p>
            <a:pPr eaLnBrk="1" hangingPunct="1"/>
            <a:endParaRPr lang="en-US" sz="2000" dirty="0" smtClean="0"/>
          </a:p>
          <a:p>
            <a:pPr eaLnBrk="1" hangingPunct="1"/>
            <a:r>
              <a:rPr lang="en-US" sz="2000" dirty="0" smtClean="0"/>
              <a:t>Predicts the minimum required thickness (unreinforced) of a haul road</a:t>
            </a:r>
          </a:p>
          <a:p>
            <a:pPr eaLnBrk="1" hangingPunct="1"/>
            <a:endParaRPr lang="en-US" sz="2000" dirty="0" smtClean="0"/>
          </a:p>
          <a:p>
            <a:pPr eaLnBrk="1" hangingPunct="1"/>
            <a:r>
              <a:rPr lang="en-US" sz="2000" dirty="0" smtClean="0"/>
              <a:t>Applicable to wheel loads less than (&lt;) 55 mt</a:t>
            </a:r>
          </a:p>
        </p:txBody>
      </p:sp>
      <p:pic>
        <p:nvPicPr>
          <p:cNvPr id="7172" name="Picture 16" descr="BoM - CBR Chart (Figure 18)"/>
          <p:cNvPicPr>
            <a:picLocks noChangeAspect="1" noChangeArrowheads="1"/>
          </p:cNvPicPr>
          <p:nvPr/>
        </p:nvPicPr>
        <p:blipFill>
          <a:blip r:embed="rId5"/>
          <a:srcRect/>
          <a:stretch>
            <a:fillRect/>
          </a:stretch>
        </p:blipFill>
        <p:spPr bwMode="auto">
          <a:xfrm>
            <a:off x="4484688" y="1524000"/>
            <a:ext cx="4367212" cy="4876800"/>
          </a:xfrm>
          <a:prstGeom prst="rect">
            <a:avLst/>
          </a:prstGeom>
          <a:noFill/>
          <a:ln w="9525">
            <a:noFill/>
            <a:miter lim="800000"/>
            <a:headEnd/>
            <a:tailEnd/>
          </a:ln>
        </p:spPr>
      </p:pic>
      <p:sp>
        <p:nvSpPr>
          <p:cNvPr id="7173" name="Line 17"/>
          <p:cNvSpPr>
            <a:spLocks noChangeShapeType="1"/>
          </p:cNvSpPr>
          <p:nvPr/>
        </p:nvSpPr>
        <p:spPr bwMode="auto">
          <a:xfrm flipH="1">
            <a:off x="6081713" y="1871663"/>
            <a:ext cx="9525" cy="1179512"/>
          </a:xfrm>
          <a:prstGeom prst="line">
            <a:avLst/>
          </a:prstGeom>
          <a:noFill/>
          <a:ln w="28575">
            <a:solidFill>
              <a:srgbClr val="FF0000"/>
            </a:solidFill>
            <a:round/>
            <a:headEnd/>
            <a:tailEnd type="triangle" w="med" len="med"/>
          </a:ln>
        </p:spPr>
        <p:txBody>
          <a:bodyPr/>
          <a:lstStyle/>
          <a:p>
            <a:pPr eaLnBrk="0" hangingPunct="0"/>
            <a:endParaRPr lang="en-US" sz="3200" dirty="0">
              <a:solidFill>
                <a:srgbClr val="000000"/>
              </a:solidFill>
              <a:latin typeface="Verdana" charset="0"/>
              <a:ea typeface="ヒラギノ角ゴ Pro W3" charset="-128"/>
              <a:cs typeface="+mn-cs"/>
            </a:endParaRPr>
          </a:p>
        </p:txBody>
      </p:sp>
      <p:sp>
        <p:nvSpPr>
          <p:cNvPr id="7174" name="Line 18"/>
          <p:cNvSpPr>
            <a:spLocks noChangeShapeType="1"/>
          </p:cNvSpPr>
          <p:nvPr/>
        </p:nvSpPr>
        <p:spPr bwMode="auto">
          <a:xfrm flipH="1">
            <a:off x="5113338" y="3057525"/>
            <a:ext cx="958850" cy="3175"/>
          </a:xfrm>
          <a:prstGeom prst="line">
            <a:avLst/>
          </a:prstGeom>
          <a:noFill/>
          <a:ln w="28575">
            <a:solidFill>
              <a:srgbClr val="FF0000"/>
            </a:solidFill>
            <a:round/>
            <a:headEnd/>
            <a:tailEnd type="triangle" w="med" len="med"/>
          </a:ln>
        </p:spPr>
        <p:txBody>
          <a:bodyPr/>
          <a:lstStyle/>
          <a:p>
            <a:pPr eaLnBrk="0" hangingPunct="0"/>
            <a:endParaRPr lang="en-US" sz="3200" dirty="0">
              <a:solidFill>
                <a:srgbClr val="000000"/>
              </a:solidFill>
              <a:latin typeface="Verdana" charset="0"/>
              <a:ea typeface="ヒラギノ角ゴ Pro W3" charset="-128"/>
              <a:cs typeface="+mn-cs"/>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4"/>
          <p:cNvPicPr>
            <a:picLocks noChangeAspect="1" noChangeArrowheads="1"/>
          </p:cNvPicPr>
          <p:nvPr/>
        </p:nvPicPr>
        <p:blipFill>
          <a:blip r:embed="rId2"/>
          <a:srcRect/>
          <a:stretch>
            <a:fillRect/>
          </a:stretch>
        </p:blipFill>
        <p:spPr bwMode="auto">
          <a:xfrm>
            <a:off x="1143000" y="3895725"/>
            <a:ext cx="3600450" cy="296227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Haul Road Chart Design</a:t>
            </a:r>
            <a:endParaRPr lang="en-US" dirty="0"/>
          </a:p>
        </p:txBody>
      </p:sp>
      <p:pic>
        <p:nvPicPr>
          <p:cNvPr id="87043" name="Picture 3"/>
          <p:cNvPicPr>
            <a:picLocks noChangeAspect="1" noChangeArrowheads="1"/>
          </p:cNvPicPr>
          <p:nvPr/>
        </p:nvPicPr>
        <p:blipFill>
          <a:blip r:embed="rId3"/>
          <a:srcRect/>
          <a:stretch>
            <a:fillRect/>
          </a:stretch>
        </p:blipFill>
        <p:spPr bwMode="auto">
          <a:xfrm>
            <a:off x="533400" y="1828800"/>
            <a:ext cx="8001000" cy="2314575"/>
          </a:xfrm>
          <a:prstGeom prst="rect">
            <a:avLst/>
          </a:prstGeom>
          <a:noFill/>
          <a:ln w="9525">
            <a:noFill/>
            <a:miter lim="800000"/>
            <a:headEnd/>
            <a:tailEnd/>
          </a:ln>
        </p:spPr>
      </p:pic>
      <p:sp>
        <p:nvSpPr>
          <p:cNvPr id="7" name="Rounded Rectangle 6"/>
          <p:cNvSpPr/>
          <p:nvPr/>
        </p:nvSpPr>
        <p:spPr bwMode="auto">
          <a:xfrm>
            <a:off x="5943600" y="1905000"/>
            <a:ext cx="1676400" cy="228600"/>
          </a:xfrm>
          <a:prstGeom prst="roundRect">
            <a:avLst/>
          </a:prstGeom>
          <a:solidFill>
            <a:srgbClr val="C00000">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3200" dirty="0">
              <a:solidFill>
                <a:srgbClr val="000000"/>
              </a:solidFill>
              <a:latin typeface="Verdana" pitchFamily="-80" charset="-52"/>
              <a:ea typeface="ヒラギノ角ゴ Pro W3" charset="-128"/>
              <a:cs typeface="ヒラギノ角ゴ Pro W3" charset="-128"/>
            </a:endParaRPr>
          </a:p>
        </p:txBody>
      </p:sp>
      <p:sp>
        <p:nvSpPr>
          <p:cNvPr id="8" name="Rounded Rectangle 7"/>
          <p:cNvSpPr/>
          <p:nvPr/>
        </p:nvSpPr>
        <p:spPr bwMode="auto">
          <a:xfrm>
            <a:off x="1981200" y="2514600"/>
            <a:ext cx="5562600" cy="228600"/>
          </a:xfrm>
          <a:prstGeom prst="roundRect">
            <a:avLst/>
          </a:prstGeom>
          <a:solidFill>
            <a:srgbClr val="00B050">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3200" dirty="0">
              <a:solidFill>
                <a:srgbClr val="000000"/>
              </a:solidFill>
              <a:latin typeface="Verdana" pitchFamily="-80" charset="-52"/>
              <a:ea typeface="ヒラギノ角ゴ Pro W3" charset="-128"/>
              <a:cs typeface="ヒラギノ角ゴ Pro W3" charset="-128"/>
            </a:endParaRPr>
          </a:p>
        </p:txBody>
      </p:sp>
      <p:sp>
        <p:nvSpPr>
          <p:cNvPr id="9" name="Rounded Rectangle 8"/>
          <p:cNvSpPr/>
          <p:nvPr/>
        </p:nvSpPr>
        <p:spPr bwMode="auto">
          <a:xfrm>
            <a:off x="1676400" y="2971800"/>
            <a:ext cx="4648200" cy="228600"/>
          </a:xfrm>
          <a:prstGeom prst="roundRect">
            <a:avLst/>
          </a:prstGeom>
          <a:solidFill>
            <a:schemeClr val="accent2">
              <a:lumMod val="60000"/>
              <a:lumOff val="40000"/>
              <a:alpha val="2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3200" dirty="0">
              <a:solidFill>
                <a:srgbClr val="000000"/>
              </a:solidFill>
              <a:latin typeface="Verdana" pitchFamily="-80" charset="-52"/>
              <a:ea typeface="ヒラギノ角ゴ Pro W3" charset="-128"/>
              <a:cs typeface="ヒラギノ角ゴ Pro W3" charset="-128"/>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79388" y="228600"/>
            <a:ext cx="7897812" cy="762000"/>
          </a:xfrm>
        </p:spPr>
        <p:txBody>
          <a:bodyPr/>
          <a:lstStyle/>
          <a:p>
            <a:pPr eaLnBrk="1" hangingPunct="1"/>
            <a:r>
              <a:rPr lang="en-US" sz="2000" dirty="0" smtClean="0">
                <a:solidFill>
                  <a:schemeClr val="bg1"/>
                </a:solidFill>
              </a:rPr>
              <a:t>Design Theory </a:t>
            </a:r>
            <a:r>
              <a:rPr lang="en-US" sz="2000" dirty="0" smtClean="0"/>
              <a:t>- Guidelines for Mine Haul Road Design – Tannant and Regensburg</a:t>
            </a:r>
            <a:endParaRPr lang="en-US" sz="2000" dirty="0" smtClean="0">
              <a:solidFill>
                <a:schemeClr val="bg1"/>
              </a:solidFill>
            </a:endParaRPr>
          </a:p>
        </p:txBody>
      </p:sp>
      <p:pic>
        <p:nvPicPr>
          <p:cNvPr id="1027" name="Picture 3"/>
          <p:cNvPicPr>
            <a:picLocks noChangeAspect="1" noChangeArrowheads="1"/>
          </p:cNvPicPr>
          <p:nvPr/>
        </p:nvPicPr>
        <p:blipFill>
          <a:blip r:embed="rId3"/>
          <a:srcRect/>
          <a:stretch>
            <a:fillRect/>
          </a:stretch>
        </p:blipFill>
        <p:spPr bwMode="auto">
          <a:xfrm>
            <a:off x="2819400" y="1539246"/>
            <a:ext cx="3821376" cy="5013954"/>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236064"/>
            <a:ext cx="7239000" cy="449736"/>
          </a:xfrm>
        </p:spPr>
        <p:txBody>
          <a:bodyPr/>
          <a:lstStyle/>
          <a:p>
            <a:pPr eaLnBrk="1" hangingPunct="1"/>
            <a:r>
              <a:rPr lang="en-US" altLang="en-US" dirty="0" smtClean="0">
                <a:solidFill>
                  <a:schemeClr val="bg1"/>
                </a:solidFill>
              </a:rPr>
              <a:t>Boring Logs</a:t>
            </a:r>
          </a:p>
        </p:txBody>
      </p:sp>
      <p:pic>
        <p:nvPicPr>
          <p:cNvPr id="19459" name="Picture 5" descr="IMG_00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64931"/>
            <a:ext cx="56642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descr="boring log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40649">
            <a:off x="4968248" y="2172763"/>
            <a:ext cx="358140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Oval 7"/>
          <p:cNvSpPr>
            <a:spLocks noChangeArrowheads="1"/>
          </p:cNvSpPr>
          <p:nvPr/>
        </p:nvSpPr>
        <p:spPr bwMode="auto">
          <a:xfrm rot="-887042">
            <a:off x="4469549" y="2464060"/>
            <a:ext cx="4030663" cy="914400"/>
          </a:xfrm>
          <a:prstGeom prst="ellipse">
            <a:avLst/>
          </a:prstGeom>
          <a:noFill/>
          <a:ln w="28575">
            <a:solidFill>
              <a:srgbClr val="FB510D"/>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607"/>
                                        </p:tgtEl>
                                        <p:attrNameLst>
                                          <p:attrName>style.visibility</p:attrName>
                                        </p:attrNameLst>
                                      </p:cBhvr>
                                      <p:to>
                                        <p:strVal val="visible"/>
                                      </p:to>
                                    </p:set>
                                    <p:animEffect transition="in" filter="blinds(horizontal)">
                                      <p:cBhvr>
                                        <p:cTn id="7" dur="500"/>
                                        <p:tgtEl>
                                          <p:spTgt spid="25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rotWithShape="1">
          <a:blip r:embed="rId4" cstate="prin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79388" y="228600"/>
            <a:ext cx="7516812" cy="762000"/>
          </a:xfrm>
        </p:spPr>
        <p:txBody>
          <a:bodyPr/>
          <a:lstStyle/>
          <a:p>
            <a:pPr eaLnBrk="1" hangingPunct="1"/>
            <a:r>
              <a:rPr lang="en-US" sz="2000" dirty="0" smtClean="0"/>
              <a:t>Design Theory - Guidelines for Mine Haul Road Design – Tannant and Regensburg</a:t>
            </a:r>
            <a:endParaRPr lang="en-US" sz="2000" dirty="0" smtClean="0">
              <a:solidFill>
                <a:schemeClr val="bg1"/>
              </a:solidFill>
            </a:endParaRPr>
          </a:p>
        </p:txBody>
      </p:sp>
      <p:sp>
        <p:nvSpPr>
          <p:cNvPr id="7171" name="Rectangle 3"/>
          <p:cNvSpPr>
            <a:spLocks noGrp="1" noChangeArrowheads="1"/>
          </p:cNvSpPr>
          <p:nvPr>
            <p:ph idx="1"/>
          </p:nvPr>
        </p:nvSpPr>
        <p:spPr>
          <a:xfrm>
            <a:off x="228600" y="1997075"/>
            <a:ext cx="4224337" cy="4327525"/>
          </a:xfrm>
        </p:spPr>
        <p:txBody>
          <a:bodyPr/>
          <a:lstStyle/>
          <a:p>
            <a:pPr eaLnBrk="1" hangingPunct="1"/>
            <a:r>
              <a:rPr lang="en-US" sz="2000" dirty="0" smtClean="0"/>
              <a:t>Metric version adopted by Canadian mining industry</a:t>
            </a:r>
          </a:p>
          <a:p>
            <a:pPr eaLnBrk="1" hangingPunct="1"/>
            <a:endParaRPr lang="en-US" sz="2000" dirty="0" smtClean="0"/>
          </a:p>
          <a:p>
            <a:pPr eaLnBrk="1" hangingPunct="1"/>
            <a:r>
              <a:rPr lang="en-US" sz="2000" dirty="0" smtClean="0"/>
              <a:t>Utilizes a similar empirical design chart to the U.S. Bureau of Mines - a layer design method.</a:t>
            </a:r>
          </a:p>
          <a:p>
            <a:pPr eaLnBrk="1" hangingPunct="1"/>
            <a:endParaRPr lang="en-US" sz="2000" dirty="0" smtClean="0"/>
          </a:p>
          <a:p>
            <a:pPr eaLnBrk="1" hangingPunct="1"/>
            <a:r>
              <a:rPr lang="en-US" sz="2000" dirty="0" smtClean="0"/>
              <a:t>Applicable to wheel loads less than (&lt;) 80 mt</a:t>
            </a:r>
          </a:p>
        </p:txBody>
      </p:sp>
      <p:pic>
        <p:nvPicPr>
          <p:cNvPr id="1026" name="Picture 2"/>
          <p:cNvPicPr>
            <a:picLocks noChangeAspect="1" noChangeArrowheads="1"/>
          </p:cNvPicPr>
          <p:nvPr/>
        </p:nvPicPr>
        <p:blipFill>
          <a:blip r:embed="rId5"/>
          <a:srcRect/>
          <a:stretch>
            <a:fillRect/>
          </a:stretch>
        </p:blipFill>
        <p:spPr bwMode="auto">
          <a:xfrm>
            <a:off x="4799179" y="1676400"/>
            <a:ext cx="3530039" cy="4572000"/>
          </a:xfrm>
          <a:prstGeom prst="rect">
            <a:avLst/>
          </a:prstGeom>
          <a:noFill/>
          <a:ln w="9525">
            <a:solidFill>
              <a:schemeClr val="tx1"/>
            </a:solidFill>
            <a:miter lim="800000"/>
            <a:headEnd/>
            <a:tailEnd/>
          </a:ln>
        </p:spPr>
      </p:pic>
      <p:pic>
        <p:nvPicPr>
          <p:cNvPr id="1027" name="Picture 3"/>
          <p:cNvPicPr>
            <a:picLocks noChangeAspect="1" noChangeArrowheads="1"/>
          </p:cNvPicPr>
          <p:nvPr/>
        </p:nvPicPr>
        <p:blipFill>
          <a:blip r:embed="rId6"/>
          <a:srcRect/>
          <a:stretch>
            <a:fillRect/>
          </a:stretch>
        </p:blipFill>
        <p:spPr bwMode="auto">
          <a:xfrm>
            <a:off x="4648200" y="1357312"/>
            <a:ext cx="3734786" cy="5348288"/>
          </a:xfrm>
          <a:prstGeom prst="rect">
            <a:avLst/>
          </a:prstGeom>
          <a:noFill/>
          <a:ln w="9525">
            <a:noFill/>
            <a:miter lim="800000"/>
            <a:headEnd/>
            <a:tailEnd/>
          </a:ln>
        </p:spPr>
      </p:pic>
      <p:sp>
        <p:nvSpPr>
          <p:cNvPr id="7173" name="Line 17"/>
          <p:cNvSpPr>
            <a:spLocks noChangeShapeType="1"/>
          </p:cNvSpPr>
          <p:nvPr/>
        </p:nvSpPr>
        <p:spPr bwMode="auto">
          <a:xfrm flipH="1">
            <a:off x="6172200" y="1752600"/>
            <a:ext cx="9525" cy="1179512"/>
          </a:xfrm>
          <a:prstGeom prst="line">
            <a:avLst/>
          </a:prstGeom>
          <a:noFill/>
          <a:ln w="28575">
            <a:solidFill>
              <a:srgbClr val="FF0000"/>
            </a:solidFill>
            <a:round/>
            <a:headEnd/>
            <a:tailEnd type="triangle" w="med" len="med"/>
          </a:ln>
        </p:spPr>
        <p:txBody>
          <a:bodyPr/>
          <a:lstStyle/>
          <a:p>
            <a:pPr eaLnBrk="0" hangingPunct="0"/>
            <a:endParaRPr lang="en-US" sz="3200" dirty="0">
              <a:solidFill>
                <a:srgbClr val="000000"/>
              </a:solidFill>
              <a:latin typeface="Verdana" charset="0"/>
              <a:ea typeface="ヒラギノ角ゴ Pro W3" charset="-128"/>
              <a:cs typeface="+mn-cs"/>
            </a:endParaRPr>
          </a:p>
        </p:txBody>
      </p:sp>
      <p:sp>
        <p:nvSpPr>
          <p:cNvPr id="7174" name="Line 18"/>
          <p:cNvSpPr>
            <a:spLocks noChangeShapeType="1"/>
          </p:cNvSpPr>
          <p:nvPr/>
        </p:nvSpPr>
        <p:spPr bwMode="auto">
          <a:xfrm flipH="1">
            <a:off x="5203825" y="2938462"/>
            <a:ext cx="958850" cy="3175"/>
          </a:xfrm>
          <a:prstGeom prst="line">
            <a:avLst/>
          </a:prstGeom>
          <a:noFill/>
          <a:ln w="28575">
            <a:solidFill>
              <a:srgbClr val="FF0000"/>
            </a:solidFill>
            <a:round/>
            <a:headEnd/>
            <a:tailEnd type="triangle" w="med" len="med"/>
          </a:ln>
        </p:spPr>
        <p:txBody>
          <a:bodyPr/>
          <a:lstStyle/>
          <a:p>
            <a:pPr eaLnBrk="0" hangingPunct="0"/>
            <a:endParaRPr lang="en-US" sz="3200" dirty="0">
              <a:solidFill>
                <a:srgbClr val="000000"/>
              </a:solidFill>
              <a:latin typeface="Verdana" charset="0"/>
              <a:ea typeface="ヒラギノ角ゴ Pro W3" charset="-128"/>
              <a:cs typeface="+mn-cs"/>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bg>
      <p:bgPr>
        <a:blipFill rotWithShape="1">
          <a:blip r:embed="rId4" cstate="prin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381000" y="228600"/>
            <a:ext cx="7356475" cy="914400"/>
          </a:xfrm>
        </p:spPr>
        <p:txBody>
          <a:bodyPr/>
          <a:lstStyle/>
          <a:p>
            <a:pPr eaLnBrk="1" hangingPunct="1"/>
            <a:r>
              <a:rPr lang="en-US" dirty="0" smtClean="0">
                <a:solidFill>
                  <a:schemeClr val="bg1"/>
                </a:solidFill>
              </a:rPr>
              <a:t>Design Input Parameters </a:t>
            </a:r>
          </a:p>
        </p:txBody>
      </p:sp>
      <p:sp>
        <p:nvSpPr>
          <p:cNvPr id="9219" name="Rectangle 3"/>
          <p:cNvSpPr>
            <a:spLocks noGrp="1" noChangeArrowheads="1"/>
          </p:cNvSpPr>
          <p:nvPr>
            <p:ph idx="4294967295"/>
          </p:nvPr>
        </p:nvSpPr>
        <p:spPr>
          <a:xfrm>
            <a:off x="1136650" y="1558925"/>
            <a:ext cx="5873750" cy="498475"/>
          </a:xfrm>
        </p:spPr>
        <p:txBody>
          <a:bodyPr/>
          <a:lstStyle/>
          <a:p>
            <a:pPr eaLnBrk="1" hangingPunct="1"/>
            <a:r>
              <a:rPr lang="en-US" sz="2000" dirty="0" smtClean="0"/>
              <a:t>Subgrade CBR</a:t>
            </a:r>
          </a:p>
        </p:txBody>
      </p:sp>
      <p:sp>
        <p:nvSpPr>
          <p:cNvPr id="9220" name="Rectangle 3"/>
          <p:cNvSpPr>
            <a:spLocks noChangeArrowheads="1"/>
          </p:cNvSpPr>
          <p:nvPr/>
        </p:nvSpPr>
        <p:spPr bwMode="auto">
          <a:xfrm>
            <a:off x="1146175" y="5830888"/>
            <a:ext cx="7083425" cy="903287"/>
          </a:xfrm>
          <a:prstGeom prst="rect">
            <a:avLst/>
          </a:prstGeom>
          <a:noFill/>
          <a:ln w="9525">
            <a:noFill/>
            <a:miter lim="800000"/>
            <a:headEnd/>
            <a:tailEnd/>
          </a:ln>
        </p:spPr>
        <p:txBody>
          <a:bodyPr/>
          <a:lstStyle/>
          <a:p>
            <a:pPr marL="342900" indent="-342900" eaLnBrk="0" hangingPunct="0">
              <a:lnSpc>
                <a:spcPct val="120000"/>
              </a:lnSpc>
              <a:spcBef>
                <a:spcPct val="20000"/>
              </a:spcBef>
              <a:buClr>
                <a:srgbClr val="FF0000"/>
              </a:buClr>
              <a:buFont typeface="Wingdings" pitchFamily="2" charset="2"/>
              <a:buChar char="§"/>
            </a:pPr>
            <a:r>
              <a:rPr lang="en-US" sz="2000" dirty="0">
                <a:solidFill>
                  <a:srgbClr val="000000"/>
                </a:solidFill>
                <a:latin typeface="Verdana" charset="0"/>
                <a:ea typeface="ヒラギノ角ゴ Pro W3" charset="-128"/>
                <a:cs typeface="+mn-cs"/>
              </a:rPr>
              <a:t>Subbase CBR</a:t>
            </a:r>
            <a:endParaRPr lang="en-US" sz="2000" dirty="0">
              <a:solidFill>
                <a:srgbClr val="FF0000"/>
              </a:solidFill>
              <a:latin typeface="Verdana" charset="0"/>
              <a:ea typeface="ヒラギノ角ゴ Pro W3" charset="-128"/>
              <a:cs typeface="+mn-cs"/>
            </a:endParaRPr>
          </a:p>
          <a:p>
            <a:pPr marL="342900" indent="-342900" eaLnBrk="0" hangingPunct="0">
              <a:lnSpc>
                <a:spcPct val="120000"/>
              </a:lnSpc>
              <a:spcBef>
                <a:spcPct val="20000"/>
              </a:spcBef>
              <a:buClr>
                <a:srgbClr val="FF0000"/>
              </a:buClr>
              <a:buFont typeface="Wingdings" pitchFamily="2" charset="2"/>
              <a:buChar char="§"/>
            </a:pPr>
            <a:r>
              <a:rPr lang="en-US" sz="2000" dirty="0">
                <a:solidFill>
                  <a:srgbClr val="000000"/>
                </a:solidFill>
                <a:latin typeface="Verdana" charset="0"/>
                <a:ea typeface="ヒラギノ角ゴ Pro W3" charset="-128"/>
                <a:cs typeface="+mn-cs"/>
              </a:rPr>
              <a:t>Aggregate Base (Road Surface) CBR</a:t>
            </a:r>
            <a:endParaRPr lang="en-US" sz="2000" dirty="0">
              <a:solidFill>
                <a:srgbClr val="FF0000"/>
              </a:solidFill>
              <a:latin typeface="Verdana" charset="0"/>
              <a:ea typeface="ヒラギノ角ゴ Pro W3" charset="-128"/>
              <a:cs typeface="+mn-cs"/>
            </a:endParaRPr>
          </a:p>
        </p:txBody>
      </p:sp>
      <p:pic>
        <p:nvPicPr>
          <p:cNvPr id="19457" name="Picture 1"/>
          <p:cNvPicPr>
            <a:picLocks noChangeAspect="1" noChangeArrowheads="1"/>
          </p:cNvPicPr>
          <p:nvPr/>
        </p:nvPicPr>
        <p:blipFill>
          <a:blip r:embed="rId5"/>
          <a:srcRect/>
          <a:stretch>
            <a:fillRect/>
          </a:stretch>
        </p:blipFill>
        <p:spPr bwMode="auto">
          <a:xfrm>
            <a:off x="1371600" y="1905000"/>
            <a:ext cx="6019800" cy="3835473"/>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bg>
      <p:bgPr>
        <a:blipFill rotWithShape="1">
          <a:blip r:embed="rId4" cstate="prin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381000" y="228600"/>
            <a:ext cx="7356475" cy="914400"/>
          </a:xfrm>
        </p:spPr>
        <p:txBody>
          <a:bodyPr/>
          <a:lstStyle/>
          <a:p>
            <a:pPr eaLnBrk="1" hangingPunct="1"/>
            <a:r>
              <a:rPr lang="en-US" dirty="0" smtClean="0">
                <a:solidFill>
                  <a:schemeClr val="bg1"/>
                </a:solidFill>
              </a:rPr>
              <a:t>Design Input Parameters</a:t>
            </a:r>
          </a:p>
        </p:txBody>
      </p:sp>
      <p:sp>
        <p:nvSpPr>
          <p:cNvPr id="10243" name="Rectangle 3"/>
          <p:cNvSpPr>
            <a:spLocks noGrp="1" noChangeArrowheads="1"/>
          </p:cNvSpPr>
          <p:nvPr>
            <p:ph idx="4294967295"/>
          </p:nvPr>
        </p:nvSpPr>
        <p:spPr>
          <a:xfrm>
            <a:off x="990600" y="2362200"/>
            <a:ext cx="3959225" cy="2806700"/>
          </a:xfrm>
        </p:spPr>
        <p:txBody>
          <a:bodyPr/>
          <a:lstStyle/>
          <a:p>
            <a:pPr eaLnBrk="1" hangingPunct="1">
              <a:buFontTx/>
              <a:buNone/>
            </a:pPr>
            <a:r>
              <a:rPr lang="en-US" sz="2000" dirty="0" smtClean="0"/>
              <a:t>	</a:t>
            </a:r>
            <a:r>
              <a:rPr lang="en-US" sz="2000" u="sng" dirty="0" smtClean="0"/>
              <a:t>Vehicle Loading</a:t>
            </a:r>
          </a:p>
          <a:p>
            <a:pPr eaLnBrk="1" hangingPunct="1"/>
            <a:r>
              <a:rPr lang="en-US" sz="2000" dirty="0" smtClean="0"/>
              <a:t>Vehicle Type</a:t>
            </a:r>
          </a:p>
          <a:p>
            <a:pPr eaLnBrk="1" hangingPunct="1"/>
            <a:r>
              <a:rPr lang="en-US" sz="2000" dirty="0" smtClean="0"/>
              <a:t>Maximum Axle Load</a:t>
            </a:r>
          </a:p>
          <a:p>
            <a:pPr eaLnBrk="1" hangingPunct="1"/>
            <a:r>
              <a:rPr lang="en-US" sz="2000" dirty="0" smtClean="0"/>
              <a:t>Number of Wheels</a:t>
            </a:r>
          </a:p>
          <a:p>
            <a:pPr eaLnBrk="1" hangingPunct="1"/>
            <a:r>
              <a:rPr lang="en-US" sz="2000" dirty="0" smtClean="0">
                <a:solidFill>
                  <a:srgbClr val="E51839"/>
                </a:solidFill>
              </a:rPr>
              <a:t>Maximum Wheel Load</a:t>
            </a:r>
          </a:p>
        </p:txBody>
      </p:sp>
      <p:pic>
        <p:nvPicPr>
          <p:cNvPr id="10244" name="Picture 4" descr="CAT 777F"/>
          <p:cNvPicPr>
            <a:picLocks noChangeAspect="1" noChangeArrowheads="1"/>
          </p:cNvPicPr>
          <p:nvPr/>
        </p:nvPicPr>
        <p:blipFill>
          <a:blip r:embed="rId5"/>
          <a:srcRect/>
          <a:stretch>
            <a:fillRect/>
          </a:stretch>
        </p:blipFill>
        <p:spPr bwMode="auto">
          <a:xfrm>
            <a:off x="5334000" y="2438400"/>
            <a:ext cx="3021012" cy="2214562"/>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bg>
      <p:bgPr>
        <a:blipFill rotWithShape="1">
          <a:blip r:embed="rId4" cstate="prin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263525" y="228600"/>
            <a:ext cx="7356475" cy="914400"/>
          </a:xfrm>
        </p:spPr>
        <p:txBody>
          <a:bodyPr/>
          <a:lstStyle/>
          <a:p>
            <a:pPr eaLnBrk="1" hangingPunct="1"/>
            <a:r>
              <a:rPr lang="en-US" dirty="0" smtClean="0">
                <a:solidFill>
                  <a:schemeClr val="bg1"/>
                </a:solidFill>
              </a:rPr>
              <a:t>Design Analysis</a:t>
            </a:r>
          </a:p>
        </p:txBody>
      </p:sp>
      <p:sp>
        <p:nvSpPr>
          <p:cNvPr id="99331" name="Rectangle 3"/>
          <p:cNvSpPr>
            <a:spLocks noGrp="1" noChangeArrowheads="1"/>
          </p:cNvSpPr>
          <p:nvPr>
            <p:ph idx="4294967295"/>
          </p:nvPr>
        </p:nvSpPr>
        <p:spPr>
          <a:xfrm>
            <a:off x="533400" y="1600200"/>
            <a:ext cx="8083550" cy="5105400"/>
          </a:xfrm>
        </p:spPr>
        <p:txBody>
          <a:bodyPr/>
          <a:lstStyle/>
          <a:p>
            <a:pPr eaLnBrk="1" hangingPunct="1"/>
            <a:r>
              <a:rPr lang="en-US" sz="2000" dirty="0" smtClean="0"/>
              <a:t>Step 1: Determine Subgrade CBR</a:t>
            </a:r>
          </a:p>
          <a:p>
            <a:pPr eaLnBrk="1" hangingPunct="1"/>
            <a:endParaRPr lang="en-US" sz="2000" dirty="0" smtClean="0"/>
          </a:p>
          <a:p>
            <a:pPr marL="225425" indent="-225425" eaLnBrk="1" hangingPunct="1"/>
            <a:r>
              <a:rPr lang="en-US" sz="2000" dirty="0" smtClean="0"/>
              <a:t>Step 2: When CBR&lt;3%, Determine Unreinforced Fill Thickness for a Working Platform using G-H Method</a:t>
            </a:r>
          </a:p>
          <a:p>
            <a:pPr marL="225425" indent="-225425" eaLnBrk="1" hangingPunct="1"/>
            <a:endParaRPr lang="en-US" sz="2000" dirty="0" smtClean="0"/>
          </a:p>
          <a:p>
            <a:pPr eaLnBrk="1" hangingPunct="1"/>
            <a:r>
              <a:rPr lang="en-US" sz="2000" dirty="0" smtClean="0"/>
              <a:t>Step 3: Determine Total </a:t>
            </a:r>
            <a:r>
              <a:rPr lang="en-US" sz="2000" dirty="0" err="1" smtClean="0"/>
              <a:t>Unstabilized</a:t>
            </a:r>
            <a:r>
              <a:rPr lang="en-US" sz="2000" dirty="0" smtClean="0"/>
              <a:t> Fill Thickness using CBR Chart</a:t>
            </a:r>
          </a:p>
          <a:p>
            <a:pPr eaLnBrk="1" hangingPunct="1"/>
            <a:endParaRPr lang="en-US" sz="2000" dirty="0" smtClean="0"/>
          </a:p>
          <a:p>
            <a:pPr eaLnBrk="1" hangingPunct="1"/>
            <a:r>
              <a:rPr lang="en-US" sz="2000" dirty="0" smtClean="0"/>
              <a:t>Step 4: Determine Required Stabilized Fill Thickness adopting “1/3 Rule” (i.e. 33% Reduction)</a:t>
            </a:r>
          </a:p>
          <a:p>
            <a:pPr eaLnBrk="1" hangingPunct="1"/>
            <a:endParaRPr lang="en-US" sz="2000" dirty="0" smtClean="0"/>
          </a:p>
          <a:p>
            <a:pPr eaLnBrk="1" hangingPunct="1"/>
            <a:r>
              <a:rPr lang="en-US" sz="2000" dirty="0" smtClean="0"/>
              <a:t>Step 5: Determine Subbase Thickness</a:t>
            </a:r>
          </a:p>
          <a:p>
            <a:pPr eaLnBrk="1" hangingPunct="1"/>
            <a:endParaRPr lang="en-US" sz="2000" dirty="0" smtClean="0"/>
          </a:p>
          <a:p>
            <a:pPr eaLnBrk="1" hangingPunct="1"/>
            <a:r>
              <a:rPr lang="en-US" sz="2000" dirty="0" smtClean="0"/>
              <a:t>Step 6: Determine Crushed Rock Base Thickness</a:t>
            </a:r>
          </a:p>
          <a:p>
            <a:pPr eaLnBrk="1" hangingPunct="1"/>
            <a:endParaRPr lang="en-US" sz="2000" dirty="0" smtClean="0"/>
          </a:p>
          <a:p>
            <a:pPr eaLnBrk="1" hangingPunct="1"/>
            <a:endParaRPr lang="en-US" sz="2000" dirty="0" smtClean="0"/>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Effect transition="in" filter="fade">
                                      <p:cBhvr>
                                        <p:cTn id="7" dur="2000"/>
                                        <p:tgtEl>
                                          <p:spTgt spid="993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331">
                                            <p:txEl>
                                              <p:pRg st="2" end="2"/>
                                            </p:txEl>
                                          </p:spTgt>
                                        </p:tgtEl>
                                        <p:attrNameLst>
                                          <p:attrName>style.visibility</p:attrName>
                                        </p:attrNameLst>
                                      </p:cBhvr>
                                      <p:to>
                                        <p:strVal val="visible"/>
                                      </p:to>
                                    </p:set>
                                    <p:animEffect transition="in" filter="fade">
                                      <p:cBhvr>
                                        <p:cTn id="12" dur="2000"/>
                                        <p:tgtEl>
                                          <p:spTgt spid="993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9331">
                                            <p:txEl>
                                              <p:pRg st="4" end="4"/>
                                            </p:txEl>
                                          </p:spTgt>
                                        </p:tgtEl>
                                        <p:attrNameLst>
                                          <p:attrName>style.visibility</p:attrName>
                                        </p:attrNameLst>
                                      </p:cBhvr>
                                      <p:to>
                                        <p:strVal val="visible"/>
                                      </p:to>
                                    </p:set>
                                    <p:animEffect transition="in" filter="fade">
                                      <p:cBhvr>
                                        <p:cTn id="17" dur="2000"/>
                                        <p:tgtEl>
                                          <p:spTgt spid="9933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9331">
                                            <p:txEl>
                                              <p:pRg st="6" end="6"/>
                                            </p:txEl>
                                          </p:spTgt>
                                        </p:tgtEl>
                                        <p:attrNameLst>
                                          <p:attrName>style.visibility</p:attrName>
                                        </p:attrNameLst>
                                      </p:cBhvr>
                                      <p:to>
                                        <p:strVal val="visible"/>
                                      </p:to>
                                    </p:set>
                                    <p:animEffect transition="in" filter="fade">
                                      <p:cBhvr>
                                        <p:cTn id="22" dur="2000"/>
                                        <p:tgtEl>
                                          <p:spTgt spid="9933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9331">
                                            <p:txEl>
                                              <p:pRg st="8" end="8"/>
                                            </p:txEl>
                                          </p:spTgt>
                                        </p:tgtEl>
                                        <p:attrNameLst>
                                          <p:attrName>style.visibility</p:attrName>
                                        </p:attrNameLst>
                                      </p:cBhvr>
                                      <p:to>
                                        <p:strVal val="visible"/>
                                      </p:to>
                                    </p:set>
                                    <p:animEffect transition="in" filter="fade">
                                      <p:cBhvr>
                                        <p:cTn id="27" dur="2000"/>
                                        <p:tgtEl>
                                          <p:spTgt spid="99331">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9331">
                                            <p:txEl>
                                              <p:pRg st="10" end="10"/>
                                            </p:txEl>
                                          </p:spTgt>
                                        </p:tgtEl>
                                        <p:attrNameLst>
                                          <p:attrName>style.visibility</p:attrName>
                                        </p:attrNameLst>
                                      </p:cBhvr>
                                      <p:to>
                                        <p:strVal val="visible"/>
                                      </p:to>
                                    </p:set>
                                    <p:animEffect transition="in" filter="fade">
                                      <p:cBhvr>
                                        <p:cTn id="32" dur="2000"/>
                                        <p:tgtEl>
                                          <p:spTgt spid="9933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p:bldLst>
  </p:timing>
</p:sld>
</file>

<file path=ppt/slides/slide124.xml><?xml version="1.0" encoding="utf-8"?>
<p:sld xmlns:a="http://schemas.openxmlformats.org/drawingml/2006/main" xmlns:r="http://schemas.openxmlformats.org/officeDocument/2006/relationships" xmlns:p="http://schemas.openxmlformats.org/presentationml/2006/main" show="0">
  <p:cSld>
    <p:bg>
      <p:bgPr>
        <a:blipFill rotWithShape="1">
          <a:blip r:embed="rId4" cstate="prin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263525" y="228600"/>
            <a:ext cx="7356475" cy="914400"/>
          </a:xfrm>
        </p:spPr>
        <p:txBody>
          <a:bodyPr/>
          <a:lstStyle/>
          <a:p>
            <a:pPr eaLnBrk="1" hangingPunct="1"/>
            <a:r>
              <a:rPr lang="en-US" dirty="0" smtClean="0">
                <a:solidFill>
                  <a:schemeClr val="bg1"/>
                </a:solidFill>
              </a:rPr>
              <a:t>Design Analysis</a:t>
            </a:r>
          </a:p>
        </p:txBody>
      </p:sp>
      <p:sp>
        <p:nvSpPr>
          <p:cNvPr id="13315" name="Rectangle 3"/>
          <p:cNvSpPr>
            <a:spLocks noGrp="1" noChangeArrowheads="1"/>
          </p:cNvSpPr>
          <p:nvPr>
            <p:ph idx="4294967295"/>
          </p:nvPr>
        </p:nvSpPr>
        <p:spPr>
          <a:xfrm>
            <a:off x="609600" y="1657350"/>
            <a:ext cx="8226425" cy="4133850"/>
          </a:xfrm>
        </p:spPr>
        <p:txBody>
          <a:bodyPr/>
          <a:lstStyle/>
          <a:p>
            <a:pPr eaLnBrk="1" hangingPunct="1">
              <a:buFontTx/>
              <a:buNone/>
            </a:pPr>
            <a:r>
              <a:rPr lang="en-US" sz="2000" dirty="0" smtClean="0"/>
              <a:t>	</a:t>
            </a:r>
            <a:r>
              <a:rPr lang="en-US" sz="2000" u="sng" dirty="0" smtClean="0"/>
              <a:t>NOTES:</a:t>
            </a:r>
          </a:p>
          <a:p>
            <a:pPr eaLnBrk="1" hangingPunct="1"/>
            <a:r>
              <a:rPr lang="en-US" sz="2000" dirty="0" smtClean="0"/>
              <a:t>For stabilized fill thicknesses in excess of 24 inches, add additional layer of geogrid every 12 to 18 inches.</a:t>
            </a:r>
          </a:p>
          <a:p>
            <a:pPr eaLnBrk="1" hangingPunct="1"/>
            <a:endParaRPr lang="en-US" sz="2000" dirty="0" smtClean="0"/>
          </a:p>
          <a:p>
            <a:pPr eaLnBrk="1" hangingPunct="1"/>
            <a:r>
              <a:rPr lang="en-US" sz="2000" dirty="0" smtClean="0"/>
              <a:t>When wheel load exceeds 55 tons, use the CBR curves in guidance document generated by Tannant &amp; Regenburg.</a:t>
            </a:r>
          </a:p>
          <a:p>
            <a:pPr eaLnBrk="1" hangingPunct="1"/>
            <a:endParaRPr lang="en-US" sz="2000" dirty="0" smtClean="0"/>
          </a:p>
          <a:p>
            <a:pPr eaLnBrk="1" hangingPunct="1"/>
            <a:r>
              <a:rPr lang="en-US" sz="2000" dirty="0" smtClean="0"/>
              <a:t>Thicknesses greater than 36 inches may require an embankment analysis and possibly additional geogrid reinforcement and/or other design considerations.</a:t>
            </a: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bg>
      <p:bgPr>
        <a:blipFill rotWithShape="1">
          <a:blip r:embed="rId4" cstate="prin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263525" y="228600"/>
            <a:ext cx="7356475" cy="914400"/>
          </a:xfrm>
        </p:spPr>
        <p:txBody>
          <a:bodyPr/>
          <a:lstStyle/>
          <a:p>
            <a:pPr eaLnBrk="1" hangingPunct="1"/>
            <a:r>
              <a:rPr lang="en-US" dirty="0" smtClean="0">
                <a:solidFill>
                  <a:schemeClr val="bg1"/>
                </a:solidFill>
              </a:rPr>
              <a:t>Design Analysis </a:t>
            </a:r>
          </a:p>
        </p:txBody>
      </p:sp>
      <p:pic>
        <p:nvPicPr>
          <p:cNvPr id="14339" name="Picture 6"/>
          <p:cNvPicPr>
            <a:picLocks noChangeAspect="1" noChangeArrowheads="1"/>
          </p:cNvPicPr>
          <p:nvPr/>
        </p:nvPicPr>
        <p:blipFill>
          <a:blip r:embed="rId5"/>
          <a:srcRect/>
          <a:stretch>
            <a:fillRect/>
          </a:stretch>
        </p:blipFill>
        <p:spPr bwMode="auto">
          <a:xfrm>
            <a:off x="1295400" y="2209800"/>
            <a:ext cx="6473825" cy="4297363"/>
          </a:xfrm>
          <a:prstGeom prst="rect">
            <a:avLst/>
          </a:prstGeom>
          <a:noFill/>
          <a:ln w="9525">
            <a:noFill/>
            <a:miter lim="800000"/>
            <a:headEnd/>
            <a:tailEnd/>
          </a:ln>
        </p:spPr>
      </p:pic>
      <p:sp>
        <p:nvSpPr>
          <p:cNvPr id="14340" name="Rectangle 3"/>
          <p:cNvSpPr>
            <a:spLocks noChangeArrowheads="1"/>
          </p:cNvSpPr>
          <p:nvPr/>
        </p:nvSpPr>
        <p:spPr bwMode="auto">
          <a:xfrm>
            <a:off x="838200" y="1752600"/>
            <a:ext cx="6789737" cy="439738"/>
          </a:xfrm>
          <a:prstGeom prst="rect">
            <a:avLst/>
          </a:prstGeom>
          <a:noFill/>
          <a:ln w="9525">
            <a:noFill/>
            <a:miter lim="800000"/>
            <a:headEnd/>
            <a:tailEnd/>
          </a:ln>
        </p:spPr>
        <p:txBody>
          <a:bodyPr/>
          <a:lstStyle/>
          <a:p>
            <a:pPr marL="342900" indent="-342900" eaLnBrk="0" hangingPunct="0">
              <a:lnSpc>
                <a:spcPct val="120000"/>
              </a:lnSpc>
              <a:spcBef>
                <a:spcPct val="20000"/>
              </a:spcBef>
              <a:buFontTx/>
              <a:buBlip>
                <a:blip r:embed="rId6"/>
              </a:buBlip>
            </a:pPr>
            <a:r>
              <a:rPr lang="en-US" sz="2000" dirty="0">
                <a:solidFill>
                  <a:srgbClr val="000000"/>
                </a:solidFill>
                <a:latin typeface="Verdana" charset="0"/>
                <a:ea typeface="ヒラギノ角ゴ Pro W3" charset="-128"/>
                <a:cs typeface="+mn-cs"/>
              </a:rPr>
              <a:t>Example of Stabilized Haul Road Section</a:t>
            </a: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r>
              <a:rPr lang="en-US" dirty="0" smtClean="0"/>
              <a:t>Limited Use Specialties</a:t>
            </a:r>
            <a:endParaRPr lang="en-US" dirty="0"/>
          </a:p>
        </p:txBody>
      </p:sp>
    </p:spTree>
    <p:extLst>
      <p:ext uri="{BB962C8B-B14F-4D97-AF65-F5344CB8AC3E}">
        <p14:creationId xmlns:p14="http://schemas.microsoft.com/office/powerpoint/2010/main" val="56903731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Specialties</a:t>
            </a:r>
            <a:endParaRPr lang="en-US" dirty="0"/>
          </a:p>
        </p:txBody>
      </p:sp>
      <p:sp>
        <p:nvSpPr>
          <p:cNvPr id="3" name="Text Placeholder 2"/>
          <p:cNvSpPr>
            <a:spLocks noGrp="1"/>
          </p:cNvSpPr>
          <p:nvPr>
            <p:ph type="body" sz="quarter" idx="13"/>
          </p:nvPr>
        </p:nvSpPr>
        <p:spPr>
          <a:xfrm>
            <a:off x="457200" y="1755648"/>
            <a:ext cx="8229600" cy="4797551"/>
          </a:xfrm>
        </p:spPr>
        <p:txBody>
          <a:bodyPr/>
          <a:lstStyle/>
          <a:p>
            <a:r>
              <a:rPr lang="en-US" sz="1600" dirty="0" smtClean="0"/>
              <a:t>Dimension</a:t>
            </a:r>
          </a:p>
          <a:p>
            <a:pPr lvl="1"/>
            <a:r>
              <a:rPr lang="en-US" sz="1600" dirty="0" smtClean="0"/>
              <a:t>Software revised for TX5 and TX7</a:t>
            </a:r>
          </a:p>
          <a:p>
            <a:pPr lvl="1"/>
            <a:r>
              <a:rPr lang="en-US" sz="1600" dirty="0" smtClean="0"/>
              <a:t>Usually a high margin, low volume sale</a:t>
            </a:r>
          </a:p>
          <a:p>
            <a:pPr lvl="1"/>
            <a:r>
              <a:rPr lang="en-US" sz="1600" dirty="0" smtClean="0"/>
              <a:t>Must factor in liability concerns</a:t>
            </a:r>
          </a:p>
          <a:p>
            <a:pPr lvl="1"/>
            <a:r>
              <a:rPr lang="en-US" sz="1600" dirty="0" smtClean="0"/>
              <a:t>Ideal approach is to support a friendly </a:t>
            </a:r>
            <a:r>
              <a:rPr lang="en-US" sz="1600" dirty="0" err="1" smtClean="0"/>
              <a:t>geotech</a:t>
            </a:r>
            <a:r>
              <a:rPr lang="en-US" sz="1600" dirty="0" smtClean="0"/>
              <a:t> who acts as E.O.R.</a:t>
            </a:r>
            <a:endParaRPr lang="en-US" sz="1600" dirty="0" smtClean="0"/>
          </a:p>
          <a:p>
            <a:endParaRPr lang="en-US" sz="1600" dirty="0"/>
          </a:p>
          <a:p>
            <a:r>
              <a:rPr lang="en-US" sz="1600" dirty="0" smtClean="0"/>
              <a:t>Crane </a:t>
            </a:r>
            <a:r>
              <a:rPr lang="en-US" sz="1600" dirty="0" smtClean="0"/>
              <a:t>Pads</a:t>
            </a:r>
          </a:p>
          <a:p>
            <a:pPr lvl="1"/>
            <a:r>
              <a:rPr lang="en-US" sz="1600" dirty="0" smtClean="0"/>
              <a:t>Excellent opportunity, but must consider liability</a:t>
            </a:r>
            <a:endParaRPr lang="en-US" sz="1600" dirty="0" smtClean="0"/>
          </a:p>
          <a:p>
            <a:endParaRPr lang="en-US" sz="1600" dirty="0"/>
          </a:p>
          <a:p>
            <a:r>
              <a:rPr lang="en-US" sz="1600" dirty="0" smtClean="0"/>
              <a:t>Airfields</a:t>
            </a:r>
          </a:p>
          <a:p>
            <a:pPr lvl="1"/>
            <a:r>
              <a:rPr lang="en-US" sz="1600" dirty="0" smtClean="0"/>
              <a:t>Specialized loadings, design guidance</a:t>
            </a:r>
            <a:endParaRPr lang="en-US" sz="1600" dirty="0" smtClean="0"/>
          </a:p>
          <a:p>
            <a:endParaRPr lang="en-US" sz="1600" dirty="0"/>
          </a:p>
          <a:p>
            <a:r>
              <a:rPr lang="en-US" sz="1600" dirty="0" err="1" smtClean="0"/>
              <a:t>GlasGrid</a:t>
            </a:r>
            <a:r>
              <a:rPr lang="en-US" sz="1600" dirty="0" smtClean="0"/>
              <a:t>/</a:t>
            </a:r>
            <a:r>
              <a:rPr lang="en-US" sz="1600" dirty="0" err="1" smtClean="0"/>
              <a:t>GlasPave</a:t>
            </a:r>
            <a:endParaRPr lang="en-US" sz="1600" dirty="0" smtClean="0"/>
          </a:p>
          <a:p>
            <a:pPr lvl="1"/>
            <a:r>
              <a:rPr lang="en-US" sz="1600" dirty="0" smtClean="0"/>
              <a:t>Spec position is critical</a:t>
            </a:r>
          </a:p>
          <a:p>
            <a:pPr lvl="1"/>
            <a:r>
              <a:rPr lang="en-US" sz="1600" dirty="0" smtClean="0"/>
              <a:t>Installation support must be accounted for to ensure success </a:t>
            </a:r>
            <a:endParaRPr lang="en-US" sz="1600" dirty="0"/>
          </a:p>
        </p:txBody>
      </p:sp>
    </p:spTree>
    <p:extLst>
      <p:ext uri="{BB962C8B-B14F-4D97-AF65-F5344CB8AC3E}">
        <p14:creationId xmlns:p14="http://schemas.microsoft.com/office/powerpoint/2010/main" val="3903187704"/>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rotWithShape="1">
          <a:blip r:embed="rId4" cstate="print"/>
          <a:stretch>
            <a:fillRect/>
          </a:stretch>
        </a:blipFill>
        <a:effectLst/>
      </p:bgPr>
    </p:bg>
    <p:spTree>
      <p:nvGrpSpPr>
        <p:cNvPr id="1" name=""/>
        <p:cNvGrpSpPr/>
        <p:nvPr/>
      </p:nvGrpSpPr>
      <p:grpSpPr>
        <a:xfrm>
          <a:off x="0" y="0"/>
          <a:ext cx="0" cy="0"/>
          <a:chOff x="0" y="0"/>
          <a:chExt cx="0" cy="0"/>
        </a:xfrm>
      </p:grpSpPr>
      <p:sp>
        <p:nvSpPr>
          <p:cNvPr id="14339" name="Rectangle 3"/>
          <p:cNvSpPr>
            <a:spLocks noGrp="1" noChangeArrowheads="1"/>
          </p:cNvSpPr>
          <p:nvPr>
            <p:ph type="body" sz="quarter" idx="10"/>
          </p:nvPr>
        </p:nvSpPr>
        <p:spPr>
          <a:xfrm>
            <a:off x="609600" y="4191000"/>
            <a:ext cx="7620000" cy="533400"/>
          </a:xfrm>
        </p:spPr>
        <p:txBody>
          <a:bodyPr/>
          <a:lstStyle/>
          <a:p>
            <a:pPr marL="119063" indent="0"/>
            <a:endParaRPr lang="en-US" dirty="0" smtClean="0">
              <a:solidFill>
                <a:schemeClr val="bg1"/>
              </a:solidFill>
            </a:endParaRPr>
          </a:p>
        </p:txBody>
      </p:sp>
      <p:sp>
        <p:nvSpPr>
          <p:cNvPr id="14338" name="Rectangle 2"/>
          <p:cNvSpPr>
            <a:spLocks noGrp="1" noChangeArrowheads="1"/>
          </p:cNvSpPr>
          <p:nvPr>
            <p:ph type="title"/>
          </p:nvPr>
        </p:nvSpPr>
        <p:spPr>
          <a:xfrm>
            <a:off x="609600" y="3048000"/>
            <a:ext cx="6858000" cy="838200"/>
          </a:xfrm>
        </p:spPr>
        <p:txBody>
          <a:bodyPr>
            <a:normAutofit/>
          </a:bodyPr>
          <a:lstStyle/>
          <a:p>
            <a:pPr marL="0" indent="0"/>
            <a:r>
              <a:rPr lang="en-US" dirty="0" smtClean="0"/>
              <a:t>Rail Applications</a:t>
            </a:r>
            <a:endParaRPr lang="en-US" sz="2000" b="0" dirty="0">
              <a:solidFill>
                <a:schemeClr val="bg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Opportunity</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7206"/>
          <a:stretch/>
        </p:blipFill>
        <p:spPr>
          <a:xfrm rot="5400000">
            <a:off x="2132842" y="1524758"/>
            <a:ext cx="4978900" cy="5129784"/>
          </a:xfrm>
          <a:prstGeom prst="rect">
            <a:avLst/>
          </a:prstGeom>
        </p:spPr>
      </p:pic>
    </p:spTree>
    <p:extLst>
      <p:ext uri="{BB962C8B-B14F-4D97-AF65-F5344CB8AC3E}">
        <p14:creationId xmlns:p14="http://schemas.microsoft.com/office/powerpoint/2010/main" val="298860130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57175" y="228600"/>
            <a:ext cx="7286625" cy="457200"/>
          </a:xfrm>
        </p:spPr>
        <p:txBody>
          <a:bodyPr/>
          <a:lstStyle/>
          <a:p>
            <a:pPr eaLnBrk="1" hangingPunct="1"/>
            <a:r>
              <a:rPr lang="en-US" altLang="en-US" dirty="0" smtClean="0">
                <a:solidFill>
                  <a:schemeClr val="bg1"/>
                </a:solidFill>
              </a:rPr>
              <a:t>Field Tests</a:t>
            </a:r>
          </a:p>
        </p:txBody>
      </p:sp>
      <p:pic>
        <p:nvPicPr>
          <p:cNvPr id="2048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828800"/>
            <a:ext cx="3200400" cy="426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484" name="Picture 5" descr="kessler dual-mass dcp (a)"/>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466725" y="1828800"/>
            <a:ext cx="3449638" cy="4525963"/>
          </a:xfrm>
          <a:noFill/>
          <a:ln>
            <a:solidFill>
              <a:schemeClr val="tx1"/>
            </a:solidFill>
            <a:miter lim="800000"/>
            <a:headEnd/>
            <a:tailEnd/>
          </a:ln>
        </p:spPr>
      </p:pic>
      <p:sp>
        <p:nvSpPr>
          <p:cNvPr id="20485" name="Text Box 6"/>
          <p:cNvSpPr txBox="1">
            <a:spLocks noChangeArrowheads="1"/>
          </p:cNvSpPr>
          <p:nvPr/>
        </p:nvSpPr>
        <p:spPr bwMode="auto">
          <a:xfrm>
            <a:off x="4495800" y="5943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bg1"/>
                </a:solidFill>
              </a:rPr>
              <a:t>DCP Demo</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Text Box 2"/>
          <p:cNvSpPr txBox="1">
            <a:spLocks noChangeArrowheads="1"/>
          </p:cNvSpPr>
          <p:nvPr/>
        </p:nvSpPr>
        <p:spPr bwMode="auto">
          <a:xfrm>
            <a:off x="1404938" y="5562600"/>
            <a:ext cx="6291262" cy="641350"/>
          </a:xfrm>
          <a:prstGeom prst="rect">
            <a:avLst/>
          </a:prstGeom>
          <a:noFill/>
          <a:ln w="9525">
            <a:noFill/>
            <a:miter lim="800000"/>
            <a:headEnd/>
            <a:tailEnd/>
          </a:ln>
        </p:spPr>
        <p:txBody>
          <a:bodyPr>
            <a:spAutoFit/>
          </a:bodyPr>
          <a:lstStyle/>
          <a:p>
            <a:pPr algn="ctr" eaLnBrk="0" hangingPunct="0">
              <a:spcBef>
                <a:spcPct val="50000"/>
              </a:spcBef>
            </a:pPr>
            <a:r>
              <a:rPr lang="en-US">
                <a:solidFill>
                  <a:srgbClr val="000000"/>
                </a:solidFill>
                <a:cs typeface="+mn-cs"/>
              </a:rPr>
              <a:t>Geogrid placed at bottom of ballast –</a:t>
            </a:r>
            <a:r>
              <a:rPr lang="en-US" b="1">
                <a:solidFill>
                  <a:srgbClr val="000000"/>
                </a:solidFill>
                <a:cs typeface="+mn-cs"/>
              </a:rPr>
              <a:t> </a:t>
            </a:r>
            <a:br>
              <a:rPr lang="en-US" b="1">
                <a:solidFill>
                  <a:srgbClr val="000000"/>
                </a:solidFill>
                <a:cs typeface="+mn-cs"/>
              </a:rPr>
            </a:br>
            <a:r>
              <a:rPr lang="en-US" b="1">
                <a:solidFill>
                  <a:srgbClr val="FF0000"/>
                </a:solidFill>
                <a:cs typeface="+mn-cs"/>
              </a:rPr>
              <a:t>maintenance reduction solution</a:t>
            </a:r>
          </a:p>
        </p:txBody>
      </p:sp>
      <p:sp>
        <p:nvSpPr>
          <p:cNvPr id="14339" name="Text Box 3"/>
          <p:cNvSpPr txBox="1">
            <a:spLocks noChangeArrowheads="1"/>
          </p:cNvSpPr>
          <p:nvPr/>
        </p:nvSpPr>
        <p:spPr bwMode="auto">
          <a:xfrm>
            <a:off x="1100138" y="2895600"/>
            <a:ext cx="6900862" cy="641350"/>
          </a:xfrm>
          <a:prstGeom prst="rect">
            <a:avLst/>
          </a:prstGeom>
          <a:noFill/>
          <a:ln w="9525">
            <a:noFill/>
            <a:miter lim="800000"/>
            <a:headEnd/>
            <a:tailEnd/>
          </a:ln>
        </p:spPr>
        <p:txBody>
          <a:bodyPr>
            <a:spAutoFit/>
          </a:bodyPr>
          <a:lstStyle/>
          <a:p>
            <a:pPr algn="ctr" eaLnBrk="0" hangingPunct="0">
              <a:spcBef>
                <a:spcPct val="50000"/>
              </a:spcBef>
            </a:pPr>
            <a:r>
              <a:rPr lang="en-US">
                <a:solidFill>
                  <a:srgbClr val="000000"/>
                </a:solidFill>
                <a:cs typeface="+mn-cs"/>
              </a:rPr>
              <a:t>Geogrid placed at bottom of sub-ballast –</a:t>
            </a:r>
            <a:r>
              <a:rPr lang="en-US" b="1">
                <a:solidFill>
                  <a:srgbClr val="000000"/>
                </a:solidFill>
                <a:cs typeface="+mn-cs"/>
              </a:rPr>
              <a:t/>
            </a:r>
            <a:br>
              <a:rPr lang="en-US" b="1">
                <a:solidFill>
                  <a:srgbClr val="000000"/>
                </a:solidFill>
                <a:cs typeface="+mn-cs"/>
              </a:rPr>
            </a:br>
            <a:r>
              <a:rPr lang="en-US" b="1">
                <a:solidFill>
                  <a:srgbClr val="FF0000"/>
                </a:solidFill>
                <a:cs typeface="+mn-cs"/>
              </a:rPr>
              <a:t>improved bearing capacity solution</a:t>
            </a:r>
          </a:p>
        </p:txBody>
      </p:sp>
      <p:sp>
        <p:nvSpPr>
          <p:cNvPr id="14340" name="Rectangle 4"/>
          <p:cNvSpPr>
            <a:spLocks noGrp="1" noChangeArrowheads="1"/>
          </p:cNvSpPr>
          <p:nvPr>
            <p:ph type="title"/>
          </p:nvPr>
        </p:nvSpPr>
        <p:spPr/>
        <p:txBody>
          <a:bodyPr/>
          <a:lstStyle/>
          <a:p>
            <a:pPr eaLnBrk="1" hangingPunct="1"/>
            <a:r>
              <a:rPr lang="en-US" smtClean="0"/>
              <a:t>Two Ways Geogrids Can Be Used</a:t>
            </a:r>
            <a:endParaRPr lang="en-US" sz="2400" smtClean="0"/>
          </a:p>
        </p:txBody>
      </p:sp>
      <p:sp>
        <p:nvSpPr>
          <p:cNvPr id="7" name="Rectangle 6"/>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grpSp>
        <p:nvGrpSpPr>
          <p:cNvPr id="3" name="Group 2"/>
          <p:cNvGrpSpPr/>
          <p:nvPr/>
        </p:nvGrpSpPr>
        <p:grpSpPr>
          <a:xfrm>
            <a:off x="1884363" y="1447800"/>
            <a:ext cx="5334000" cy="1371600"/>
            <a:chOff x="1884363" y="1447800"/>
            <a:chExt cx="5334000" cy="1371600"/>
          </a:xfrm>
        </p:grpSpPr>
        <p:pic>
          <p:nvPicPr>
            <p:cNvPr id="14342" name="Picture 6" descr="Brochure Fig 2"/>
            <p:cNvPicPr>
              <a:picLocks noChangeAspect="1" noChangeArrowheads="1"/>
            </p:cNvPicPr>
            <p:nvPr/>
          </p:nvPicPr>
          <p:blipFill>
            <a:blip r:embed="rId3" cstate="email"/>
            <a:srcRect/>
            <a:stretch>
              <a:fillRect/>
            </a:stretch>
          </p:blipFill>
          <p:spPr bwMode="auto">
            <a:xfrm>
              <a:off x="1884363" y="1447800"/>
              <a:ext cx="5334000" cy="1371600"/>
            </a:xfrm>
            <a:prstGeom prst="rect">
              <a:avLst/>
            </a:prstGeom>
            <a:noFill/>
            <a:ln w="9525">
              <a:noFill/>
              <a:miter lim="800000"/>
              <a:headEnd/>
              <a:tailEnd/>
            </a:ln>
          </p:spPr>
        </p:pic>
        <p:sp>
          <p:nvSpPr>
            <p:cNvPr id="2" name="Rectangle 1"/>
            <p:cNvSpPr/>
            <p:nvPr/>
          </p:nvSpPr>
          <p:spPr bwMode="auto">
            <a:xfrm>
              <a:off x="6324600" y="1600200"/>
              <a:ext cx="893763"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Verdana" pitchFamily="34" charset="0"/>
                <a:ea typeface="ヒラギノ角ゴ Pro W3" pitchFamily="-80" charset="-128"/>
              </a:endParaRPr>
            </a:p>
          </p:txBody>
        </p:sp>
      </p:grpSp>
      <p:grpSp>
        <p:nvGrpSpPr>
          <p:cNvPr id="4" name="Group 3"/>
          <p:cNvGrpSpPr/>
          <p:nvPr/>
        </p:nvGrpSpPr>
        <p:grpSpPr>
          <a:xfrm>
            <a:off x="1960563" y="4114800"/>
            <a:ext cx="5181600" cy="1447800"/>
            <a:chOff x="1960563" y="4114800"/>
            <a:chExt cx="5181600" cy="1447800"/>
          </a:xfrm>
        </p:grpSpPr>
        <p:pic>
          <p:nvPicPr>
            <p:cNvPr id="450565" name="Picture 5" descr="MaintReductFig"/>
            <p:cNvPicPr>
              <a:picLocks noChangeAspect="1" noChangeArrowheads="1"/>
            </p:cNvPicPr>
            <p:nvPr/>
          </p:nvPicPr>
          <p:blipFill>
            <a:blip r:embed="rId4" cstate="email"/>
            <a:srcRect/>
            <a:stretch>
              <a:fillRect/>
            </a:stretch>
          </p:blipFill>
          <p:spPr bwMode="auto">
            <a:xfrm>
              <a:off x="1960563" y="4114800"/>
              <a:ext cx="5181600" cy="1447800"/>
            </a:xfrm>
            <a:prstGeom prst="rect">
              <a:avLst/>
            </a:prstGeom>
            <a:noFill/>
            <a:ln w="9525">
              <a:noFill/>
              <a:miter lim="800000"/>
              <a:headEnd/>
              <a:tailEnd/>
            </a:ln>
          </p:spPr>
        </p:pic>
        <p:sp>
          <p:nvSpPr>
            <p:cNvPr id="9" name="Rectangle 8"/>
            <p:cNvSpPr/>
            <p:nvPr/>
          </p:nvSpPr>
          <p:spPr bwMode="auto">
            <a:xfrm>
              <a:off x="6172200" y="4206875"/>
              <a:ext cx="893763"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Verdana" pitchFamily="34" charset="0"/>
                <a:ea typeface="ヒラギノ角ゴ Pro W3" pitchFamily="-80"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50562"/>
                                        </p:tgtEl>
                                        <p:attrNameLst>
                                          <p:attrName>style.visibility</p:attrName>
                                        </p:attrNameLst>
                                      </p:cBhvr>
                                      <p:to>
                                        <p:strVal val="visible"/>
                                      </p:to>
                                    </p:set>
                                    <p:animEffect transition="in" filter="dissolve">
                                      <p:cBhvr>
                                        <p:cTn id="7" dur="500"/>
                                        <p:tgtEl>
                                          <p:spTgt spid="450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2"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155"/>
          <p:cNvGrpSpPr>
            <a:grpSpLocks/>
          </p:cNvGrpSpPr>
          <p:nvPr/>
        </p:nvGrpSpPr>
        <p:grpSpPr bwMode="auto">
          <a:xfrm>
            <a:off x="3921125" y="1677988"/>
            <a:ext cx="1225550" cy="1225550"/>
            <a:chOff x="3670" y="816"/>
            <a:chExt cx="772" cy="772"/>
          </a:xfrm>
        </p:grpSpPr>
        <p:sp>
          <p:nvSpPr>
            <p:cNvPr id="16556" name="Oval 156"/>
            <p:cNvSpPr>
              <a:spLocks noChangeArrowheads="1"/>
            </p:cNvSpPr>
            <p:nvPr/>
          </p:nvSpPr>
          <p:spPr bwMode="auto">
            <a:xfrm>
              <a:off x="3670" y="816"/>
              <a:ext cx="772" cy="772"/>
            </a:xfrm>
            <a:prstGeom prst="ellipse">
              <a:avLst/>
            </a:prstGeom>
            <a:solidFill>
              <a:srgbClr val="808080"/>
            </a:solidFill>
            <a:ln w="9525">
              <a:solidFill>
                <a:schemeClr val="tx1"/>
              </a:solidFill>
              <a:round/>
              <a:headEnd/>
              <a:tailEnd/>
            </a:ln>
          </p:spPr>
          <p:txBody>
            <a:bodyPr wrap="none" anchor="ctr"/>
            <a:lstStyle/>
            <a:p>
              <a:pPr eaLnBrk="0" hangingPunct="0"/>
              <a:endParaRPr lang="en-US" sz="3200">
                <a:solidFill>
                  <a:srgbClr val="000000"/>
                </a:solidFill>
                <a:cs typeface="+mn-cs"/>
              </a:endParaRPr>
            </a:p>
          </p:txBody>
        </p:sp>
        <p:sp>
          <p:nvSpPr>
            <p:cNvPr id="16557" name="Oval 157"/>
            <p:cNvSpPr>
              <a:spLocks noChangeArrowheads="1"/>
            </p:cNvSpPr>
            <p:nvPr/>
          </p:nvSpPr>
          <p:spPr bwMode="auto">
            <a:xfrm>
              <a:off x="3734" y="880"/>
              <a:ext cx="644" cy="644"/>
            </a:xfrm>
            <a:prstGeom prst="ellipse">
              <a:avLst/>
            </a:prstGeom>
            <a:solidFill>
              <a:srgbClr val="808080"/>
            </a:solidFill>
            <a:ln w="9525">
              <a:solidFill>
                <a:schemeClr val="tx1"/>
              </a:solidFill>
              <a:round/>
              <a:headEnd/>
              <a:tailEnd/>
            </a:ln>
          </p:spPr>
          <p:txBody>
            <a:bodyPr wrap="none" anchor="ctr"/>
            <a:lstStyle/>
            <a:p>
              <a:pPr eaLnBrk="0" hangingPunct="0"/>
              <a:endParaRPr lang="en-US" sz="3200">
                <a:solidFill>
                  <a:srgbClr val="000000"/>
                </a:solidFill>
                <a:cs typeface="+mn-cs"/>
              </a:endParaRPr>
            </a:p>
          </p:txBody>
        </p:sp>
      </p:grpSp>
      <p:sp>
        <p:nvSpPr>
          <p:cNvPr id="16387" name="Rectangle 2"/>
          <p:cNvSpPr>
            <a:spLocks noGrp="1" noChangeArrowheads="1"/>
          </p:cNvSpPr>
          <p:nvPr>
            <p:ph type="title"/>
          </p:nvPr>
        </p:nvSpPr>
        <p:spPr/>
        <p:txBody>
          <a:bodyPr/>
          <a:lstStyle/>
          <a:p>
            <a:pPr eaLnBrk="1" hangingPunct="1"/>
            <a:r>
              <a:rPr lang="en-US" smtClean="0"/>
              <a:t>Enhanced Load Distribution</a:t>
            </a:r>
          </a:p>
        </p:txBody>
      </p:sp>
      <p:sp>
        <p:nvSpPr>
          <p:cNvPr id="16388" name="Rectangle 3"/>
          <p:cNvSpPr>
            <a:spLocks noChangeArrowheads="1"/>
          </p:cNvSpPr>
          <p:nvPr/>
        </p:nvSpPr>
        <p:spPr bwMode="auto">
          <a:xfrm>
            <a:off x="2209800" y="2819400"/>
            <a:ext cx="4724400" cy="230188"/>
          </a:xfrm>
          <a:prstGeom prst="rect">
            <a:avLst/>
          </a:prstGeom>
          <a:solidFill>
            <a:srgbClr val="404040"/>
          </a:solid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16389" name="Rectangle 4"/>
          <p:cNvSpPr>
            <a:spLocks noChangeArrowheads="1"/>
          </p:cNvSpPr>
          <p:nvPr/>
        </p:nvSpPr>
        <p:spPr bwMode="auto">
          <a:xfrm>
            <a:off x="2286000" y="4314825"/>
            <a:ext cx="4376738" cy="1031875"/>
          </a:xfrm>
          <a:prstGeom prst="rect">
            <a:avLst/>
          </a:prstGeom>
          <a:solidFill>
            <a:srgbClr val="FF9900"/>
          </a:solidFill>
          <a:ln w="9525">
            <a:noFill/>
            <a:miter lim="800000"/>
            <a:headEnd/>
            <a:tailEnd/>
          </a:ln>
        </p:spPr>
        <p:txBody>
          <a:bodyPr wrap="none" anchor="ctr"/>
          <a:lstStyle/>
          <a:p>
            <a:pPr eaLnBrk="0" hangingPunct="0"/>
            <a:endParaRPr lang="en-US" sz="3200">
              <a:solidFill>
                <a:srgbClr val="000000"/>
              </a:solidFill>
              <a:cs typeface="+mn-cs"/>
            </a:endParaRPr>
          </a:p>
        </p:txBody>
      </p:sp>
      <p:sp>
        <p:nvSpPr>
          <p:cNvPr id="16390" name="Freeform 5"/>
          <p:cNvSpPr>
            <a:spLocks/>
          </p:cNvSpPr>
          <p:nvPr/>
        </p:nvSpPr>
        <p:spPr bwMode="auto">
          <a:xfrm>
            <a:off x="6540500" y="3990975"/>
            <a:ext cx="241300" cy="201613"/>
          </a:xfrm>
          <a:custGeom>
            <a:avLst/>
            <a:gdLst>
              <a:gd name="T0" fmla="*/ 2147483647 w 198"/>
              <a:gd name="T1" fmla="*/ 2147483647 h 202"/>
              <a:gd name="T2" fmla="*/ 2147483647 w 198"/>
              <a:gd name="T3" fmla="*/ 2147483647 h 202"/>
              <a:gd name="T4" fmla="*/ 2147483647 w 198"/>
              <a:gd name="T5" fmla="*/ 2147483647 h 202"/>
              <a:gd name="T6" fmla="*/ 2147483647 w 198"/>
              <a:gd name="T7" fmla="*/ 2147483647 h 202"/>
              <a:gd name="T8" fmla="*/ 2147483647 w 198"/>
              <a:gd name="T9" fmla="*/ 0 h 202"/>
              <a:gd name="T10" fmla="*/ 2147483647 w 198"/>
              <a:gd name="T11" fmla="*/ 2147483647 h 202"/>
              <a:gd name="T12" fmla="*/ 2147483647 w 198"/>
              <a:gd name="T13" fmla="*/ 2147483647 h 202"/>
              <a:gd name="T14" fmla="*/ 2147483647 w 198"/>
              <a:gd name="T15" fmla="*/ 2147483647 h 202"/>
              <a:gd name="T16" fmla="*/ 2147483647 w 198"/>
              <a:gd name="T17" fmla="*/ 2147483647 h 202"/>
              <a:gd name="T18" fmla="*/ 2147483647 w 198"/>
              <a:gd name="T19" fmla="*/ 2147483647 h 202"/>
              <a:gd name="T20" fmla="*/ 2147483647 w 198"/>
              <a:gd name="T21" fmla="*/ 2147483647 h 202"/>
              <a:gd name="T22" fmla="*/ 2147483647 w 198"/>
              <a:gd name="T23" fmla="*/ 2147483647 h 202"/>
              <a:gd name="T24" fmla="*/ 2147483647 w 198"/>
              <a:gd name="T25" fmla="*/ 2147483647 h 202"/>
              <a:gd name="T26" fmla="*/ 2147483647 w 198"/>
              <a:gd name="T27" fmla="*/ 2147483647 h 202"/>
              <a:gd name="T28" fmla="*/ 0 w 198"/>
              <a:gd name="T29" fmla="*/ 2147483647 h 202"/>
              <a:gd name="T30" fmla="*/ 2147483647 w 198"/>
              <a:gd name="T31" fmla="*/ 2147483647 h 202"/>
              <a:gd name="T32" fmla="*/ 2147483647 w 198"/>
              <a:gd name="T33" fmla="*/ 2147483647 h 202"/>
              <a:gd name="T34" fmla="*/ 2147483647 w 198"/>
              <a:gd name="T35" fmla="*/ 2147483647 h 202"/>
              <a:gd name="T36" fmla="*/ 2147483647 w 198"/>
              <a:gd name="T37" fmla="*/ 2147483647 h 202"/>
              <a:gd name="T38" fmla="*/ 2147483647 w 198"/>
              <a:gd name="T39" fmla="*/ 2147483647 h 202"/>
              <a:gd name="T40" fmla="*/ 2147483647 w 198"/>
              <a:gd name="T41" fmla="*/ 2147483647 h 202"/>
              <a:gd name="T42" fmla="*/ 2147483647 w 198"/>
              <a:gd name="T43" fmla="*/ 2147483647 h 202"/>
              <a:gd name="T44" fmla="*/ 2147483647 w 198"/>
              <a:gd name="T45" fmla="*/ 2147483647 h 202"/>
              <a:gd name="T46" fmla="*/ 2147483647 w 198"/>
              <a:gd name="T47" fmla="*/ 2147483647 h 202"/>
              <a:gd name="T48" fmla="*/ 2147483647 w 198"/>
              <a:gd name="T49" fmla="*/ 2147483647 h 202"/>
              <a:gd name="T50" fmla="*/ 2147483647 w 198"/>
              <a:gd name="T51" fmla="*/ 2147483647 h 202"/>
              <a:gd name="T52" fmla="*/ 2147483647 w 198"/>
              <a:gd name="T53" fmla="*/ 2147483647 h 202"/>
              <a:gd name="T54" fmla="*/ 2147483647 w 198"/>
              <a:gd name="T55" fmla="*/ 2147483647 h 202"/>
              <a:gd name="T56" fmla="*/ 2147483647 w 198"/>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8"/>
              <a:gd name="T88" fmla="*/ 0 h 202"/>
              <a:gd name="T89" fmla="*/ 198 w 198"/>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8" h="202">
                <a:moveTo>
                  <a:pt x="188" y="57"/>
                </a:moveTo>
                <a:lnTo>
                  <a:pt x="189" y="30"/>
                </a:lnTo>
                <a:lnTo>
                  <a:pt x="169" y="12"/>
                </a:lnTo>
                <a:lnTo>
                  <a:pt x="142" y="6"/>
                </a:lnTo>
                <a:lnTo>
                  <a:pt x="122" y="0"/>
                </a:lnTo>
                <a:lnTo>
                  <a:pt x="76" y="1"/>
                </a:lnTo>
                <a:lnTo>
                  <a:pt x="56" y="14"/>
                </a:lnTo>
                <a:lnTo>
                  <a:pt x="43" y="33"/>
                </a:lnTo>
                <a:lnTo>
                  <a:pt x="30" y="52"/>
                </a:lnTo>
                <a:lnTo>
                  <a:pt x="17" y="70"/>
                </a:lnTo>
                <a:lnTo>
                  <a:pt x="11" y="90"/>
                </a:lnTo>
                <a:lnTo>
                  <a:pt x="11" y="114"/>
                </a:lnTo>
                <a:lnTo>
                  <a:pt x="5" y="133"/>
                </a:lnTo>
                <a:lnTo>
                  <a:pt x="5" y="146"/>
                </a:lnTo>
                <a:lnTo>
                  <a:pt x="0" y="171"/>
                </a:lnTo>
                <a:lnTo>
                  <a:pt x="13" y="189"/>
                </a:lnTo>
                <a:lnTo>
                  <a:pt x="33" y="195"/>
                </a:lnTo>
                <a:lnTo>
                  <a:pt x="46" y="195"/>
                </a:lnTo>
                <a:lnTo>
                  <a:pt x="66" y="201"/>
                </a:lnTo>
                <a:lnTo>
                  <a:pt x="86" y="200"/>
                </a:lnTo>
                <a:lnTo>
                  <a:pt x="105" y="200"/>
                </a:lnTo>
                <a:lnTo>
                  <a:pt x="125" y="193"/>
                </a:lnTo>
                <a:lnTo>
                  <a:pt x="138" y="175"/>
                </a:lnTo>
                <a:lnTo>
                  <a:pt x="151" y="156"/>
                </a:lnTo>
                <a:lnTo>
                  <a:pt x="177" y="130"/>
                </a:lnTo>
                <a:lnTo>
                  <a:pt x="190" y="111"/>
                </a:lnTo>
                <a:lnTo>
                  <a:pt x="197" y="92"/>
                </a:lnTo>
                <a:lnTo>
                  <a:pt x="188" y="57"/>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391" name="Line 6"/>
          <p:cNvSpPr>
            <a:spLocks noChangeShapeType="1"/>
          </p:cNvSpPr>
          <p:nvPr/>
        </p:nvSpPr>
        <p:spPr bwMode="auto">
          <a:xfrm>
            <a:off x="2460625" y="4335463"/>
            <a:ext cx="4202113" cy="0"/>
          </a:xfrm>
          <a:prstGeom prst="line">
            <a:avLst/>
          </a:prstGeom>
          <a:noFill/>
          <a:ln w="12700">
            <a:solidFill>
              <a:schemeClr val="tx1"/>
            </a:solidFill>
            <a:prstDash val="sysDot"/>
            <a:round/>
            <a:headEnd type="none" w="sm" len="sm"/>
            <a:tailEnd type="none" w="sm" len="sm"/>
          </a:ln>
        </p:spPr>
        <p:txBody>
          <a:bodyPr wrap="none" anchor="ctr"/>
          <a:lstStyle/>
          <a:p>
            <a:pPr eaLnBrk="0" hangingPunct="0"/>
            <a:endParaRPr lang="en-US" sz="3200">
              <a:solidFill>
                <a:srgbClr val="000000"/>
              </a:solidFill>
              <a:cs typeface="+mn-cs"/>
            </a:endParaRPr>
          </a:p>
        </p:txBody>
      </p:sp>
      <p:sp>
        <p:nvSpPr>
          <p:cNvPr id="16392" name="Freeform 7"/>
          <p:cNvSpPr>
            <a:spLocks/>
          </p:cNvSpPr>
          <p:nvPr/>
        </p:nvSpPr>
        <p:spPr bwMode="auto">
          <a:xfrm>
            <a:off x="2516188" y="4067175"/>
            <a:ext cx="412750" cy="350838"/>
          </a:xfrm>
          <a:custGeom>
            <a:avLst/>
            <a:gdLst>
              <a:gd name="T0" fmla="*/ 2147483647 w 340"/>
              <a:gd name="T1" fmla="*/ 2147483647 h 350"/>
              <a:gd name="T2" fmla="*/ 2147483647 w 340"/>
              <a:gd name="T3" fmla="*/ 2147483647 h 350"/>
              <a:gd name="T4" fmla="*/ 2147483647 w 340"/>
              <a:gd name="T5" fmla="*/ 2147483647 h 350"/>
              <a:gd name="T6" fmla="*/ 2147483647 w 340"/>
              <a:gd name="T7" fmla="*/ 2147483647 h 350"/>
              <a:gd name="T8" fmla="*/ 0 w 340"/>
              <a:gd name="T9" fmla="*/ 2147483647 h 350"/>
              <a:gd name="T10" fmla="*/ 0 w 340"/>
              <a:gd name="T11" fmla="*/ 2147483647 h 350"/>
              <a:gd name="T12" fmla="*/ 2147483647 w 340"/>
              <a:gd name="T13" fmla="*/ 2147483647 h 350"/>
              <a:gd name="T14" fmla="*/ 2147483647 w 340"/>
              <a:gd name="T15" fmla="*/ 2147483647 h 350"/>
              <a:gd name="T16" fmla="*/ 2147483647 w 340"/>
              <a:gd name="T17" fmla="*/ 2147483647 h 350"/>
              <a:gd name="T18" fmla="*/ 2147483647 w 340"/>
              <a:gd name="T19" fmla="*/ 2147483647 h 350"/>
              <a:gd name="T20" fmla="*/ 2147483647 w 340"/>
              <a:gd name="T21" fmla="*/ 2147483647 h 350"/>
              <a:gd name="T22" fmla="*/ 2147483647 w 340"/>
              <a:gd name="T23" fmla="*/ 2147483647 h 350"/>
              <a:gd name="T24" fmla="*/ 2147483647 w 340"/>
              <a:gd name="T25" fmla="*/ 2147483647 h 350"/>
              <a:gd name="T26" fmla="*/ 2147483647 w 340"/>
              <a:gd name="T27" fmla="*/ 2147483647 h 350"/>
              <a:gd name="T28" fmla="*/ 2147483647 w 340"/>
              <a:gd name="T29" fmla="*/ 2147483647 h 350"/>
              <a:gd name="T30" fmla="*/ 2147483647 w 340"/>
              <a:gd name="T31" fmla="*/ 2147483647 h 350"/>
              <a:gd name="T32" fmla="*/ 2147483647 w 340"/>
              <a:gd name="T33" fmla="*/ 2147483647 h 350"/>
              <a:gd name="T34" fmla="*/ 2147483647 w 340"/>
              <a:gd name="T35" fmla="*/ 2147483647 h 350"/>
              <a:gd name="T36" fmla="*/ 2147483647 w 340"/>
              <a:gd name="T37" fmla="*/ 2147483647 h 350"/>
              <a:gd name="T38" fmla="*/ 2147483647 w 340"/>
              <a:gd name="T39" fmla="*/ 2147483647 h 350"/>
              <a:gd name="T40" fmla="*/ 2147483647 w 340"/>
              <a:gd name="T41" fmla="*/ 2147483647 h 350"/>
              <a:gd name="T42" fmla="*/ 2147483647 w 340"/>
              <a:gd name="T43" fmla="*/ 2147483647 h 350"/>
              <a:gd name="T44" fmla="*/ 2147483647 w 340"/>
              <a:gd name="T45" fmla="*/ 2147483647 h 350"/>
              <a:gd name="T46" fmla="*/ 2147483647 w 340"/>
              <a:gd name="T47" fmla="*/ 2147483647 h 350"/>
              <a:gd name="T48" fmla="*/ 2147483647 w 340"/>
              <a:gd name="T49" fmla="*/ 2147483647 h 350"/>
              <a:gd name="T50" fmla="*/ 2147483647 w 340"/>
              <a:gd name="T51" fmla="*/ 2147483647 h 350"/>
              <a:gd name="T52" fmla="*/ 2147483647 w 340"/>
              <a:gd name="T53" fmla="*/ 0 h 350"/>
              <a:gd name="T54" fmla="*/ 2147483647 w 340"/>
              <a:gd name="T55" fmla="*/ 2147483647 h 350"/>
              <a:gd name="T56" fmla="*/ 2147483647 w 340"/>
              <a:gd name="T57" fmla="*/ 2147483647 h 3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0"/>
              <a:gd name="T88" fmla="*/ 0 h 350"/>
              <a:gd name="T89" fmla="*/ 340 w 340"/>
              <a:gd name="T90" fmla="*/ 350 h 3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0" h="350">
                <a:moveTo>
                  <a:pt x="99" y="14"/>
                </a:moveTo>
                <a:lnTo>
                  <a:pt x="53" y="12"/>
                </a:lnTo>
                <a:lnTo>
                  <a:pt x="22" y="46"/>
                </a:lnTo>
                <a:lnTo>
                  <a:pt x="11" y="93"/>
                </a:lnTo>
                <a:lnTo>
                  <a:pt x="0" y="128"/>
                </a:lnTo>
                <a:lnTo>
                  <a:pt x="0" y="209"/>
                </a:lnTo>
                <a:lnTo>
                  <a:pt x="22" y="244"/>
                </a:lnTo>
                <a:lnTo>
                  <a:pt x="53" y="267"/>
                </a:lnTo>
                <a:lnTo>
                  <a:pt x="85" y="291"/>
                </a:lnTo>
                <a:lnTo>
                  <a:pt x="116" y="314"/>
                </a:lnTo>
                <a:lnTo>
                  <a:pt x="148" y="325"/>
                </a:lnTo>
                <a:lnTo>
                  <a:pt x="191" y="325"/>
                </a:lnTo>
                <a:lnTo>
                  <a:pt x="222" y="337"/>
                </a:lnTo>
                <a:lnTo>
                  <a:pt x="244" y="337"/>
                </a:lnTo>
                <a:lnTo>
                  <a:pt x="286" y="349"/>
                </a:lnTo>
                <a:lnTo>
                  <a:pt x="317" y="325"/>
                </a:lnTo>
                <a:lnTo>
                  <a:pt x="328" y="291"/>
                </a:lnTo>
                <a:lnTo>
                  <a:pt x="328" y="267"/>
                </a:lnTo>
                <a:lnTo>
                  <a:pt x="339" y="233"/>
                </a:lnTo>
                <a:lnTo>
                  <a:pt x="339" y="197"/>
                </a:lnTo>
                <a:lnTo>
                  <a:pt x="339" y="163"/>
                </a:lnTo>
                <a:lnTo>
                  <a:pt x="328" y="128"/>
                </a:lnTo>
                <a:lnTo>
                  <a:pt x="296" y="104"/>
                </a:lnTo>
                <a:lnTo>
                  <a:pt x="265" y="81"/>
                </a:lnTo>
                <a:lnTo>
                  <a:pt x="222" y="35"/>
                </a:lnTo>
                <a:lnTo>
                  <a:pt x="191" y="12"/>
                </a:lnTo>
                <a:lnTo>
                  <a:pt x="158" y="0"/>
                </a:lnTo>
                <a:lnTo>
                  <a:pt x="99" y="14"/>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393" name="Freeform 8"/>
          <p:cNvSpPr>
            <a:spLocks/>
          </p:cNvSpPr>
          <p:nvPr/>
        </p:nvSpPr>
        <p:spPr bwMode="auto">
          <a:xfrm>
            <a:off x="3554413" y="4048125"/>
            <a:ext cx="423862" cy="341313"/>
          </a:xfrm>
          <a:custGeom>
            <a:avLst/>
            <a:gdLst>
              <a:gd name="T0" fmla="*/ 2147483647 w 348"/>
              <a:gd name="T1" fmla="*/ 2147483647 h 342"/>
              <a:gd name="T2" fmla="*/ 2147483647 w 348"/>
              <a:gd name="T3" fmla="*/ 2147483647 h 342"/>
              <a:gd name="T4" fmla="*/ 2147483647 w 348"/>
              <a:gd name="T5" fmla="*/ 2147483647 h 342"/>
              <a:gd name="T6" fmla="*/ 2147483647 w 348"/>
              <a:gd name="T7" fmla="*/ 2147483647 h 342"/>
              <a:gd name="T8" fmla="*/ 2147483647 w 348"/>
              <a:gd name="T9" fmla="*/ 0 h 342"/>
              <a:gd name="T10" fmla="*/ 2147483647 w 348"/>
              <a:gd name="T11" fmla="*/ 2147483647 h 342"/>
              <a:gd name="T12" fmla="*/ 2147483647 w 348"/>
              <a:gd name="T13" fmla="*/ 2147483647 h 342"/>
              <a:gd name="T14" fmla="*/ 2147483647 w 348"/>
              <a:gd name="T15" fmla="*/ 2147483647 h 342"/>
              <a:gd name="T16" fmla="*/ 2147483647 w 348"/>
              <a:gd name="T17" fmla="*/ 2147483647 h 342"/>
              <a:gd name="T18" fmla="*/ 2147483647 w 348"/>
              <a:gd name="T19" fmla="*/ 2147483647 h 342"/>
              <a:gd name="T20" fmla="*/ 2147483647 w 348"/>
              <a:gd name="T21" fmla="*/ 2147483647 h 342"/>
              <a:gd name="T22" fmla="*/ 2147483647 w 348"/>
              <a:gd name="T23" fmla="*/ 2147483647 h 342"/>
              <a:gd name="T24" fmla="*/ 2147483647 w 348"/>
              <a:gd name="T25" fmla="*/ 2147483647 h 342"/>
              <a:gd name="T26" fmla="*/ 2147483647 w 348"/>
              <a:gd name="T27" fmla="*/ 2147483647 h 342"/>
              <a:gd name="T28" fmla="*/ 0 w 348"/>
              <a:gd name="T29" fmla="*/ 2147483647 h 342"/>
              <a:gd name="T30" fmla="*/ 2147483647 w 348"/>
              <a:gd name="T31" fmla="*/ 2147483647 h 342"/>
              <a:gd name="T32" fmla="*/ 2147483647 w 348"/>
              <a:gd name="T33" fmla="*/ 2147483647 h 342"/>
              <a:gd name="T34" fmla="*/ 2147483647 w 348"/>
              <a:gd name="T35" fmla="*/ 2147483647 h 342"/>
              <a:gd name="T36" fmla="*/ 2147483647 w 348"/>
              <a:gd name="T37" fmla="*/ 2147483647 h 342"/>
              <a:gd name="T38" fmla="*/ 2147483647 w 348"/>
              <a:gd name="T39" fmla="*/ 2147483647 h 342"/>
              <a:gd name="T40" fmla="*/ 2147483647 w 348"/>
              <a:gd name="T41" fmla="*/ 2147483647 h 342"/>
              <a:gd name="T42" fmla="*/ 2147483647 w 348"/>
              <a:gd name="T43" fmla="*/ 2147483647 h 342"/>
              <a:gd name="T44" fmla="*/ 2147483647 w 348"/>
              <a:gd name="T45" fmla="*/ 2147483647 h 342"/>
              <a:gd name="T46" fmla="*/ 2147483647 w 348"/>
              <a:gd name="T47" fmla="*/ 2147483647 h 342"/>
              <a:gd name="T48" fmla="*/ 2147483647 w 348"/>
              <a:gd name="T49" fmla="*/ 2147483647 h 342"/>
              <a:gd name="T50" fmla="*/ 2147483647 w 348"/>
              <a:gd name="T51" fmla="*/ 2147483647 h 342"/>
              <a:gd name="T52" fmla="*/ 2147483647 w 348"/>
              <a:gd name="T53" fmla="*/ 2147483647 h 342"/>
              <a:gd name="T54" fmla="*/ 2147483647 w 348"/>
              <a:gd name="T55" fmla="*/ 2147483647 h 342"/>
              <a:gd name="T56" fmla="*/ 2147483647 w 348"/>
              <a:gd name="T57" fmla="*/ 2147483647 h 3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8"/>
              <a:gd name="T88" fmla="*/ 0 h 342"/>
              <a:gd name="T89" fmla="*/ 348 w 348"/>
              <a:gd name="T90" fmla="*/ 342 h 3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8" h="342">
                <a:moveTo>
                  <a:pt x="331" y="98"/>
                </a:moveTo>
                <a:lnTo>
                  <a:pt x="332" y="52"/>
                </a:lnTo>
                <a:lnTo>
                  <a:pt x="298" y="21"/>
                </a:lnTo>
                <a:lnTo>
                  <a:pt x="250" y="11"/>
                </a:lnTo>
                <a:lnTo>
                  <a:pt x="215" y="0"/>
                </a:lnTo>
                <a:lnTo>
                  <a:pt x="134" y="2"/>
                </a:lnTo>
                <a:lnTo>
                  <a:pt x="100" y="24"/>
                </a:lnTo>
                <a:lnTo>
                  <a:pt x="77" y="56"/>
                </a:lnTo>
                <a:lnTo>
                  <a:pt x="53" y="89"/>
                </a:lnTo>
                <a:lnTo>
                  <a:pt x="31" y="120"/>
                </a:lnTo>
                <a:lnTo>
                  <a:pt x="20" y="153"/>
                </a:lnTo>
                <a:lnTo>
                  <a:pt x="21" y="195"/>
                </a:lnTo>
                <a:lnTo>
                  <a:pt x="10" y="226"/>
                </a:lnTo>
                <a:lnTo>
                  <a:pt x="10" y="248"/>
                </a:lnTo>
                <a:lnTo>
                  <a:pt x="0" y="291"/>
                </a:lnTo>
                <a:lnTo>
                  <a:pt x="23" y="321"/>
                </a:lnTo>
                <a:lnTo>
                  <a:pt x="58" y="332"/>
                </a:lnTo>
                <a:lnTo>
                  <a:pt x="82" y="332"/>
                </a:lnTo>
                <a:lnTo>
                  <a:pt x="116" y="341"/>
                </a:lnTo>
                <a:lnTo>
                  <a:pt x="152" y="340"/>
                </a:lnTo>
                <a:lnTo>
                  <a:pt x="186" y="340"/>
                </a:lnTo>
                <a:lnTo>
                  <a:pt x="221" y="329"/>
                </a:lnTo>
                <a:lnTo>
                  <a:pt x="244" y="297"/>
                </a:lnTo>
                <a:lnTo>
                  <a:pt x="266" y="265"/>
                </a:lnTo>
                <a:lnTo>
                  <a:pt x="312" y="221"/>
                </a:lnTo>
                <a:lnTo>
                  <a:pt x="335" y="189"/>
                </a:lnTo>
                <a:lnTo>
                  <a:pt x="347" y="157"/>
                </a:lnTo>
                <a:lnTo>
                  <a:pt x="331" y="98"/>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394" name="Freeform 9"/>
          <p:cNvSpPr>
            <a:spLocks/>
          </p:cNvSpPr>
          <p:nvPr/>
        </p:nvSpPr>
        <p:spPr bwMode="auto">
          <a:xfrm>
            <a:off x="5840413" y="4183063"/>
            <a:ext cx="241300" cy="201612"/>
          </a:xfrm>
          <a:custGeom>
            <a:avLst/>
            <a:gdLst>
              <a:gd name="T0" fmla="*/ 2147483647 w 198"/>
              <a:gd name="T1" fmla="*/ 2147483647 h 202"/>
              <a:gd name="T2" fmla="*/ 2147483647 w 198"/>
              <a:gd name="T3" fmla="*/ 2147483647 h 202"/>
              <a:gd name="T4" fmla="*/ 2147483647 w 198"/>
              <a:gd name="T5" fmla="*/ 2147483647 h 202"/>
              <a:gd name="T6" fmla="*/ 2147483647 w 198"/>
              <a:gd name="T7" fmla="*/ 2147483647 h 202"/>
              <a:gd name="T8" fmla="*/ 2147483647 w 198"/>
              <a:gd name="T9" fmla="*/ 0 h 202"/>
              <a:gd name="T10" fmla="*/ 2147483647 w 198"/>
              <a:gd name="T11" fmla="*/ 2147483647 h 202"/>
              <a:gd name="T12" fmla="*/ 2147483647 w 198"/>
              <a:gd name="T13" fmla="*/ 2147483647 h 202"/>
              <a:gd name="T14" fmla="*/ 2147483647 w 198"/>
              <a:gd name="T15" fmla="*/ 2147483647 h 202"/>
              <a:gd name="T16" fmla="*/ 2147483647 w 198"/>
              <a:gd name="T17" fmla="*/ 2147483647 h 202"/>
              <a:gd name="T18" fmla="*/ 2147483647 w 198"/>
              <a:gd name="T19" fmla="*/ 2147483647 h 202"/>
              <a:gd name="T20" fmla="*/ 2147483647 w 198"/>
              <a:gd name="T21" fmla="*/ 2147483647 h 202"/>
              <a:gd name="T22" fmla="*/ 2147483647 w 198"/>
              <a:gd name="T23" fmla="*/ 2147483647 h 202"/>
              <a:gd name="T24" fmla="*/ 2147483647 w 198"/>
              <a:gd name="T25" fmla="*/ 2147483647 h 202"/>
              <a:gd name="T26" fmla="*/ 2147483647 w 198"/>
              <a:gd name="T27" fmla="*/ 2147483647 h 202"/>
              <a:gd name="T28" fmla="*/ 0 w 198"/>
              <a:gd name="T29" fmla="*/ 2147483647 h 202"/>
              <a:gd name="T30" fmla="*/ 2147483647 w 198"/>
              <a:gd name="T31" fmla="*/ 2147483647 h 202"/>
              <a:gd name="T32" fmla="*/ 2147483647 w 198"/>
              <a:gd name="T33" fmla="*/ 2147483647 h 202"/>
              <a:gd name="T34" fmla="*/ 2147483647 w 198"/>
              <a:gd name="T35" fmla="*/ 2147483647 h 202"/>
              <a:gd name="T36" fmla="*/ 2147483647 w 198"/>
              <a:gd name="T37" fmla="*/ 2147483647 h 202"/>
              <a:gd name="T38" fmla="*/ 2147483647 w 198"/>
              <a:gd name="T39" fmla="*/ 2147483647 h 202"/>
              <a:gd name="T40" fmla="*/ 2147483647 w 198"/>
              <a:gd name="T41" fmla="*/ 2147483647 h 202"/>
              <a:gd name="T42" fmla="*/ 2147483647 w 198"/>
              <a:gd name="T43" fmla="*/ 2147483647 h 202"/>
              <a:gd name="T44" fmla="*/ 2147483647 w 198"/>
              <a:gd name="T45" fmla="*/ 2147483647 h 202"/>
              <a:gd name="T46" fmla="*/ 2147483647 w 198"/>
              <a:gd name="T47" fmla="*/ 2147483647 h 202"/>
              <a:gd name="T48" fmla="*/ 2147483647 w 198"/>
              <a:gd name="T49" fmla="*/ 2147483647 h 202"/>
              <a:gd name="T50" fmla="*/ 2147483647 w 198"/>
              <a:gd name="T51" fmla="*/ 2147483647 h 202"/>
              <a:gd name="T52" fmla="*/ 2147483647 w 198"/>
              <a:gd name="T53" fmla="*/ 2147483647 h 202"/>
              <a:gd name="T54" fmla="*/ 2147483647 w 198"/>
              <a:gd name="T55" fmla="*/ 2147483647 h 202"/>
              <a:gd name="T56" fmla="*/ 2147483647 w 198"/>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8"/>
              <a:gd name="T88" fmla="*/ 0 h 202"/>
              <a:gd name="T89" fmla="*/ 198 w 198"/>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8" h="202">
                <a:moveTo>
                  <a:pt x="188" y="57"/>
                </a:moveTo>
                <a:lnTo>
                  <a:pt x="189" y="30"/>
                </a:lnTo>
                <a:lnTo>
                  <a:pt x="169" y="12"/>
                </a:lnTo>
                <a:lnTo>
                  <a:pt x="142" y="6"/>
                </a:lnTo>
                <a:lnTo>
                  <a:pt x="122" y="0"/>
                </a:lnTo>
                <a:lnTo>
                  <a:pt x="76" y="1"/>
                </a:lnTo>
                <a:lnTo>
                  <a:pt x="56" y="14"/>
                </a:lnTo>
                <a:lnTo>
                  <a:pt x="43" y="33"/>
                </a:lnTo>
                <a:lnTo>
                  <a:pt x="30" y="52"/>
                </a:lnTo>
                <a:lnTo>
                  <a:pt x="17" y="70"/>
                </a:lnTo>
                <a:lnTo>
                  <a:pt x="11" y="90"/>
                </a:lnTo>
                <a:lnTo>
                  <a:pt x="11" y="114"/>
                </a:lnTo>
                <a:lnTo>
                  <a:pt x="5" y="133"/>
                </a:lnTo>
                <a:lnTo>
                  <a:pt x="5" y="146"/>
                </a:lnTo>
                <a:lnTo>
                  <a:pt x="0" y="171"/>
                </a:lnTo>
                <a:lnTo>
                  <a:pt x="13" y="189"/>
                </a:lnTo>
                <a:lnTo>
                  <a:pt x="33" y="195"/>
                </a:lnTo>
                <a:lnTo>
                  <a:pt x="46" y="195"/>
                </a:lnTo>
                <a:lnTo>
                  <a:pt x="66" y="201"/>
                </a:lnTo>
                <a:lnTo>
                  <a:pt x="86" y="200"/>
                </a:lnTo>
                <a:lnTo>
                  <a:pt x="105" y="200"/>
                </a:lnTo>
                <a:lnTo>
                  <a:pt x="125" y="193"/>
                </a:lnTo>
                <a:lnTo>
                  <a:pt x="138" y="175"/>
                </a:lnTo>
                <a:lnTo>
                  <a:pt x="151" y="156"/>
                </a:lnTo>
                <a:lnTo>
                  <a:pt x="177" y="130"/>
                </a:lnTo>
                <a:lnTo>
                  <a:pt x="190" y="111"/>
                </a:lnTo>
                <a:lnTo>
                  <a:pt x="197" y="92"/>
                </a:lnTo>
                <a:lnTo>
                  <a:pt x="188" y="57"/>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395" name="Freeform 10"/>
          <p:cNvSpPr>
            <a:spLocks/>
          </p:cNvSpPr>
          <p:nvPr/>
        </p:nvSpPr>
        <p:spPr bwMode="auto">
          <a:xfrm>
            <a:off x="3209925" y="4144963"/>
            <a:ext cx="244475" cy="201612"/>
          </a:xfrm>
          <a:custGeom>
            <a:avLst/>
            <a:gdLst>
              <a:gd name="T0" fmla="*/ 2147483647 w 200"/>
              <a:gd name="T1" fmla="*/ 2147483647 h 202"/>
              <a:gd name="T2" fmla="*/ 2147483647 w 200"/>
              <a:gd name="T3" fmla="*/ 2147483647 h 202"/>
              <a:gd name="T4" fmla="*/ 2147483647 w 200"/>
              <a:gd name="T5" fmla="*/ 2147483647 h 202"/>
              <a:gd name="T6" fmla="*/ 2147483647 w 200"/>
              <a:gd name="T7" fmla="*/ 2147483647 h 202"/>
              <a:gd name="T8" fmla="*/ 2147483647 w 200"/>
              <a:gd name="T9" fmla="*/ 0 h 202"/>
              <a:gd name="T10" fmla="*/ 2147483647 w 200"/>
              <a:gd name="T11" fmla="*/ 2147483647 h 202"/>
              <a:gd name="T12" fmla="*/ 2147483647 w 200"/>
              <a:gd name="T13" fmla="*/ 2147483647 h 202"/>
              <a:gd name="T14" fmla="*/ 2147483647 w 200"/>
              <a:gd name="T15" fmla="*/ 2147483647 h 202"/>
              <a:gd name="T16" fmla="*/ 2147483647 w 200"/>
              <a:gd name="T17" fmla="*/ 2147483647 h 202"/>
              <a:gd name="T18" fmla="*/ 2147483647 w 200"/>
              <a:gd name="T19" fmla="*/ 2147483647 h 202"/>
              <a:gd name="T20" fmla="*/ 2147483647 w 200"/>
              <a:gd name="T21" fmla="*/ 2147483647 h 202"/>
              <a:gd name="T22" fmla="*/ 2147483647 w 200"/>
              <a:gd name="T23" fmla="*/ 2147483647 h 202"/>
              <a:gd name="T24" fmla="*/ 2147483647 w 200"/>
              <a:gd name="T25" fmla="*/ 2147483647 h 202"/>
              <a:gd name="T26" fmla="*/ 2147483647 w 200"/>
              <a:gd name="T27" fmla="*/ 2147483647 h 202"/>
              <a:gd name="T28" fmla="*/ 0 w 200"/>
              <a:gd name="T29" fmla="*/ 2147483647 h 202"/>
              <a:gd name="T30" fmla="*/ 2147483647 w 200"/>
              <a:gd name="T31" fmla="*/ 2147483647 h 202"/>
              <a:gd name="T32" fmla="*/ 2147483647 w 200"/>
              <a:gd name="T33" fmla="*/ 2147483647 h 202"/>
              <a:gd name="T34" fmla="*/ 2147483647 w 200"/>
              <a:gd name="T35" fmla="*/ 2147483647 h 202"/>
              <a:gd name="T36" fmla="*/ 2147483647 w 200"/>
              <a:gd name="T37" fmla="*/ 2147483647 h 202"/>
              <a:gd name="T38" fmla="*/ 2147483647 w 200"/>
              <a:gd name="T39" fmla="*/ 2147483647 h 202"/>
              <a:gd name="T40" fmla="*/ 2147483647 w 200"/>
              <a:gd name="T41" fmla="*/ 2147483647 h 202"/>
              <a:gd name="T42" fmla="*/ 2147483647 w 200"/>
              <a:gd name="T43" fmla="*/ 2147483647 h 202"/>
              <a:gd name="T44" fmla="*/ 2147483647 w 200"/>
              <a:gd name="T45" fmla="*/ 2147483647 h 202"/>
              <a:gd name="T46" fmla="*/ 2147483647 w 200"/>
              <a:gd name="T47" fmla="*/ 2147483647 h 202"/>
              <a:gd name="T48" fmla="*/ 2147483647 w 200"/>
              <a:gd name="T49" fmla="*/ 2147483647 h 202"/>
              <a:gd name="T50" fmla="*/ 2147483647 w 200"/>
              <a:gd name="T51" fmla="*/ 2147483647 h 202"/>
              <a:gd name="T52" fmla="*/ 2147483647 w 200"/>
              <a:gd name="T53" fmla="*/ 2147483647 h 202"/>
              <a:gd name="T54" fmla="*/ 2147483647 w 200"/>
              <a:gd name="T55" fmla="*/ 2147483647 h 202"/>
              <a:gd name="T56" fmla="*/ 2147483647 w 200"/>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202"/>
              <a:gd name="T89" fmla="*/ 200 w 200"/>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202">
                <a:moveTo>
                  <a:pt x="190" y="57"/>
                </a:moveTo>
                <a:lnTo>
                  <a:pt x="190" y="30"/>
                </a:lnTo>
                <a:lnTo>
                  <a:pt x="171" y="12"/>
                </a:lnTo>
                <a:lnTo>
                  <a:pt x="143" y="6"/>
                </a:lnTo>
                <a:lnTo>
                  <a:pt x="123" y="0"/>
                </a:lnTo>
                <a:lnTo>
                  <a:pt x="77" y="1"/>
                </a:lnTo>
                <a:lnTo>
                  <a:pt x="57" y="14"/>
                </a:lnTo>
                <a:lnTo>
                  <a:pt x="44" y="33"/>
                </a:lnTo>
                <a:lnTo>
                  <a:pt x="30" y="52"/>
                </a:lnTo>
                <a:lnTo>
                  <a:pt x="17" y="70"/>
                </a:lnTo>
                <a:lnTo>
                  <a:pt x="11" y="90"/>
                </a:lnTo>
                <a:lnTo>
                  <a:pt x="12" y="114"/>
                </a:lnTo>
                <a:lnTo>
                  <a:pt x="5" y="133"/>
                </a:lnTo>
                <a:lnTo>
                  <a:pt x="5" y="146"/>
                </a:lnTo>
                <a:lnTo>
                  <a:pt x="0" y="171"/>
                </a:lnTo>
                <a:lnTo>
                  <a:pt x="13" y="189"/>
                </a:lnTo>
                <a:lnTo>
                  <a:pt x="33" y="195"/>
                </a:lnTo>
                <a:lnTo>
                  <a:pt x="47" y="195"/>
                </a:lnTo>
                <a:lnTo>
                  <a:pt x="66" y="201"/>
                </a:lnTo>
                <a:lnTo>
                  <a:pt x="87" y="200"/>
                </a:lnTo>
                <a:lnTo>
                  <a:pt x="106" y="200"/>
                </a:lnTo>
                <a:lnTo>
                  <a:pt x="127" y="193"/>
                </a:lnTo>
                <a:lnTo>
                  <a:pt x="140" y="175"/>
                </a:lnTo>
                <a:lnTo>
                  <a:pt x="152" y="156"/>
                </a:lnTo>
                <a:lnTo>
                  <a:pt x="179" y="130"/>
                </a:lnTo>
                <a:lnTo>
                  <a:pt x="192" y="111"/>
                </a:lnTo>
                <a:lnTo>
                  <a:pt x="199" y="92"/>
                </a:lnTo>
                <a:lnTo>
                  <a:pt x="190" y="57"/>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396" name="Freeform 11"/>
          <p:cNvSpPr>
            <a:spLocks/>
          </p:cNvSpPr>
          <p:nvPr/>
        </p:nvSpPr>
        <p:spPr bwMode="auto">
          <a:xfrm>
            <a:off x="2820988" y="4110038"/>
            <a:ext cx="214312" cy="238125"/>
          </a:xfrm>
          <a:custGeom>
            <a:avLst/>
            <a:gdLst>
              <a:gd name="T0" fmla="*/ 2147483647 w 178"/>
              <a:gd name="T1" fmla="*/ 2147483647 h 239"/>
              <a:gd name="T2" fmla="*/ 2147483647 w 178"/>
              <a:gd name="T3" fmla="*/ 2147483647 h 239"/>
              <a:gd name="T4" fmla="*/ 2147483647 w 178"/>
              <a:gd name="T5" fmla="*/ 2147483647 h 239"/>
              <a:gd name="T6" fmla="*/ 2147483647 w 178"/>
              <a:gd name="T7" fmla="*/ 2147483647 h 239"/>
              <a:gd name="T8" fmla="*/ 2147483647 w 178"/>
              <a:gd name="T9" fmla="*/ 2147483647 h 239"/>
              <a:gd name="T10" fmla="*/ 2147483647 w 178"/>
              <a:gd name="T11" fmla="*/ 2147483647 h 239"/>
              <a:gd name="T12" fmla="*/ 2147483647 w 178"/>
              <a:gd name="T13" fmla="*/ 2147483647 h 239"/>
              <a:gd name="T14" fmla="*/ 2147483647 w 178"/>
              <a:gd name="T15" fmla="*/ 2147483647 h 239"/>
              <a:gd name="T16" fmla="*/ 2147483647 w 178"/>
              <a:gd name="T17" fmla="*/ 2147483647 h 239"/>
              <a:gd name="T18" fmla="*/ 2147483647 w 178"/>
              <a:gd name="T19" fmla="*/ 2147483647 h 239"/>
              <a:gd name="T20" fmla="*/ 2147483647 w 178"/>
              <a:gd name="T21" fmla="*/ 2147483647 h 239"/>
              <a:gd name="T22" fmla="*/ 2147483647 w 178"/>
              <a:gd name="T23" fmla="*/ 2147483647 h 239"/>
              <a:gd name="T24" fmla="*/ 2147483647 w 178"/>
              <a:gd name="T25" fmla="*/ 2147483647 h 239"/>
              <a:gd name="T26" fmla="*/ 2147483647 w 178"/>
              <a:gd name="T27" fmla="*/ 2147483647 h 239"/>
              <a:gd name="T28" fmla="*/ 2147483647 w 178"/>
              <a:gd name="T29" fmla="*/ 2147483647 h 239"/>
              <a:gd name="T30" fmla="*/ 2147483647 w 178"/>
              <a:gd name="T31" fmla="*/ 0 h 239"/>
              <a:gd name="T32" fmla="*/ 2147483647 w 178"/>
              <a:gd name="T33" fmla="*/ 2147483647 h 239"/>
              <a:gd name="T34" fmla="*/ 2147483647 w 178"/>
              <a:gd name="T35" fmla="*/ 2147483647 h 239"/>
              <a:gd name="T36" fmla="*/ 2147483647 w 178"/>
              <a:gd name="T37" fmla="*/ 2147483647 h 239"/>
              <a:gd name="T38" fmla="*/ 2147483647 w 178"/>
              <a:gd name="T39" fmla="*/ 2147483647 h 239"/>
              <a:gd name="T40" fmla="*/ 2147483647 w 178"/>
              <a:gd name="T41" fmla="*/ 2147483647 h 239"/>
              <a:gd name="T42" fmla="*/ 0 w 178"/>
              <a:gd name="T43" fmla="*/ 2147483647 h 239"/>
              <a:gd name="T44" fmla="*/ 2147483647 w 178"/>
              <a:gd name="T45" fmla="*/ 2147483647 h 239"/>
              <a:gd name="T46" fmla="*/ 2147483647 w 178"/>
              <a:gd name="T47" fmla="*/ 2147483647 h 239"/>
              <a:gd name="T48" fmla="*/ 2147483647 w 178"/>
              <a:gd name="T49" fmla="*/ 2147483647 h 239"/>
              <a:gd name="T50" fmla="*/ 2147483647 w 178"/>
              <a:gd name="T51" fmla="*/ 2147483647 h 239"/>
              <a:gd name="T52" fmla="*/ 2147483647 w 178"/>
              <a:gd name="T53" fmla="*/ 2147483647 h 239"/>
              <a:gd name="T54" fmla="*/ 2147483647 w 178"/>
              <a:gd name="T55" fmla="*/ 2147483647 h 239"/>
              <a:gd name="T56" fmla="*/ 2147483647 w 178"/>
              <a:gd name="T57" fmla="*/ 2147483647 h 2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8"/>
              <a:gd name="T88" fmla="*/ 0 h 239"/>
              <a:gd name="T89" fmla="*/ 178 w 178"/>
              <a:gd name="T90" fmla="*/ 239 h 2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8" h="239">
                <a:moveTo>
                  <a:pt x="54" y="219"/>
                </a:moveTo>
                <a:lnTo>
                  <a:pt x="73" y="238"/>
                </a:lnTo>
                <a:lnTo>
                  <a:pt x="99" y="236"/>
                </a:lnTo>
                <a:lnTo>
                  <a:pt x="123" y="221"/>
                </a:lnTo>
                <a:lnTo>
                  <a:pt x="141" y="211"/>
                </a:lnTo>
                <a:lnTo>
                  <a:pt x="173" y="177"/>
                </a:lnTo>
                <a:lnTo>
                  <a:pt x="177" y="154"/>
                </a:lnTo>
                <a:lnTo>
                  <a:pt x="172" y="131"/>
                </a:lnTo>
                <a:lnTo>
                  <a:pt x="168" y="108"/>
                </a:lnTo>
                <a:lnTo>
                  <a:pt x="164" y="86"/>
                </a:lnTo>
                <a:lnTo>
                  <a:pt x="154" y="68"/>
                </a:lnTo>
                <a:lnTo>
                  <a:pt x="136" y="51"/>
                </a:lnTo>
                <a:lnTo>
                  <a:pt x="127" y="34"/>
                </a:lnTo>
                <a:lnTo>
                  <a:pt x="118" y="25"/>
                </a:lnTo>
                <a:lnTo>
                  <a:pt x="103" y="3"/>
                </a:lnTo>
                <a:lnTo>
                  <a:pt x="82" y="0"/>
                </a:lnTo>
                <a:lnTo>
                  <a:pt x="63" y="10"/>
                </a:lnTo>
                <a:lnTo>
                  <a:pt x="53" y="20"/>
                </a:lnTo>
                <a:lnTo>
                  <a:pt x="36" y="31"/>
                </a:lnTo>
                <a:lnTo>
                  <a:pt x="22" y="46"/>
                </a:lnTo>
                <a:lnTo>
                  <a:pt x="9" y="60"/>
                </a:lnTo>
                <a:lnTo>
                  <a:pt x="0" y="79"/>
                </a:lnTo>
                <a:lnTo>
                  <a:pt x="4" y="101"/>
                </a:lnTo>
                <a:lnTo>
                  <a:pt x="9" y="123"/>
                </a:lnTo>
                <a:lnTo>
                  <a:pt x="9" y="160"/>
                </a:lnTo>
                <a:lnTo>
                  <a:pt x="14" y="183"/>
                </a:lnTo>
                <a:lnTo>
                  <a:pt x="23" y="201"/>
                </a:lnTo>
                <a:lnTo>
                  <a:pt x="54" y="219"/>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397" name="Freeform 12"/>
          <p:cNvSpPr>
            <a:spLocks/>
          </p:cNvSpPr>
          <p:nvPr/>
        </p:nvSpPr>
        <p:spPr bwMode="auto">
          <a:xfrm>
            <a:off x="2989263" y="3978275"/>
            <a:ext cx="231775" cy="298450"/>
          </a:xfrm>
          <a:custGeom>
            <a:avLst/>
            <a:gdLst>
              <a:gd name="T0" fmla="*/ 2147483647 w 192"/>
              <a:gd name="T1" fmla="*/ 2147483647 h 296"/>
              <a:gd name="T2" fmla="*/ 2147483647 w 192"/>
              <a:gd name="T3" fmla="*/ 0 h 296"/>
              <a:gd name="T4" fmla="*/ 2147483647 w 192"/>
              <a:gd name="T5" fmla="*/ 0 h 296"/>
              <a:gd name="T6" fmla="*/ 2147483647 w 192"/>
              <a:gd name="T7" fmla="*/ 2147483647 h 296"/>
              <a:gd name="T8" fmla="*/ 2147483647 w 192"/>
              <a:gd name="T9" fmla="*/ 2147483647 h 296"/>
              <a:gd name="T10" fmla="*/ 0 w 192"/>
              <a:gd name="T11" fmla="*/ 2147483647 h 296"/>
              <a:gd name="T12" fmla="*/ 0 w 192"/>
              <a:gd name="T13" fmla="*/ 2147483647 h 296"/>
              <a:gd name="T14" fmla="*/ 0 w 192"/>
              <a:gd name="T15" fmla="*/ 2147483647 h 296"/>
              <a:gd name="T16" fmla="*/ 0 w 192"/>
              <a:gd name="T17" fmla="*/ 2147483647 h 296"/>
              <a:gd name="T18" fmla="*/ 0 w 192"/>
              <a:gd name="T19" fmla="*/ 2147483647 h 296"/>
              <a:gd name="T20" fmla="*/ 2147483647 w 192"/>
              <a:gd name="T21" fmla="*/ 2147483647 h 296"/>
              <a:gd name="T22" fmla="*/ 2147483647 w 192"/>
              <a:gd name="T23" fmla="*/ 2147483647 h 296"/>
              <a:gd name="T24" fmla="*/ 2147483647 w 192"/>
              <a:gd name="T25" fmla="*/ 2147483647 h 296"/>
              <a:gd name="T26" fmla="*/ 2147483647 w 192"/>
              <a:gd name="T27" fmla="*/ 2147483647 h 296"/>
              <a:gd name="T28" fmla="*/ 2147483647 w 192"/>
              <a:gd name="T29" fmla="*/ 2147483647 h 296"/>
              <a:gd name="T30" fmla="*/ 2147483647 w 192"/>
              <a:gd name="T31" fmla="*/ 2147483647 h 296"/>
              <a:gd name="T32" fmla="*/ 2147483647 w 192"/>
              <a:gd name="T33" fmla="*/ 2147483647 h 296"/>
              <a:gd name="T34" fmla="*/ 2147483647 w 192"/>
              <a:gd name="T35" fmla="*/ 2147483647 h 296"/>
              <a:gd name="T36" fmla="*/ 2147483647 w 192"/>
              <a:gd name="T37" fmla="*/ 2147483647 h 296"/>
              <a:gd name="T38" fmla="*/ 2147483647 w 192"/>
              <a:gd name="T39" fmla="*/ 2147483647 h 296"/>
              <a:gd name="T40" fmla="*/ 2147483647 w 192"/>
              <a:gd name="T41" fmla="*/ 2147483647 h 296"/>
              <a:gd name="T42" fmla="*/ 2147483647 w 192"/>
              <a:gd name="T43" fmla="*/ 2147483647 h 296"/>
              <a:gd name="T44" fmla="*/ 2147483647 w 192"/>
              <a:gd name="T45" fmla="*/ 2147483647 h 296"/>
              <a:gd name="T46" fmla="*/ 2147483647 w 192"/>
              <a:gd name="T47" fmla="*/ 2147483647 h 29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2"/>
              <a:gd name="T73" fmla="*/ 0 h 296"/>
              <a:gd name="T74" fmla="*/ 192 w 192"/>
              <a:gd name="T75" fmla="*/ 296 h 29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2" h="296">
                <a:moveTo>
                  <a:pt x="191" y="22"/>
                </a:moveTo>
                <a:lnTo>
                  <a:pt x="147" y="0"/>
                </a:lnTo>
                <a:lnTo>
                  <a:pt x="84" y="0"/>
                </a:lnTo>
                <a:lnTo>
                  <a:pt x="52" y="11"/>
                </a:lnTo>
                <a:lnTo>
                  <a:pt x="21" y="32"/>
                </a:lnTo>
                <a:lnTo>
                  <a:pt x="0" y="74"/>
                </a:lnTo>
                <a:lnTo>
                  <a:pt x="0" y="116"/>
                </a:lnTo>
                <a:lnTo>
                  <a:pt x="0" y="147"/>
                </a:lnTo>
                <a:lnTo>
                  <a:pt x="0" y="179"/>
                </a:lnTo>
                <a:lnTo>
                  <a:pt x="0" y="211"/>
                </a:lnTo>
                <a:lnTo>
                  <a:pt x="10" y="242"/>
                </a:lnTo>
                <a:lnTo>
                  <a:pt x="21" y="284"/>
                </a:lnTo>
                <a:lnTo>
                  <a:pt x="52" y="295"/>
                </a:lnTo>
                <a:lnTo>
                  <a:pt x="84" y="295"/>
                </a:lnTo>
                <a:lnTo>
                  <a:pt x="115" y="295"/>
                </a:lnTo>
                <a:lnTo>
                  <a:pt x="147" y="274"/>
                </a:lnTo>
                <a:lnTo>
                  <a:pt x="178" y="242"/>
                </a:lnTo>
                <a:lnTo>
                  <a:pt x="189" y="211"/>
                </a:lnTo>
                <a:lnTo>
                  <a:pt x="189" y="179"/>
                </a:lnTo>
                <a:lnTo>
                  <a:pt x="189" y="147"/>
                </a:lnTo>
                <a:lnTo>
                  <a:pt x="189" y="116"/>
                </a:lnTo>
                <a:lnTo>
                  <a:pt x="189" y="84"/>
                </a:lnTo>
                <a:lnTo>
                  <a:pt x="191" y="22"/>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398" name="Freeform 13"/>
          <p:cNvSpPr>
            <a:spLocks/>
          </p:cNvSpPr>
          <p:nvPr/>
        </p:nvSpPr>
        <p:spPr bwMode="auto">
          <a:xfrm>
            <a:off x="2693988" y="3914775"/>
            <a:ext cx="120650" cy="87313"/>
          </a:xfrm>
          <a:custGeom>
            <a:avLst/>
            <a:gdLst>
              <a:gd name="T0" fmla="*/ 0 w 97"/>
              <a:gd name="T1" fmla="*/ 2147483647 h 86"/>
              <a:gd name="T2" fmla="*/ 2147483647 w 97"/>
              <a:gd name="T3" fmla="*/ 2147483647 h 86"/>
              <a:gd name="T4" fmla="*/ 2147483647 w 97"/>
              <a:gd name="T5" fmla="*/ 2147483647 h 86"/>
              <a:gd name="T6" fmla="*/ 2147483647 w 97"/>
              <a:gd name="T7" fmla="*/ 2147483647 h 86"/>
              <a:gd name="T8" fmla="*/ 2147483647 w 97"/>
              <a:gd name="T9" fmla="*/ 2147483647 h 86"/>
              <a:gd name="T10" fmla="*/ 2147483647 w 97"/>
              <a:gd name="T11" fmla="*/ 2147483647 h 86"/>
              <a:gd name="T12" fmla="*/ 2147483647 w 97"/>
              <a:gd name="T13" fmla="*/ 2147483647 h 86"/>
              <a:gd name="T14" fmla="*/ 2147483647 w 97"/>
              <a:gd name="T15" fmla="*/ 2147483647 h 86"/>
              <a:gd name="T16" fmla="*/ 2147483647 w 97"/>
              <a:gd name="T17" fmla="*/ 2147483647 h 86"/>
              <a:gd name="T18" fmla="*/ 2147483647 w 97"/>
              <a:gd name="T19" fmla="*/ 2147483647 h 86"/>
              <a:gd name="T20" fmla="*/ 2147483647 w 97"/>
              <a:gd name="T21" fmla="*/ 2147483647 h 86"/>
              <a:gd name="T22" fmla="*/ 2147483647 w 97"/>
              <a:gd name="T23" fmla="*/ 2147483647 h 86"/>
              <a:gd name="T24" fmla="*/ 2147483647 w 97"/>
              <a:gd name="T25" fmla="*/ 2147483647 h 86"/>
              <a:gd name="T26" fmla="*/ 2147483647 w 97"/>
              <a:gd name="T27" fmla="*/ 0 h 86"/>
              <a:gd name="T28" fmla="*/ 2147483647 w 97"/>
              <a:gd name="T29" fmla="*/ 0 h 86"/>
              <a:gd name="T30" fmla="*/ 2147483647 w 97"/>
              <a:gd name="T31" fmla="*/ 0 h 86"/>
              <a:gd name="T32" fmla="*/ 2147483647 w 97"/>
              <a:gd name="T33" fmla="*/ 0 h 86"/>
              <a:gd name="T34" fmla="*/ 2147483647 w 97"/>
              <a:gd name="T35" fmla="*/ 2147483647 h 86"/>
              <a:gd name="T36" fmla="*/ 2147483647 w 97"/>
              <a:gd name="T37" fmla="*/ 2147483647 h 86"/>
              <a:gd name="T38" fmla="*/ 0 w 97"/>
              <a:gd name="T39" fmla="*/ 2147483647 h 86"/>
              <a:gd name="T40" fmla="*/ 0 w 97"/>
              <a:gd name="T41" fmla="*/ 21474836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86"/>
              <a:gd name="T65" fmla="*/ 97 w 97"/>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86">
                <a:moveTo>
                  <a:pt x="0" y="31"/>
                </a:moveTo>
                <a:lnTo>
                  <a:pt x="3" y="50"/>
                </a:lnTo>
                <a:lnTo>
                  <a:pt x="8" y="65"/>
                </a:lnTo>
                <a:lnTo>
                  <a:pt x="32" y="69"/>
                </a:lnTo>
                <a:lnTo>
                  <a:pt x="56" y="77"/>
                </a:lnTo>
                <a:lnTo>
                  <a:pt x="72" y="85"/>
                </a:lnTo>
                <a:lnTo>
                  <a:pt x="84" y="77"/>
                </a:lnTo>
                <a:lnTo>
                  <a:pt x="92" y="65"/>
                </a:lnTo>
                <a:lnTo>
                  <a:pt x="92" y="54"/>
                </a:lnTo>
                <a:lnTo>
                  <a:pt x="92" y="42"/>
                </a:lnTo>
                <a:lnTo>
                  <a:pt x="96" y="30"/>
                </a:lnTo>
                <a:lnTo>
                  <a:pt x="96" y="15"/>
                </a:lnTo>
                <a:lnTo>
                  <a:pt x="96" y="3"/>
                </a:lnTo>
                <a:lnTo>
                  <a:pt x="84" y="0"/>
                </a:lnTo>
                <a:lnTo>
                  <a:pt x="75" y="0"/>
                </a:lnTo>
                <a:lnTo>
                  <a:pt x="59" y="0"/>
                </a:lnTo>
                <a:lnTo>
                  <a:pt x="48" y="0"/>
                </a:lnTo>
                <a:lnTo>
                  <a:pt x="32" y="3"/>
                </a:lnTo>
                <a:lnTo>
                  <a:pt x="19" y="11"/>
                </a:lnTo>
                <a:lnTo>
                  <a:pt x="0" y="31"/>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399" name="Freeform 14"/>
          <p:cNvSpPr>
            <a:spLocks/>
          </p:cNvSpPr>
          <p:nvPr/>
        </p:nvSpPr>
        <p:spPr bwMode="auto">
          <a:xfrm>
            <a:off x="2752725" y="4057650"/>
            <a:ext cx="115888" cy="87313"/>
          </a:xfrm>
          <a:custGeom>
            <a:avLst/>
            <a:gdLst>
              <a:gd name="T0" fmla="*/ 0 w 97"/>
              <a:gd name="T1" fmla="*/ 2147483647 h 86"/>
              <a:gd name="T2" fmla="*/ 2147483647 w 97"/>
              <a:gd name="T3" fmla="*/ 2147483647 h 86"/>
              <a:gd name="T4" fmla="*/ 2147483647 w 97"/>
              <a:gd name="T5" fmla="*/ 2147483647 h 86"/>
              <a:gd name="T6" fmla="*/ 2147483647 w 97"/>
              <a:gd name="T7" fmla="*/ 2147483647 h 86"/>
              <a:gd name="T8" fmla="*/ 2147483647 w 97"/>
              <a:gd name="T9" fmla="*/ 2147483647 h 86"/>
              <a:gd name="T10" fmla="*/ 2147483647 w 97"/>
              <a:gd name="T11" fmla="*/ 2147483647 h 86"/>
              <a:gd name="T12" fmla="*/ 2147483647 w 97"/>
              <a:gd name="T13" fmla="*/ 2147483647 h 86"/>
              <a:gd name="T14" fmla="*/ 2147483647 w 97"/>
              <a:gd name="T15" fmla="*/ 2147483647 h 86"/>
              <a:gd name="T16" fmla="*/ 2147483647 w 97"/>
              <a:gd name="T17" fmla="*/ 2147483647 h 86"/>
              <a:gd name="T18" fmla="*/ 2147483647 w 97"/>
              <a:gd name="T19" fmla="*/ 2147483647 h 86"/>
              <a:gd name="T20" fmla="*/ 2147483647 w 97"/>
              <a:gd name="T21" fmla="*/ 2147483647 h 86"/>
              <a:gd name="T22" fmla="*/ 2147483647 w 97"/>
              <a:gd name="T23" fmla="*/ 2147483647 h 86"/>
              <a:gd name="T24" fmla="*/ 2147483647 w 97"/>
              <a:gd name="T25" fmla="*/ 2147483647 h 86"/>
              <a:gd name="T26" fmla="*/ 2147483647 w 97"/>
              <a:gd name="T27" fmla="*/ 0 h 86"/>
              <a:gd name="T28" fmla="*/ 2147483647 w 97"/>
              <a:gd name="T29" fmla="*/ 0 h 86"/>
              <a:gd name="T30" fmla="*/ 2147483647 w 97"/>
              <a:gd name="T31" fmla="*/ 0 h 86"/>
              <a:gd name="T32" fmla="*/ 2147483647 w 97"/>
              <a:gd name="T33" fmla="*/ 0 h 86"/>
              <a:gd name="T34" fmla="*/ 2147483647 w 97"/>
              <a:gd name="T35" fmla="*/ 2147483647 h 86"/>
              <a:gd name="T36" fmla="*/ 2147483647 w 97"/>
              <a:gd name="T37" fmla="*/ 2147483647 h 86"/>
              <a:gd name="T38" fmla="*/ 0 w 97"/>
              <a:gd name="T39" fmla="*/ 2147483647 h 86"/>
              <a:gd name="T40" fmla="*/ 0 w 97"/>
              <a:gd name="T41" fmla="*/ 21474836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86"/>
              <a:gd name="T65" fmla="*/ 97 w 97"/>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86">
                <a:moveTo>
                  <a:pt x="0" y="31"/>
                </a:moveTo>
                <a:lnTo>
                  <a:pt x="3" y="50"/>
                </a:lnTo>
                <a:lnTo>
                  <a:pt x="8" y="65"/>
                </a:lnTo>
                <a:lnTo>
                  <a:pt x="32" y="69"/>
                </a:lnTo>
                <a:lnTo>
                  <a:pt x="56" y="77"/>
                </a:lnTo>
                <a:lnTo>
                  <a:pt x="72" y="85"/>
                </a:lnTo>
                <a:lnTo>
                  <a:pt x="84" y="77"/>
                </a:lnTo>
                <a:lnTo>
                  <a:pt x="92" y="65"/>
                </a:lnTo>
                <a:lnTo>
                  <a:pt x="92" y="54"/>
                </a:lnTo>
                <a:lnTo>
                  <a:pt x="92" y="42"/>
                </a:lnTo>
                <a:lnTo>
                  <a:pt x="96" y="30"/>
                </a:lnTo>
                <a:lnTo>
                  <a:pt x="96" y="15"/>
                </a:lnTo>
                <a:lnTo>
                  <a:pt x="96" y="3"/>
                </a:lnTo>
                <a:lnTo>
                  <a:pt x="84" y="0"/>
                </a:lnTo>
                <a:lnTo>
                  <a:pt x="75" y="0"/>
                </a:lnTo>
                <a:lnTo>
                  <a:pt x="59" y="0"/>
                </a:lnTo>
                <a:lnTo>
                  <a:pt x="48" y="0"/>
                </a:lnTo>
                <a:lnTo>
                  <a:pt x="32" y="3"/>
                </a:lnTo>
                <a:lnTo>
                  <a:pt x="19" y="11"/>
                </a:lnTo>
                <a:lnTo>
                  <a:pt x="0" y="31"/>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00" name="Freeform 15"/>
          <p:cNvSpPr>
            <a:spLocks/>
          </p:cNvSpPr>
          <p:nvPr/>
        </p:nvSpPr>
        <p:spPr bwMode="auto">
          <a:xfrm>
            <a:off x="3509963" y="4251325"/>
            <a:ext cx="119062" cy="87313"/>
          </a:xfrm>
          <a:custGeom>
            <a:avLst/>
            <a:gdLst>
              <a:gd name="T0" fmla="*/ 0 w 97"/>
              <a:gd name="T1" fmla="*/ 2147483647 h 86"/>
              <a:gd name="T2" fmla="*/ 2147483647 w 97"/>
              <a:gd name="T3" fmla="*/ 2147483647 h 86"/>
              <a:gd name="T4" fmla="*/ 2147483647 w 97"/>
              <a:gd name="T5" fmla="*/ 2147483647 h 86"/>
              <a:gd name="T6" fmla="*/ 2147483647 w 97"/>
              <a:gd name="T7" fmla="*/ 2147483647 h 86"/>
              <a:gd name="T8" fmla="*/ 2147483647 w 97"/>
              <a:gd name="T9" fmla="*/ 2147483647 h 86"/>
              <a:gd name="T10" fmla="*/ 2147483647 w 97"/>
              <a:gd name="T11" fmla="*/ 2147483647 h 86"/>
              <a:gd name="T12" fmla="*/ 2147483647 w 97"/>
              <a:gd name="T13" fmla="*/ 2147483647 h 86"/>
              <a:gd name="T14" fmla="*/ 2147483647 w 97"/>
              <a:gd name="T15" fmla="*/ 2147483647 h 86"/>
              <a:gd name="T16" fmla="*/ 2147483647 w 97"/>
              <a:gd name="T17" fmla="*/ 2147483647 h 86"/>
              <a:gd name="T18" fmla="*/ 2147483647 w 97"/>
              <a:gd name="T19" fmla="*/ 2147483647 h 86"/>
              <a:gd name="T20" fmla="*/ 2147483647 w 97"/>
              <a:gd name="T21" fmla="*/ 2147483647 h 86"/>
              <a:gd name="T22" fmla="*/ 2147483647 w 97"/>
              <a:gd name="T23" fmla="*/ 2147483647 h 86"/>
              <a:gd name="T24" fmla="*/ 2147483647 w 97"/>
              <a:gd name="T25" fmla="*/ 2147483647 h 86"/>
              <a:gd name="T26" fmla="*/ 2147483647 w 97"/>
              <a:gd name="T27" fmla="*/ 0 h 86"/>
              <a:gd name="T28" fmla="*/ 2147483647 w 97"/>
              <a:gd name="T29" fmla="*/ 0 h 86"/>
              <a:gd name="T30" fmla="*/ 2147483647 w 97"/>
              <a:gd name="T31" fmla="*/ 0 h 86"/>
              <a:gd name="T32" fmla="*/ 2147483647 w 97"/>
              <a:gd name="T33" fmla="*/ 0 h 86"/>
              <a:gd name="T34" fmla="*/ 2147483647 w 97"/>
              <a:gd name="T35" fmla="*/ 2147483647 h 86"/>
              <a:gd name="T36" fmla="*/ 2147483647 w 97"/>
              <a:gd name="T37" fmla="*/ 2147483647 h 86"/>
              <a:gd name="T38" fmla="*/ 0 w 97"/>
              <a:gd name="T39" fmla="*/ 2147483647 h 86"/>
              <a:gd name="T40" fmla="*/ 0 w 97"/>
              <a:gd name="T41" fmla="*/ 21474836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86"/>
              <a:gd name="T65" fmla="*/ 97 w 97"/>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86">
                <a:moveTo>
                  <a:pt x="0" y="31"/>
                </a:moveTo>
                <a:lnTo>
                  <a:pt x="3" y="50"/>
                </a:lnTo>
                <a:lnTo>
                  <a:pt x="8" y="65"/>
                </a:lnTo>
                <a:lnTo>
                  <a:pt x="32" y="69"/>
                </a:lnTo>
                <a:lnTo>
                  <a:pt x="56" y="77"/>
                </a:lnTo>
                <a:lnTo>
                  <a:pt x="72" y="85"/>
                </a:lnTo>
                <a:lnTo>
                  <a:pt x="84" y="77"/>
                </a:lnTo>
                <a:lnTo>
                  <a:pt x="92" y="65"/>
                </a:lnTo>
                <a:lnTo>
                  <a:pt x="92" y="54"/>
                </a:lnTo>
                <a:lnTo>
                  <a:pt x="92" y="42"/>
                </a:lnTo>
                <a:lnTo>
                  <a:pt x="96" y="30"/>
                </a:lnTo>
                <a:lnTo>
                  <a:pt x="96" y="15"/>
                </a:lnTo>
                <a:lnTo>
                  <a:pt x="96" y="3"/>
                </a:lnTo>
                <a:lnTo>
                  <a:pt x="84" y="0"/>
                </a:lnTo>
                <a:lnTo>
                  <a:pt x="75" y="0"/>
                </a:lnTo>
                <a:lnTo>
                  <a:pt x="59" y="0"/>
                </a:lnTo>
                <a:lnTo>
                  <a:pt x="48" y="0"/>
                </a:lnTo>
                <a:lnTo>
                  <a:pt x="32" y="3"/>
                </a:lnTo>
                <a:lnTo>
                  <a:pt x="19" y="11"/>
                </a:lnTo>
                <a:lnTo>
                  <a:pt x="0" y="31"/>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01" name="Freeform 16"/>
          <p:cNvSpPr>
            <a:spLocks/>
          </p:cNvSpPr>
          <p:nvPr/>
        </p:nvSpPr>
        <p:spPr bwMode="auto">
          <a:xfrm>
            <a:off x="3570288" y="4108450"/>
            <a:ext cx="119062" cy="84138"/>
          </a:xfrm>
          <a:custGeom>
            <a:avLst/>
            <a:gdLst>
              <a:gd name="T0" fmla="*/ 0 w 97"/>
              <a:gd name="T1" fmla="*/ 2147483647 h 86"/>
              <a:gd name="T2" fmla="*/ 2147483647 w 97"/>
              <a:gd name="T3" fmla="*/ 2147483647 h 86"/>
              <a:gd name="T4" fmla="*/ 2147483647 w 97"/>
              <a:gd name="T5" fmla="*/ 2147483647 h 86"/>
              <a:gd name="T6" fmla="*/ 2147483647 w 97"/>
              <a:gd name="T7" fmla="*/ 2147483647 h 86"/>
              <a:gd name="T8" fmla="*/ 2147483647 w 97"/>
              <a:gd name="T9" fmla="*/ 2147483647 h 86"/>
              <a:gd name="T10" fmla="*/ 2147483647 w 97"/>
              <a:gd name="T11" fmla="*/ 2147483647 h 86"/>
              <a:gd name="T12" fmla="*/ 2147483647 w 97"/>
              <a:gd name="T13" fmla="*/ 2147483647 h 86"/>
              <a:gd name="T14" fmla="*/ 2147483647 w 97"/>
              <a:gd name="T15" fmla="*/ 2147483647 h 86"/>
              <a:gd name="T16" fmla="*/ 2147483647 w 97"/>
              <a:gd name="T17" fmla="*/ 2147483647 h 86"/>
              <a:gd name="T18" fmla="*/ 2147483647 w 97"/>
              <a:gd name="T19" fmla="*/ 2147483647 h 86"/>
              <a:gd name="T20" fmla="*/ 2147483647 w 97"/>
              <a:gd name="T21" fmla="*/ 2147483647 h 86"/>
              <a:gd name="T22" fmla="*/ 2147483647 w 97"/>
              <a:gd name="T23" fmla="*/ 2147483647 h 86"/>
              <a:gd name="T24" fmla="*/ 2147483647 w 97"/>
              <a:gd name="T25" fmla="*/ 2147483647 h 86"/>
              <a:gd name="T26" fmla="*/ 2147483647 w 97"/>
              <a:gd name="T27" fmla="*/ 0 h 86"/>
              <a:gd name="T28" fmla="*/ 2147483647 w 97"/>
              <a:gd name="T29" fmla="*/ 0 h 86"/>
              <a:gd name="T30" fmla="*/ 2147483647 w 97"/>
              <a:gd name="T31" fmla="*/ 0 h 86"/>
              <a:gd name="T32" fmla="*/ 2147483647 w 97"/>
              <a:gd name="T33" fmla="*/ 0 h 86"/>
              <a:gd name="T34" fmla="*/ 2147483647 w 97"/>
              <a:gd name="T35" fmla="*/ 2147483647 h 86"/>
              <a:gd name="T36" fmla="*/ 2147483647 w 97"/>
              <a:gd name="T37" fmla="*/ 2147483647 h 86"/>
              <a:gd name="T38" fmla="*/ 0 w 97"/>
              <a:gd name="T39" fmla="*/ 2147483647 h 86"/>
              <a:gd name="T40" fmla="*/ 0 w 97"/>
              <a:gd name="T41" fmla="*/ 21474836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86"/>
              <a:gd name="T65" fmla="*/ 97 w 97"/>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86">
                <a:moveTo>
                  <a:pt x="0" y="31"/>
                </a:moveTo>
                <a:lnTo>
                  <a:pt x="3" y="50"/>
                </a:lnTo>
                <a:lnTo>
                  <a:pt x="8" y="65"/>
                </a:lnTo>
                <a:lnTo>
                  <a:pt x="32" y="69"/>
                </a:lnTo>
                <a:lnTo>
                  <a:pt x="56" y="77"/>
                </a:lnTo>
                <a:lnTo>
                  <a:pt x="72" y="85"/>
                </a:lnTo>
                <a:lnTo>
                  <a:pt x="84" y="77"/>
                </a:lnTo>
                <a:lnTo>
                  <a:pt x="92" y="65"/>
                </a:lnTo>
                <a:lnTo>
                  <a:pt x="92" y="54"/>
                </a:lnTo>
                <a:lnTo>
                  <a:pt x="92" y="42"/>
                </a:lnTo>
                <a:lnTo>
                  <a:pt x="96" y="30"/>
                </a:lnTo>
                <a:lnTo>
                  <a:pt x="96" y="15"/>
                </a:lnTo>
                <a:lnTo>
                  <a:pt x="96" y="3"/>
                </a:lnTo>
                <a:lnTo>
                  <a:pt x="84" y="0"/>
                </a:lnTo>
                <a:lnTo>
                  <a:pt x="75" y="0"/>
                </a:lnTo>
                <a:lnTo>
                  <a:pt x="59" y="0"/>
                </a:lnTo>
                <a:lnTo>
                  <a:pt x="48" y="0"/>
                </a:lnTo>
                <a:lnTo>
                  <a:pt x="32" y="3"/>
                </a:lnTo>
                <a:lnTo>
                  <a:pt x="19" y="11"/>
                </a:lnTo>
                <a:lnTo>
                  <a:pt x="0" y="31"/>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02" name="Freeform 17"/>
          <p:cNvSpPr>
            <a:spLocks/>
          </p:cNvSpPr>
          <p:nvPr/>
        </p:nvSpPr>
        <p:spPr bwMode="auto">
          <a:xfrm>
            <a:off x="3921125" y="4095750"/>
            <a:ext cx="233363" cy="296863"/>
          </a:xfrm>
          <a:custGeom>
            <a:avLst/>
            <a:gdLst>
              <a:gd name="T0" fmla="*/ 2147483647 w 192"/>
              <a:gd name="T1" fmla="*/ 2147483647 h 296"/>
              <a:gd name="T2" fmla="*/ 2147483647 w 192"/>
              <a:gd name="T3" fmla="*/ 0 h 296"/>
              <a:gd name="T4" fmla="*/ 2147483647 w 192"/>
              <a:gd name="T5" fmla="*/ 0 h 296"/>
              <a:gd name="T6" fmla="*/ 2147483647 w 192"/>
              <a:gd name="T7" fmla="*/ 2147483647 h 296"/>
              <a:gd name="T8" fmla="*/ 2147483647 w 192"/>
              <a:gd name="T9" fmla="*/ 2147483647 h 296"/>
              <a:gd name="T10" fmla="*/ 0 w 192"/>
              <a:gd name="T11" fmla="*/ 2147483647 h 296"/>
              <a:gd name="T12" fmla="*/ 0 w 192"/>
              <a:gd name="T13" fmla="*/ 2147483647 h 296"/>
              <a:gd name="T14" fmla="*/ 0 w 192"/>
              <a:gd name="T15" fmla="*/ 2147483647 h 296"/>
              <a:gd name="T16" fmla="*/ 0 w 192"/>
              <a:gd name="T17" fmla="*/ 2147483647 h 296"/>
              <a:gd name="T18" fmla="*/ 0 w 192"/>
              <a:gd name="T19" fmla="*/ 2147483647 h 296"/>
              <a:gd name="T20" fmla="*/ 2147483647 w 192"/>
              <a:gd name="T21" fmla="*/ 2147483647 h 296"/>
              <a:gd name="T22" fmla="*/ 2147483647 w 192"/>
              <a:gd name="T23" fmla="*/ 2147483647 h 296"/>
              <a:gd name="T24" fmla="*/ 2147483647 w 192"/>
              <a:gd name="T25" fmla="*/ 2147483647 h 296"/>
              <a:gd name="T26" fmla="*/ 2147483647 w 192"/>
              <a:gd name="T27" fmla="*/ 2147483647 h 296"/>
              <a:gd name="T28" fmla="*/ 2147483647 w 192"/>
              <a:gd name="T29" fmla="*/ 2147483647 h 296"/>
              <a:gd name="T30" fmla="*/ 2147483647 w 192"/>
              <a:gd name="T31" fmla="*/ 2147483647 h 296"/>
              <a:gd name="T32" fmla="*/ 2147483647 w 192"/>
              <a:gd name="T33" fmla="*/ 2147483647 h 296"/>
              <a:gd name="T34" fmla="*/ 2147483647 w 192"/>
              <a:gd name="T35" fmla="*/ 2147483647 h 296"/>
              <a:gd name="T36" fmla="*/ 2147483647 w 192"/>
              <a:gd name="T37" fmla="*/ 2147483647 h 296"/>
              <a:gd name="T38" fmla="*/ 2147483647 w 192"/>
              <a:gd name="T39" fmla="*/ 2147483647 h 296"/>
              <a:gd name="T40" fmla="*/ 2147483647 w 192"/>
              <a:gd name="T41" fmla="*/ 2147483647 h 296"/>
              <a:gd name="T42" fmla="*/ 2147483647 w 192"/>
              <a:gd name="T43" fmla="*/ 2147483647 h 296"/>
              <a:gd name="T44" fmla="*/ 2147483647 w 192"/>
              <a:gd name="T45" fmla="*/ 2147483647 h 296"/>
              <a:gd name="T46" fmla="*/ 2147483647 w 192"/>
              <a:gd name="T47" fmla="*/ 2147483647 h 29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2"/>
              <a:gd name="T73" fmla="*/ 0 h 296"/>
              <a:gd name="T74" fmla="*/ 192 w 192"/>
              <a:gd name="T75" fmla="*/ 296 h 29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2" h="296">
                <a:moveTo>
                  <a:pt x="191" y="22"/>
                </a:moveTo>
                <a:lnTo>
                  <a:pt x="147" y="0"/>
                </a:lnTo>
                <a:lnTo>
                  <a:pt x="84" y="0"/>
                </a:lnTo>
                <a:lnTo>
                  <a:pt x="52" y="11"/>
                </a:lnTo>
                <a:lnTo>
                  <a:pt x="21" y="32"/>
                </a:lnTo>
                <a:lnTo>
                  <a:pt x="0" y="74"/>
                </a:lnTo>
                <a:lnTo>
                  <a:pt x="0" y="116"/>
                </a:lnTo>
                <a:lnTo>
                  <a:pt x="0" y="147"/>
                </a:lnTo>
                <a:lnTo>
                  <a:pt x="0" y="179"/>
                </a:lnTo>
                <a:lnTo>
                  <a:pt x="0" y="211"/>
                </a:lnTo>
                <a:lnTo>
                  <a:pt x="10" y="242"/>
                </a:lnTo>
                <a:lnTo>
                  <a:pt x="21" y="284"/>
                </a:lnTo>
                <a:lnTo>
                  <a:pt x="52" y="295"/>
                </a:lnTo>
                <a:lnTo>
                  <a:pt x="84" y="295"/>
                </a:lnTo>
                <a:lnTo>
                  <a:pt x="115" y="295"/>
                </a:lnTo>
                <a:lnTo>
                  <a:pt x="147" y="274"/>
                </a:lnTo>
                <a:lnTo>
                  <a:pt x="178" y="242"/>
                </a:lnTo>
                <a:lnTo>
                  <a:pt x="189" y="211"/>
                </a:lnTo>
                <a:lnTo>
                  <a:pt x="189" y="179"/>
                </a:lnTo>
                <a:lnTo>
                  <a:pt x="189" y="147"/>
                </a:lnTo>
                <a:lnTo>
                  <a:pt x="189" y="116"/>
                </a:lnTo>
                <a:lnTo>
                  <a:pt x="189" y="84"/>
                </a:lnTo>
                <a:lnTo>
                  <a:pt x="191" y="22"/>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03" name="Freeform 18"/>
          <p:cNvSpPr>
            <a:spLocks/>
          </p:cNvSpPr>
          <p:nvPr/>
        </p:nvSpPr>
        <p:spPr bwMode="auto">
          <a:xfrm>
            <a:off x="3570288" y="4203700"/>
            <a:ext cx="119062" cy="85725"/>
          </a:xfrm>
          <a:custGeom>
            <a:avLst/>
            <a:gdLst>
              <a:gd name="T0" fmla="*/ 0 w 97"/>
              <a:gd name="T1" fmla="*/ 2147483647 h 86"/>
              <a:gd name="T2" fmla="*/ 2147483647 w 97"/>
              <a:gd name="T3" fmla="*/ 2147483647 h 86"/>
              <a:gd name="T4" fmla="*/ 2147483647 w 97"/>
              <a:gd name="T5" fmla="*/ 2147483647 h 86"/>
              <a:gd name="T6" fmla="*/ 2147483647 w 97"/>
              <a:gd name="T7" fmla="*/ 2147483647 h 86"/>
              <a:gd name="T8" fmla="*/ 2147483647 w 97"/>
              <a:gd name="T9" fmla="*/ 2147483647 h 86"/>
              <a:gd name="T10" fmla="*/ 2147483647 w 97"/>
              <a:gd name="T11" fmla="*/ 2147483647 h 86"/>
              <a:gd name="T12" fmla="*/ 2147483647 w 97"/>
              <a:gd name="T13" fmla="*/ 2147483647 h 86"/>
              <a:gd name="T14" fmla="*/ 2147483647 w 97"/>
              <a:gd name="T15" fmla="*/ 2147483647 h 86"/>
              <a:gd name="T16" fmla="*/ 2147483647 w 97"/>
              <a:gd name="T17" fmla="*/ 2147483647 h 86"/>
              <a:gd name="T18" fmla="*/ 2147483647 w 97"/>
              <a:gd name="T19" fmla="*/ 2147483647 h 86"/>
              <a:gd name="T20" fmla="*/ 2147483647 w 97"/>
              <a:gd name="T21" fmla="*/ 2147483647 h 86"/>
              <a:gd name="T22" fmla="*/ 2147483647 w 97"/>
              <a:gd name="T23" fmla="*/ 2147483647 h 86"/>
              <a:gd name="T24" fmla="*/ 2147483647 w 97"/>
              <a:gd name="T25" fmla="*/ 2147483647 h 86"/>
              <a:gd name="T26" fmla="*/ 2147483647 w 97"/>
              <a:gd name="T27" fmla="*/ 0 h 86"/>
              <a:gd name="T28" fmla="*/ 2147483647 w 97"/>
              <a:gd name="T29" fmla="*/ 0 h 86"/>
              <a:gd name="T30" fmla="*/ 2147483647 w 97"/>
              <a:gd name="T31" fmla="*/ 0 h 86"/>
              <a:gd name="T32" fmla="*/ 2147483647 w 97"/>
              <a:gd name="T33" fmla="*/ 0 h 86"/>
              <a:gd name="T34" fmla="*/ 2147483647 w 97"/>
              <a:gd name="T35" fmla="*/ 2147483647 h 86"/>
              <a:gd name="T36" fmla="*/ 2147483647 w 97"/>
              <a:gd name="T37" fmla="*/ 2147483647 h 86"/>
              <a:gd name="T38" fmla="*/ 0 w 97"/>
              <a:gd name="T39" fmla="*/ 2147483647 h 86"/>
              <a:gd name="T40" fmla="*/ 0 w 97"/>
              <a:gd name="T41" fmla="*/ 21474836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86"/>
              <a:gd name="T65" fmla="*/ 97 w 97"/>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86">
                <a:moveTo>
                  <a:pt x="0" y="31"/>
                </a:moveTo>
                <a:lnTo>
                  <a:pt x="3" y="50"/>
                </a:lnTo>
                <a:lnTo>
                  <a:pt x="8" y="65"/>
                </a:lnTo>
                <a:lnTo>
                  <a:pt x="32" y="69"/>
                </a:lnTo>
                <a:lnTo>
                  <a:pt x="56" y="77"/>
                </a:lnTo>
                <a:lnTo>
                  <a:pt x="72" y="85"/>
                </a:lnTo>
                <a:lnTo>
                  <a:pt x="84" y="77"/>
                </a:lnTo>
                <a:lnTo>
                  <a:pt x="92" y="65"/>
                </a:lnTo>
                <a:lnTo>
                  <a:pt x="92" y="54"/>
                </a:lnTo>
                <a:lnTo>
                  <a:pt x="92" y="42"/>
                </a:lnTo>
                <a:lnTo>
                  <a:pt x="96" y="30"/>
                </a:lnTo>
                <a:lnTo>
                  <a:pt x="96" y="15"/>
                </a:lnTo>
                <a:lnTo>
                  <a:pt x="96" y="3"/>
                </a:lnTo>
                <a:lnTo>
                  <a:pt x="84" y="0"/>
                </a:lnTo>
                <a:lnTo>
                  <a:pt x="75" y="0"/>
                </a:lnTo>
                <a:lnTo>
                  <a:pt x="59" y="0"/>
                </a:lnTo>
                <a:lnTo>
                  <a:pt x="48" y="0"/>
                </a:lnTo>
                <a:lnTo>
                  <a:pt x="32" y="3"/>
                </a:lnTo>
                <a:lnTo>
                  <a:pt x="19" y="11"/>
                </a:lnTo>
                <a:lnTo>
                  <a:pt x="0" y="31"/>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04" name="Freeform 19"/>
          <p:cNvSpPr>
            <a:spLocks/>
          </p:cNvSpPr>
          <p:nvPr/>
        </p:nvSpPr>
        <p:spPr bwMode="auto">
          <a:xfrm>
            <a:off x="2335213" y="3946525"/>
            <a:ext cx="423862" cy="339725"/>
          </a:xfrm>
          <a:custGeom>
            <a:avLst/>
            <a:gdLst>
              <a:gd name="T0" fmla="*/ 2147483647 w 348"/>
              <a:gd name="T1" fmla="*/ 2147483647 h 342"/>
              <a:gd name="T2" fmla="*/ 2147483647 w 348"/>
              <a:gd name="T3" fmla="*/ 2147483647 h 342"/>
              <a:gd name="T4" fmla="*/ 2147483647 w 348"/>
              <a:gd name="T5" fmla="*/ 2147483647 h 342"/>
              <a:gd name="T6" fmla="*/ 2147483647 w 348"/>
              <a:gd name="T7" fmla="*/ 2147483647 h 342"/>
              <a:gd name="T8" fmla="*/ 2147483647 w 348"/>
              <a:gd name="T9" fmla="*/ 0 h 342"/>
              <a:gd name="T10" fmla="*/ 2147483647 w 348"/>
              <a:gd name="T11" fmla="*/ 2147483647 h 342"/>
              <a:gd name="T12" fmla="*/ 2147483647 w 348"/>
              <a:gd name="T13" fmla="*/ 2147483647 h 342"/>
              <a:gd name="T14" fmla="*/ 2147483647 w 348"/>
              <a:gd name="T15" fmla="*/ 2147483647 h 342"/>
              <a:gd name="T16" fmla="*/ 2147483647 w 348"/>
              <a:gd name="T17" fmla="*/ 2147483647 h 342"/>
              <a:gd name="T18" fmla="*/ 2147483647 w 348"/>
              <a:gd name="T19" fmla="*/ 2147483647 h 342"/>
              <a:gd name="T20" fmla="*/ 2147483647 w 348"/>
              <a:gd name="T21" fmla="*/ 2147483647 h 342"/>
              <a:gd name="T22" fmla="*/ 2147483647 w 348"/>
              <a:gd name="T23" fmla="*/ 2147483647 h 342"/>
              <a:gd name="T24" fmla="*/ 2147483647 w 348"/>
              <a:gd name="T25" fmla="*/ 2147483647 h 342"/>
              <a:gd name="T26" fmla="*/ 2147483647 w 348"/>
              <a:gd name="T27" fmla="*/ 2147483647 h 342"/>
              <a:gd name="T28" fmla="*/ 0 w 348"/>
              <a:gd name="T29" fmla="*/ 2147483647 h 342"/>
              <a:gd name="T30" fmla="*/ 2147483647 w 348"/>
              <a:gd name="T31" fmla="*/ 2147483647 h 342"/>
              <a:gd name="T32" fmla="*/ 2147483647 w 348"/>
              <a:gd name="T33" fmla="*/ 2147483647 h 342"/>
              <a:gd name="T34" fmla="*/ 2147483647 w 348"/>
              <a:gd name="T35" fmla="*/ 2147483647 h 342"/>
              <a:gd name="T36" fmla="*/ 2147483647 w 348"/>
              <a:gd name="T37" fmla="*/ 2147483647 h 342"/>
              <a:gd name="T38" fmla="*/ 2147483647 w 348"/>
              <a:gd name="T39" fmla="*/ 2147483647 h 342"/>
              <a:gd name="T40" fmla="*/ 2147483647 w 348"/>
              <a:gd name="T41" fmla="*/ 2147483647 h 342"/>
              <a:gd name="T42" fmla="*/ 2147483647 w 348"/>
              <a:gd name="T43" fmla="*/ 2147483647 h 342"/>
              <a:gd name="T44" fmla="*/ 2147483647 w 348"/>
              <a:gd name="T45" fmla="*/ 2147483647 h 342"/>
              <a:gd name="T46" fmla="*/ 2147483647 w 348"/>
              <a:gd name="T47" fmla="*/ 2147483647 h 342"/>
              <a:gd name="T48" fmla="*/ 2147483647 w 348"/>
              <a:gd name="T49" fmla="*/ 2147483647 h 342"/>
              <a:gd name="T50" fmla="*/ 2147483647 w 348"/>
              <a:gd name="T51" fmla="*/ 2147483647 h 342"/>
              <a:gd name="T52" fmla="*/ 2147483647 w 348"/>
              <a:gd name="T53" fmla="*/ 2147483647 h 342"/>
              <a:gd name="T54" fmla="*/ 2147483647 w 348"/>
              <a:gd name="T55" fmla="*/ 2147483647 h 342"/>
              <a:gd name="T56" fmla="*/ 2147483647 w 348"/>
              <a:gd name="T57" fmla="*/ 2147483647 h 3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8"/>
              <a:gd name="T88" fmla="*/ 0 h 342"/>
              <a:gd name="T89" fmla="*/ 348 w 348"/>
              <a:gd name="T90" fmla="*/ 342 h 3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8" h="342">
                <a:moveTo>
                  <a:pt x="331" y="98"/>
                </a:moveTo>
                <a:lnTo>
                  <a:pt x="332" y="52"/>
                </a:lnTo>
                <a:lnTo>
                  <a:pt x="298" y="21"/>
                </a:lnTo>
                <a:lnTo>
                  <a:pt x="250" y="11"/>
                </a:lnTo>
                <a:lnTo>
                  <a:pt x="215" y="0"/>
                </a:lnTo>
                <a:lnTo>
                  <a:pt x="134" y="2"/>
                </a:lnTo>
                <a:lnTo>
                  <a:pt x="100" y="24"/>
                </a:lnTo>
                <a:lnTo>
                  <a:pt x="77" y="56"/>
                </a:lnTo>
                <a:lnTo>
                  <a:pt x="53" y="89"/>
                </a:lnTo>
                <a:lnTo>
                  <a:pt x="31" y="120"/>
                </a:lnTo>
                <a:lnTo>
                  <a:pt x="20" y="153"/>
                </a:lnTo>
                <a:lnTo>
                  <a:pt x="21" y="195"/>
                </a:lnTo>
                <a:lnTo>
                  <a:pt x="10" y="226"/>
                </a:lnTo>
                <a:lnTo>
                  <a:pt x="10" y="248"/>
                </a:lnTo>
                <a:lnTo>
                  <a:pt x="0" y="291"/>
                </a:lnTo>
                <a:lnTo>
                  <a:pt x="23" y="321"/>
                </a:lnTo>
                <a:lnTo>
                  <a:pt x="58" y="332"/>
                </a:lnTo>
                <a:lnTo>
                  <a:pt x="82" y="332"/>
                </a:lnTo>
                <a:lnTo>
                  <a:pt x="116" y="341"/>
                </a:lnTo>
                <a:lnTo>
                  <a:pt x="152" y="340"/>
                </a:lnTo>
                <a:lnTo>
                  <a:pt x="186" y="340"/>
                </a:lnTo>
                <a:lnTo>
                  <a:pt x="221" y="329"/>
                </a:lnTo>
                <a:lnTo>
                  <a:pt x="244" y="297"/>
                </a:lnTo>
                <a:lnTo>
                  <a:pt x="266" y="265"/>
                </a:lnTo>
                <a:lnTo>
                  <a:pt x="312" y="221"/>
                </a:lnTo>
                <a:lnTo>
                  <a:pt x="335" y="189"/>
                </a:lnTo>
                <a:lnTo>
                  <a:pt x="347" y="157"/>
                </a:lnTo>
                <a:lnTo>
                  <a:pt x="331" y="98"/>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05" name="Freeform 20"/>
          <p:cNvSpPr>
            <a:spLocks/>
          </p:cNvSpPr>
          <p:nvPr/>
        </p:nvSpPr>
        <p:spPr bwMode="auto">
          <a:xfrm>
            <a:off x="2878138" y="3967163"/>
            <a:ext cx="342900" cy="466725"/>
          </a:xfrm>
          <a:custGeom>
            <a:avLst/>
            <a:gdLst>
              <a:gd name="T0" fmla="*/ 2147483647 w 282"/>
              <a:gd name="T1" fmla="*/ 2147483647 h 466"/>
              <a:gd name="T2" fmla="*/ 2147483647 w 282"/>
              <a:gd name="T3" fmla="*/ 2147483647 h 466"/>
              <a:gd name="T4" fmla="*/ 2147483647 w 282"/>
              <a:gd name="T5" fmla="*/ 2147483647 h 466"/>
              <a:gd name="T6" fmla="*/ 2147483647 w 282"/>
              <a:gd name="T7" fmla="*/ 2147483647 h 466"/>
              <a:gd name="T8" fmla="*/ 2147483647 w 282"/>
              <a:gd name="T9" fmla="*/ 2147483647 h 466"/>
              <a:gd name="T10" fmla="*/ 2147483647 w 282"/>
              <a:gd name="T11" fmla="*/ 2147483647 h 466"/>
              <a:gd name="T12" fmla="*/ 2147483647 w 282"/>
              <a:gd name="T13" fmla="*/ 2147483647 h 466"/>
              <a:gd name="T14" fmla="*/ 2147483647 w 282"/>
              <a:gd name="T15" fmla="*/ 2147483647 h 466"/>
              <a:gd name="T16" fmla="*/ 2147483647 w 282"/>
              <a:gd name="T17" fmla="*/ 2147483647 h 466"/>
              <a:gd name="T18" fmla="*/ 2147483647 w 282"/>
              <a:gd name="T19" fmla="*/ 2147483647 h 466"/>
              <a:gd name="T20" fmla="*/ 2147483647 w 282"/>
              <a:gd name="T21" fmla="*/ 2147483647 h 466"/>
              <a:gd name="T22" fmla="*/ 2147483647 w 282"/>
              <a:gd name="T23" fmla="*/ 2147483647 h 466"/>
              <a:gd name="T24" fmla="*/ 2147483647 w 282"/>
              <a:gd name="T25" fmla="*/ 2147483647 h 466"/>
              <a:gd name="T26" fmla="*/ 2147483647 w 282"/>
              <a:gd name="T27" fmla="*/ 2147483647 h 466"/>
              <a:gd name="T28" fmla="*/ 2147483647 w 282"/>
              <a:gd name="T29" fmla="*/ 2147483647 h 466"/>
              <a:gd name="T30" fmla="*/ 2147483647 w 282"/>
              <a:gd name="T31" fmla="*/ 0 h 466"/>
              <a:gd name="T32" fmla="*/ 2147483647 w 282"/>
              <a:gd name="T33" fmla="*/ 2147483647 h 466"/>
              <a:gd name="T34" fmla="*/ 2147483647 w 282"/>
              <a:gd name="T35" fmla="*/ 2147483647 h 466"/>
              <a:gd name="T36" fmla="*/ 2147483647 w 282"/>
              <a:gd name="T37" fmla="*/ 2147483647 h 466"/>
              <a:gd name="T38" fmla="*/ 2147483647 w 282"/>
              <a:gd name="T39" fmla="*/ 2147483647 h 466"/>
              <a:gd name="T40" fmla="*/ 2147483647 w 282"/>
              <a:gd name="T41" fmla="*/ 2147483647 h 466"/>
              <a:gd name="T42" fmla="*/ 0 w 282"/>
              <a:gd name="T43" fmla="*/ 2147483647 h 466"/>
              <a:gd name="T44" fmla="*/ 2147483647 w 282"/>
              <a:gd name="T45" fmla="*/ 2147483647 h 466"/>
              <a:gd name="T46" fmla="*/ 2147483647 w 282"/>
              <a:gd name="T47" fmla="*/ 2147483647 h 466"/>
              <a:gd name="T48" fmla="*/ 2147483647 w 282"/>
              <a:gd name="T49" fmla="*/ 2147483647 h 466"/>
              <a:gd name="T50" fmla="*/ 2147483647 w 282"/>
              <a:gd name="T51" fmla="*/ 2147483647 h 466"/>
              <a:gd name="T52" fmla="*/ 2147483647 w 282"/>
              <a:gd name="T53" fmla="*/ 2147483647 h 466"/>
              <a:gd name="T54" fmla="*/ 2147483647 w 282"/>
              <a:gd name="T55" fmla="*/ 2147483647 h 466"/>
              <a:gd name="T56" fmla="*/ 2147483647 w 282"/>
              <a:gd name="T57" fmla="*/ 2147483647 h 4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2"/>
              <a:gd name="T88" fmla="*/ 0 h 466"/>
              <a:gd name="T89" fmla="*/ 282 w 282"/>
              <a:gd name="T90" fmla="*/ 466 h 4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2" h="466">
                <a:moveTo>
                  <a:pt x="85" y="427"/>
                </a:moveTo>
                <a:lnTo>
                  <a:pt x="115" y="465"/>
                </a:lnTo>
                <a:lnTo>
                  <a:pt x="157" y="461"/>
                </a:lnTo>
                <a:lnTo>
                  <a:pt x="195" y="431"/>
                </a:lnTo>
                <a:lnTo>
                  <a:pt x="223" y="412"/>
                </a:lnTo>
                <a:lnTo>
                  <a:pt x="274" y="345"/>
                </a:lnTo>
                <a:lnTo>
                  <a:pt x="281" y="300"/>
                </a:lnTo>
                <a:lnTo>
                  <a:pt x="273" y="255"/>
                </a:lnTo>
                <a:lnTo>
                  <a:pt x="266" y="211"/>
                </a:lnTo>
                <a:lnTo>
                  <a:pt x="260" y="168"/>
                </a:lnTo>
                <a:lnTo>
                  <a:pt x="244" y="132"/>
                </a:lnTo>
                <a:lnTo>
                  <a:pt x="215" y="99"/>
                </a:lnTo>
                <a:lnTo>
                  <a:pt x="201" y="66"/>
                </a:lnTo>
                <a:lnTo>
                  <a:pt x="187" y="48"/>
                </a:lnTo>
                <a:lnTo>
                  <a:pt x="163" y="5"/>
                </a:lnTo>
                <a:lnTo>
                  <a:pt x="130" y="0"/>
                </a:lnTo>
                <a:lnTo>
                  <a:pt x="100" y="19"/>
                </a:lnTo>
                <a:lnTo>
                  <a:pt x="84" y="39"/>
                </a:lnTo>
                <a:lnTo>
                  <a:pt x="57" y="60"/>
                </a:lnTo>
                <a:lnTo>
                  <a:pt x="34" y="89"/>
                </a:lnTo>
                <a:lnTo>
                  <a:pt x="14" y="117"/>
                </a:lnTo>
                <a:lnTo>
                  <a:pt x="0" y="154"/>
                </a:lnTo>
                <a:lnTo>
                  <a:pt x="6" y="197"/>
                </a:lnTo>
                <a:lnTo>
                  <a:pt x="14" y="240"/>
                </a:lnTo>
                <a:lnTo>
                  <a:pt x="14" y="312"/>
                </a:lnTo>
                <a:lnTo>
                  <a:pt x="22" y="357"/>
                </a:lnTo>
                <a:lnTo>
                  <a:pt x="36" y="392"/>
                </a:lnTo>
                <a:lnTo>
                  <a:pt x="85" y="427"/>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06" name="Freeform 21"/>
          <p:cNvSpPr>
            <a:spLocks/>
          </p:cNvSpPr>
          <p:nvPr/>
        </p:nvSpPr>
        <p:spPr bwMode="auto">
          <a:xfrm>
            <a:off x="2635250" y="4010025"/>
            <a:ext cx="119063" cy="85725"/>
          </a:xfrm>
          <a:custGeom>
            <a:avLst/>
            <a:gdLst>
              <a:gd name="T0" fmla="*/ 0 w 97"/>
              <a:gd name="T1" fmla="*/ 2147483647 h 86"/>
              <a:gd name="T2" fmla="*/ 2147483647 w 97"/>
              <a:gd name="T3" fmla="*/ 2147483647 h 86"/>
              <a:gd name="T4" fmla="*/ 2147483647 w 97"/>
              <a:gd name="T5" fmla="*/ 2147483647 h 86"/>
              <a:gd name="T6" fmla="*/ 2147483647 w 97"/>
              <a:gd name="T7" fmla="*/ 2147483647 h 86"/>
              <a:gd name="T8" fmla="*/ 2147483647 w 97"/>
              <a:gd name="T9" fmla="*/ 2147483647 h 86"/>
              <a:gd name="T10" fmla="*/ 2147483647 w 97"/>
              <a:gd name="T11" fmla="*/ 2147483647 h 86"/>
              <a:gd name="T12" fmla="*/ 2147483647 w 97"/>
              <a:gd name="T13" fmla="*/ 2147483647 h 86"/>
              <a:gd name="T14" fmla="*/ 2147483647 w 97"/>
              <a:gd name="T15" fmla="*/ 2147483647 h 86"/>
              <a:gd name="T16" fmla="*/ 2147483647 w 97"/>
              <a:gd name="T17" fmla="*/ 2147483647 h 86"/>
              <a:gd name="T18" fmla="*/ 2147483647 w 97"/>
              <a:gd name="T19" fmla="*/ 2147483647 h 86"/>
              <a:gd name="T20" fmla="*/ 2147483647 w 97"/>
              <a:gd name="T21" fmla="*/ 2147483647 h 86"/>
              <a:gd name="T22" fmla="*/ 2147483647 w 97"/>
              <a:gd name="T23" fmla="*/ 2147483647 h 86"/>
              <a:gd name="T24" fmla="*/ 2147483647 w 97"/>
              <a:gd name="T25" fmla="*/ 2147483647 h 86"/>
              <a:gd name="T26" fmla="*/ 2147483647 w 97"/>
              <a:gd name="T27" fmla="*/ 0 h 86"/>
              <a:gd name="T28" fmla="*/ 2147483647 w 97"/>
              <a:gd name="T29" fmla="*/ 0 h 86"/>
              <a:gd name="T30" fmla="*/ 2147483647 w 97"/>
              <a:gd name="T31" fmla="*/ 0 h 86"/>
              <a:gd name="T32" fmla="*/ 2147483647 w 97"/>
              <a:gd name="T33" fmla="*/ 0 h 86"/>
              <a:gd name="T34" fmla="*/ 2147483647 w 97"/>
              <a:gd name="T35" fmla="*/ 2147483647 h 86"/>
              <a:gd name="T36" fmla="*/ 2147483647 w 97"/>
              <a:gd name="T37" fmla="*/ 2147483647 h 86"/>
              <a:gd name="T38" fmla="*/ 0 w 97"/>
              <a:gd name="T39" fmla="*/ 2147483647 h 86"/>
              <a:gd name="T40" fmla="*/ 0 w 97"/>
              <a:gd name="T41" fmla="*/ 21474836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86"/>
              <a:gd name="T65" fmla="*/ 97 w 97"/>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86">
                <a:moveTo>
                  <a:pt x="0" y="31"/>
                </a:moveTo>
                <a:lnTo>
                  <a:pt x="3" y="50"/>
                </a:lnTo>
                <a:lnTo>
                  <a:pt x="8" y="65"/>
                </a:lnTo>
                <a:lnTo>
                  <a:pt x="32" y="69"/>
                </a:lnTo>
                <a:lnTo>
                  <a:pt x="56" y="77"/>
                </a:lnTo>
                <a:lnTo>
                  <a:pt x="72" y="85"/>
                </a:lnTo>
                <a:lnTo>
                  <a:pt x="84" y="77"/>
                </a:lnTo>
                <a:lnTo>
                  <a:pt x="92" y="65"/>
                </a:lnTo>
                <a:lnTo>
                  <a:pt x="92" y="54"/>
                </a:lnTo>
                <a:lnTo>
                  <a:pt x="92" y="42"/>
                </a:lnTo>
                <a:lnTo>
                  <a:pt x="96" y="30"/>
                </a:lnTo>
                <a:lnTo>
                  <a:pt x="96" y="15"/>
                </a:lnTo>
                <a:lnTo>
                  <a:pt x="96" y="3"/>
                </a:lnTo>
                <a:lnTo>
                  <a:pt x="84" y="0"/>
                </a:lnTo>
                <a:lnTo>
                  <a:pt x="75" y="0"/>
                </a:lnTo>
                <a:lnTo>
                  <a:pt x="59" y="0"/>
                </a:lnTo>
                <a:lnTo>
                  <a:pt x="48" y="0"/>
                </a:lnTo>
                <a:lnTo>
                  <a:pt x="32" y="3"/>
                </a:lnTo>
                <a:lnTo>
                  <a:pt x="19" y="11"/>
                </a:lnTo>
                <a:lnTo>
                  <a:pt x="0" y="31"/>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07" name="Freeform 22"/>
          <p:cNvSpPr>
            <a:spLocks/>
          </p:cNvSpPr>
          <p:nvPr/>
        </p:nvSpPr>
        <p:spPr bwMode="auto">
          <a:xfrm>
            <a:off x="3154363" y="3990975"/>
            <a:ext cx="360362" cy="298450"/>
          </a:xfrm>
          <a:custGeom>
            <a:avLst/>
            <a:gdLst>
              <a:gd name="T0" fmla="*/ 2147483647 w 296"/>
              <a:gd name="T1" fmla="*/ 2147483647 h 298"/>
              <a:gd name="T2" fmla="*/ 2147483647 w 296"/>
              <a:gd name="T3" fmla="*/ 2147483647 h 298"/>
              <a:gd name="T4" fmla="*/ 2147483647 w 296"/>
              <a:gd name="T5" fmla="*/ 2147483647 h 298"/>
              <a:gd name="T6" fmla="*/ 2147483647 w 296"/>
              <a:gd name="T7" fmla="*/ 2147483647 h 298"/>
              <a:gd name="T8" fmla="*/ 2147483647 w 296"/>
              <a:gd name="T9" fmla="*/ 0 h 298"/>
              <a:gd name="T10" fmla="*/ 2147483647 w 296"/>
              <a:gd name="T11" fmla="*/ 2147483647 h 298"/>
              <a:gd name="T12" fmla="*/ 2147483647 w 296"/>
              <a:gd name="T13" fmla="*/ 2147483647 h 298"/>
              <a:gd name="T14" fmla="*/ 2147483647 w 296"/>
              <a:gd name="T15" fmla="*/ 2147483647 h 298"/>
              <a:gd name="T16" fmla="*/ 2147483647 w 296"/>
              <a:gd name="T17" fmla="*/ 2147483647 h 298"/>
              <a:gd name="T18" fmla="*/ 2147483647 w 296"/>
              <a:gd name="T19" fmla="*/ 2147483647 h 298"/>
              <a:gd name="T20" fmla="*/ 2147483647 w 296"/>
              <a:gd name="T21" fmla="*/ 2147483647 h 298"/>
              <a:gd name="T22" fmla="*/ 2147483647 w 296"/>
              <a:gd name="T23" fmla="*/ 2147483647 h 298"/>
              <a:gd name="T24" fmla="*/ 2147483647 w 296"/>
              <a:gd name="T25" fmla="*/ 2147483647 h 298"/>
              <a:gd name="T26" fmla="*/ 2147483647 w 296"/>
              <a:gd name="T27" fmla="*/ 2147483647 h 298"/>
              <a:gd name="T28" fmla="*/ 0 w 296"/>
              <a:gd name="T29" fmla="*/ 2147483647 h 298"/>
              <a:gd name="T30" fmla="*/ 2147483647 w 296"/>
              <a:gd name="T31" fmla="*/ 2147483647 h 298"/>
              <a:gd name="T32" fmla="*/ 2147483647 w 296"/>
              <a:gd name="T33" fmla="*/ 2147483647 h 298"/>
              <a:gd name="T34" fmla="*/ 2147483647 w 296"/>
              <a:gd name="T35" fmla="*/ 2147483647 h 298"/>
              <a:gd name="T36" fmla="*/ 2147483647 w 296"/>
              <a:gd name="T37" fmla="*/ 2147483647 h 298"/>
              <a:gd name="T38" fmla="*/ 2147483647 w 296"/>
              <a:gd name="T39" fmla="*/ 2147483647 h 298"/>
              <a:gd name="T40" fmla="*/ 2147483647 w 296"/>
              <a:gd name="T41" fmla="*/ 2147483647 h 298"/>
              <a:gd name="T42" fmla="*/ 2147483647 w 296"/>
              <a:gd name="T43" fmla="*/ 2147483647 h 298"/>
              <a:gd name="T44" fmla="*/ 2147483647 w 296"/>
              <a:gd name="T45" fmla="*/ 2147483647 h 298"/>
              <a:gd name="T46" fmla="*/ 2147483647 w 296"/>
              <a:gd name="T47" fmla="*/ 2147483647 h 298"/>
              <a:gd name="T48" fmla="*/ 2147483647 w 296"/>
              <a:gd name="T49" fmla="*/ 2147483647 h 298"/>
              <a:gd name="T50" fmla="*/ 2147483647 w 296"/>
              <a:gd name="T51" fmla="*/ 2147483647 h 298"/>
              <a:gd name="T52" fmla="*/ 2147483647 w 296"/>
              <a:gd name="T53" fmla="*/ 2147483647 h 298"/>
              <a:gd name="T54" fmla="*/ 2147483647 w 296"/>
              <a:gd name="T55" fmla="*/ 2147483647 h 298"/>
              <a:gd name="T56" fmla="*/ 2147483647 w 296"/>
              <a:gd name="T57" fmla="*/ 2147483647 h 2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6"/>
              <a:gd name="T88" fmla="*/ 0 h 298"/>
              <a:gd name="T89" fmla="*/ 296 w 296"/>
              <a:gd name="T90" fmla="*/ 298 h 29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6" h="298">
                <a:moveTo>
                  <a:pt x="282" y="85"/>
                </a:moveTo>
                <a:lnTo>
                  <a:pt x="283" y="45"/>
                </a:lnTo>
                <a:lnTo>
                  <a:pt x="254" y="18"/>
                </a:lnTo>
                <a:lnTo>
                  <a:pt x="213" y="9"/>
                </a:lnTo>
                <a:lnTo>
                  <a:pt x="183" y="0"/>
                </a:lnTo>
                <a:lnTo>
                  <a:pt x="114" y="1"/>
                </a:lnTo>
                <a:lnTo>
                  <a:pt x="85" y="20"/>
                </a:lnTo>
                <a:lnTo>
                  <a:pt x="65" y="48"/>
                </a:lnTo>
                <a:lnTo>
                  <a:pt x="45" y="77"/>
                </a:lnTo>
                <a:lnTo>
                  <a:pt x="26" y="104"/>
                </a:lnTo>
                <a:lnTo>
                  <a:pt x="17" y="133"/>
                </a:lnTo>
                <a:lnTo>
                  <a:pt x="17" y="169"/>
                </a:lnTo>
                <a:lnTo>
                  <a:pt x="8" y="196"/>
                </a:lnTo>
                <a:lnTo>
                  <a:pt x="8" y="216"/>
                </a:lnTo>
                <a:lnTo>
                  <a:pt x="0" y="253"/>
                </a:lnTo>
                <a:lnTo>
                  <a:pt x="19" y="279"/>
                </a:lnTo>
                <a:lnTo>
                  <a:pt x="49" y="289"/>
                </a:lnTo>
                <a:lnTo>
                  <a:pt x="69" y="289"/>
                </a:lnTo>
                <a:lnTo>
                  <a:pt x="98" y="297"/>
                </a:lnTo>
                <a:lnTo>
                  <a:pt x="129" y="296"/>
                </a:lnTo>
                <a:lnTo>
                  <a:pt x="158" y="296"/>
                </a:lnTo>
                <a:lnTo>
                  <a:pt x="188" y="286"/>
                </a:lnTo>
                <a:lnTo>
                  <a:pt x="208" y="258"/>
                </a:lnTo>
                <a:lnTo>
                  <a:pt x="226" y="230"/>
                </a:lnTo>
                <a:lnTo>
                  <a:pt x="266" y="192"/>
                </a:lnTo>
                <a:lnTo>
                  <a:pt x="285" y="164"/>
                </a:lnTo>
                <a:lnTo>
                  <a:pt x="295" y="136"/>
                </a:lnTo>
                <a:lnTo>
                  <a:pt x="282" y="85"/>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08" name="Freeform 23"/>
          <p:cNvSpPr>
            <a:spLocks/>
          </p:cNvSpPr>
          <p:nvPr/>
        </p:nvSpPr>
        <p:spPr bwMode="auto">
          <a:xfrm>
            <a:off x="2454275" y="3654425"/>
            <a:ext cx="239713" cy="203200"/>
          </a:xfrm>
          <a:custGeom>
            <a:avLst/>
            <a:gdLst>
              <a:gd name="T0" fmla="*/ 2147483647 w 200"/>
              <a:gd name="T1" fmla="*/ 2147483647 h 202"/>
              <a:gd name="T2" fmla="*/ 2147483647 w 200"/>
              <a:gd name="T3" fmla="*/ 2147483647 h 202"/>
              <a:gd name="T4" fmla="*/ 2147483647 w 200"/>
              <a:gd name="T5" fmla="*/ 2147483647 h 202"/>
              <a:gd name="T6" fmla="*/ 2147483647 w 200"/>
              <a:gd name="T7" fmla="*/ 2147483647 h 202"/>
              <a:gd name="T8" fmla="*/ 2147483647 w 200"/>
              <a:gd name="T9" fmla="*/ 0 h 202"/>
              <a:gd name="T10" fmla="*/ 2147483647 w 200"/>
              <a:gd name="T11" fmla="*/ 2147483647 h 202"/>
              <a:gd name="T12" fmla="*/ 2147483647 w 200"/>
              <a:gd name="T13" fmla="*/ 2147483647 h 202"/>
              <a:gd name="T14" fmla="*/ 2147483647 w 200"/>
              <a:gd name="T15" fmla="*/ 2147483647 h 202"/>
              <a:gd name="T16" fmla="*/ 2147483647 w 200"/>
              <a:gd name="T17" fmla="*/ 2147483647 h 202"/>
              <a:gd name="T18" fmla="*/ 2147483647 w 200"/>
              <a:gd name="T19" fmla="*/ 2147483647 h 202"/>
              <a:gd name="T20" fmla="*/ 2147483647 w 200"/>
              <a:gd name="T21" fmla="*/ 2147483647 h 202"/>
              <a:gd name="T22" fmla="*/ 2147483647 w 200"/>
              <a:gd name="T23" fmla="*/ 2147483647 h 202"/>
              <a:gd name="T24" fmla="*/ 2147483647 w 200"/>
              <a:gd name="T25" fmla="*/ 2147483647 h 202"/>
              <a:gd name="T26" fmla="*/ 2147483647 w 200"/>
              <a:gd name="T27" fmla="*/ 2147483647 h 202"/>
              <a:gd name="T28" fmla="*/ 0 w 200"/>
              <a:gd name="T29" fmla="*/ 2147483647 h 202"/>
              <a:gd name="T30" fmla="*/ 2147483647 w 200"/>
              <a:gd name="T31" fmla="*/ 2147483647 h 202"/>
              <a:gd name="T32" fmla="*/ 2147483647 w 200"/>
              <a:gd name="T33" fmla="*/ 2147483647 h 202"/>
              <a:gd name="T34" fmla="*/ 2147483647 w 200"/>
              <a:gd name="T35" fmla="*/ 2147483647 h 202"/>
              <a:gd name="T36" fmla="*/ 2147483647 w 200"/>
              <a:gd name="T37" fmla="*/ 2147483647 h 202"/>
              <a:gd name="T38" fmla="*/ 2147483647 w 200"/>
              <a:gd name="T39" fmla="*/ 2147483647 h 202"/>
              <a:gd name="T40" fmla="*/ 2147483647 w 200"/>
              <a:gd name="T41" fmla="*/ 2147483647 h 202"/>
              <a:gd name="T42" fmla="*/ 2147483647 w 200"/>
              <a:gd name="T43" fmla="*/ 2147483647 h 202"/>
              <a:gd name="T44" fmla="*/ 2147483647 w 200"/>
              <a:gd name="T45" fmla="*/ 2147483647 h 202"/>
              <a:gd name="T46" fmla="*/ 2147483647 w 200"/>
              <a:gd name="T47" fmla="*/ 2147483647 h 202"/>
              <a:gd name="T48" fmla="*/ 2147483647 w 200"/>
              <a:gd name="T49" fmla="*/ 2147483647 h 202"/>
              <a:gd name="T50" fmla="*/ 2147483647 w 200"/>
              <a:gd name="T51" fmla="*/ 2147483647 h 202"/>
              <a:gd name="T52" fmla="*/ 2147483647 w 200"/>
              <a:gd name="T53" fmla="*/ 2147483647 h 202"/>
              <a:gd name="T54" fmla="*/ 2147483647 w 200"/>
              <a:gd name="T55" fmla="*/ 2147483647 h 202"/>
              <a:gd name="T56" fmla="*/ 2147483647 w 200"/>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202"/>
              <a:gd name="T89" fmla="*/ 200 w 200"/>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202">
                <a:moveTo>
                  <a:pt x="190" y="57"/>
                </a:moveTo>
                <a:lnTo>
                  <a:pt x="190" y="30"/>
                </a:lnTo>
                <a:lnTo>
                  <a:pt x="171" y="12"/>
                </a:lnTo>
                <a:lnTo>
                  <a:pt x="143" y="6"/>
                </a:lnTo>
                <a:lnTo>
                  <a:pt x="123" y="0"/>
                </a:lnTo>
                <a:lnTo>
                  <a:pt x="77" y="1"/>
                </a:lnTo>
                <a:lnTo>
                  <a:pt x="57" y="14"/>
                </a:lnTo>
                <a:lnTo>
                  <a:pt x="44" y="33"/>
                </a:lnTo>
                <a:lnTo>
                  <a:pt x="30" y="52"/>
                </a:lnTo>
                <a:lnTo>
                  <a:pt x="17" y="70"/>
                </a:lnTo>
                <a:lnTo>
                  <a:pt x="11" y="90"/>
                </a:lnTo>
                <a:lnTo>
                  <a:pt x="12" y="114"/>
                </a:lnTo>
                <a:lnTo>
                  <a:pt x="5" y="133"/>
                </a:lnTo>
                <a:lnTo>
                  <a:pt x="5" y="146"/>
                </a:lnTo>
                <a:lnTo>
                  <a:pt x="0" y="171"/>
                </a:lnTo>
                <a:lnTo>
                  <a:pt x="13" y="189"/>
                </a:lnTo>
                <a:lnTo>
                  <a:pt x="33" y="195"/>
                </a:lnTo>
                <a:lnTo>
                  <a:pt x="47" y="195"/>
                </a:lnTo>
                <a:lnTo>
                  <a:pt x="66" y="201"/>
                </a:lnTo>
                <a:lnTo>
                  <a:pt x="87" y="200"/>
                </a:lnTo>
                <a:lnTo>
                  <a:pt x="106" y="200"/>
                </a:lnTo>
                <a:lnTo>
                  <a:pt x="127" y="193"/>
                </a:lnTo>
                <a:lnTo>
                  <a:pt x="140" y="175"/>
                </a:lnTo>
                <a:lnTo>
                  <a:pt x="152" y="156"/>
                </a:lnTo>
                <a:lnTo>
                  <a:pt x="179" y="130"/>
                </a:lnTo>
                <a:lnTo>
                  <a:pt x="192" y="111"/>
                </a:lnTo>
                <a:lnTo>
                  <a:pt x="199" y="92"/>
                </a:lnTo>
                <a:lnTo>
                  <a:pt x="190" y="57"/>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09" name="Freeform 24"/>
          <p:cNvSpPr>
            <a:spLocks/>
          </p:cNvSpPr>
          <p:nvPr/>
        </p:nvSpPr>
        <p:spPr bwMode="auto">
          <a:xfrm>
            <a:off x="2646363" y="3582988"/>
            <a:ext cx="214312" cy="238125"/>
          </a:xfrm>
          <a:custGeom>
            <a:avLst/>
            <a:gdLst>
              <a:gd name="T0" fmla="*/ 2147483647 w 178"/>
              <a:gd name="T1" fmla="*/ 2147483647 h 239"/>
              <a:gd name="T2" fmla="*/ 2147483647 w 178"/>
              <a:gd name="T3" fmla="*/ 2147483647 h 239"/>
              <a:gd name="T4" fmla="*/ 2147483647 w 178"/>
              <a:gd name="T5" fmla="*/ 2147483647 h 239"/>
              <a:gd name="T6" fmla="*/ 2147483647 w 178"/>
              <a:gd name="T7" fmla="*/ 2147483647 h 239"/>
              <a:gd name="T8" fmla="*/ 2147483647 w 178"/>
              <a:gd name="T9" fmla="*/ 2147483647 h 239"/>
              <a:gd name="T10" fmla="*/ 2147483647 w 178"/>
              <a:gd name="T11" fmla="*/ 2147483647 h 239"/>
              <a:gd name="T12" fmla="*/ 2147483647 w 178"/>
              <a:gd name="T13" fmla="*/ 2147483647 h 239"/>
              <a:gd name="T14" fmla="*/ 2147483647 w 178"/>
              <a:gd name="T15" fmla="*/ 2147483647 h 239"/>
              <a:gd name="T16" fmla="*/ 2147483647 w 178"/>
              <a:gd name="T17" fmla="*/ 2147483647 h 239"/>
              <a:gd name="T18" fmla="*/ 2147483647 w 178"/>
              <a:gd name="T19" fmla="*/ 2147483647 h 239"/>
              <a:gd name="T20" fmla="*/ 2147483647 w 178"/>
              <a:gd name="T21" fmla="*/ 2147483647 h 239"/>
              <a:gd name="T22" fmla="*/ 2147483647 w 178"/>
              <a:gd name="T23" fmla="*/ 2147483647 h 239"/>
              <a:gd name="T24" fmla="*/ 2147483647 w 178"/>
              <a:gd name="T25" fmla="*/ 2147483647 h 239"/>
              <a:gd name="T26" fmla="*/ 2147483647 w 178"/>
              <a:gd name="T27" fmla="*/ 2147483647 h 239"/>
              <a:gd name="T28" fmla="*/ 2147483647 w 178"/>
              <a:gd name="T29" fmla="*/ 2147483647 h 239"/>
              <a:gd name="T30" fmla="*/ 2147483647 w 178"/>
              <a:gd name="T31" fmla="*/ 0 h 239"/>
              <a:gd name="T32" fmla="*/ 2147483647 w 178"/>
              <a:gd name="T33" fmla="*/ 2147483647 h 239"/>
              <a:gd name="T34" fmla="*/ 2147483647 w 178"/>
              <a:gd name="T35" fmla="*/ 2147483647 h 239"/>
              <a:gd name="T36" fmla="*/ 2147483647 w 178"/>
              <a:gd name="T37" fmla="*/ 2147483647 h 239"/>
              <a:gd name="T38" fmla="*/ 2147483647 w 178"/>
              <a:gd name="T39" fmla="*/ 2147483647 h 239"/>
              <a:gd name="T40" fmla="*/ 2147483647 w 178"/>
              <a:gd name="T41" fmla="*/ 2147483647 h 239"/>
              <a:gd name="T42" fmla="*/ 0 w 178"/>
              <a:gd name="T43" fmla="*/ 2147483647 h 239"/>
              <a:gd name="T44" fmla="*/ 2147483647 w 178"/>
              <a:gd name="T45" fmla="*/ 2147483647 h 239"/>
              <a:gd name="T46" fmla="*/ 2147483647 w 178"/>
              <a:gd name="T47" fmla="*/ 2147483647 h 239"/>
              <a:gd name="T48" fmla="*/ 2147483647 w 178"/>
              <a:gd name="T49" fmla="*/ 2147483647 h 239"/>
              <a:gd name="T50" fmla="*/ 2147483647 w 178"/>
              <a:gd name="T51" fmla="*/ 2147483647 h 239"/>
              <a:gd name="T52" fmla="*/ 2147483647 w 178"/>
              <a:gd name="T53" fmla="*/ 2147483647 h 239"/>
              <a:gd name="T54" fmla="*/ 2147483647 w 178"/>
              <a:gd name="T55" fmla="*/ 2147483647 h 239"/>
              <a:gd name="T56" fmla="*/ 2147483647 w 178"/>
              <a:gd name="T57" fmla="*/ 2147483647 h 2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8"/>
              <a:gd name="T88" fmla="*/ 0 h 239"/>
              <a:gd name="T89" fmla="*/ 178 w 178"/>
              <a:gd name="T90" fmla="*/ 239 h 2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8" h="239">
                <a:moveTo>
                  <a:pt x="54" y="219"/>
                </a:moveTo>
                <a:lnTo>
                  <a:pt x="73" y="238"/>
                </a:lnTo>
                <a:lnTo>
                  <a:pt x="99" y="236"/>
                </a:lnTo>
                <a:lnTo>
                  <a:pt x="123" y="221"/>
                </a:lnTo>
                <a:lnTo>
                  <a:pt x="141" y="211"/>
                </a:lnTo>
                <a:lnTo>
                  <a:pt x="173" y="177"/>
                </a:lnTo>
                <a:lnTo>
                  <a:pt x="177" y="154"/>
                </a:lnTo>
                <a:lnTo>
                  <a:pt x="172" y="131"/>
                </a:lnTo>
                <a:lnTo>
                  <a:pt x="168" y="108"/>
                </a:lnTo>
                <a:lnTo>
                  <a:pt x="164" y="86"/>
                </a:lnTo>
                <a:lnTo>
                  <a:pt x="154" y="68"/>
                </a:lnTo>
                <a:lnTo>
                  <a:pt x="136" y="51"/>
                </a:lnTo>
                <a:lnTo>
                  <a:pt x="127" y="34"/>
                </a:lnTo>
                <a:lnTo>
                  <a:pt x="118" y="25"/>
                </a:lnTo>
                <a:lnTo>
                  <a:pt x="103" y="3"/>
                </a:lnTo>
                <a:lnTo>
                  <a:pt x="82" y="0"/>
                </a:lnTo>
                <a:lnTo>
                  <a:pt x="63" y="10"/>
                </a:lnTo>
                <a:lnTo>
                  <a:pt x="53" y="20"/>
                </a:lnTo>
                <a:lnTo>
                  <a:pt x="36" y="31"/>
                </a:lnTo>
                <a:lnTo>
                  <a:pt x="22" y="46"/>
                </a:lnTo>
                <a:lnTo>
                  <a:pt x="9" y="60"/>
                </a:lnTo>
                <a:lnTo>
                  <a:pt x="0" y="79"/>
                </a:lnTo>
                <a:lnTo>
                  <a:pt x="4" y="101"/>
                </a:lnTo>
                <a:lnTo>
                  <a:pt x="9" y="123"/>
                </a:lnTo>
                <a:lnTo>
                  <a:pt x="9" y="160"/>
                </a:lnTo>
                <a:lnTo>
                  <a:pt x="14" y="183"/>
                </a:lnTo>
                <a:lnTo>
                  <a:pt x="23" y="201"/>
                </a:lnTo>
                <a:lnTo>
                  <a:pt x="54" y="219"/>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10" name="Freeform 25"/>
          <p:cNvSpPr>
            <a:spLocks/>
          </p:cNvSpPr>
          <p:nvPr/>
        </p:nvSpPr>
        <p:spPr bwMode="auto">
          <a:xfrm>
            <a:off x="3111500" y="3727450"/>
            <a:ext cx="217488" cy="238125"/>
          </a:xfrm>
          <a:custGeom>
            <a:avLst/>
            <a:gdLst>
              <a:gd name="T0" fmla="*/ 2147483647 w 178"/>
              <a:gd name="T1" fmla="*/ 2147483647 h 239"/>
              <a:gd name="T2" fmla="*/ 2147483647 w 178"/>
              <a:gd name="T3" fmla="*/ 2147483647 h 239"/>
              <a:gd name="T4" fmla="*/ 2147483647 w 178"/>
              <a:gd name="T5" fmla="*/ 2147483647 h 239"/>
              <a:gd name="T6" fmla="*/ 2147483647 w 178"/>
              <a:gd name="T7" fmla="*/ 2147483647 h 239"/>
              <a:gd name="T8" fmla="*/ 2147483647 w 178"/>
              <a:gd name="T9" fmla="*/ 2147483647 h 239"/>
              <a:gd name="T10" fmla="*/ 2147483647 w 178"/>
              <a:gd name="T11" fmla="*/ 2147483647 h 239"/>
              <a:gd name="T12" fmla="*/ 2147483647 w 178"/>
              <a:gd name="T13" fmla="*/ 2147483647 h 239"/>
              <a:gd name="T14" fmla="*/ 2147483647 w 178"/>
              <a:gd name="T15" fmla="*/ 2147483647 h 239"/>
              <a:gd name="T16" fmla="*/ 2147483647 w 178"/>
              <a:gd name="T17" fmla="*/ 2147483647 h 239"/>
              <a:gd name="T18" fmla="*/ 2147483647 w 178"/>
              <a:gd name="T19" fmla="*/ 2147483647 h 239"/>
              <a:gd name="T20" fmla="*/ 2147483647 w 178"/>
              <a:gd name="T21" fmla="*/ 2147483647 h 239"/>
              <a:gd name="T22" fmla="*/ 2147483647 w 178"/>
              <a:gd name="T23" fmla="*/ 2147483647 h 239"/>
              <a:gd name="T24" fmla="*/ 2147483647 w 178"/>
              <a:gd name="T25" fmla="*/ 2147483647 h 239"/>
              <a:gd name="T26" fmla="*/ 2147483647 w 178"/>
              <a:gd name="T27" fmla="*/ 2147483647 h 239"/>
              <a:gd name="T28" fmla="*/ 2147483647 w 178"/>
              <a:gd name="T29" fmla="*/ 2147483647 h 239"/>
              <a:gd name="T30" fmla="*/ 2147483647 w 178"/>
              <a:gd name="T31" fmla="*/ 0 h 239"/>
              <a:gd name="T32" fmla="*/ 2147483647 w 178"/>
              <a:gd name="T33" fmla="*/ 2147483647 h 239"/>
              <a:gd name="T34" fmla="*/ 2147483647 w 178"/>
              <a:gd name="T35" fmla="*/ 2147483647 h 239"/>
              <a:gd name="T36" fmla="*/ 2147483647 w 178"/>
              <a:gd name="T37" fmla="*/ 2147483647 h 239"/>
              <a:gd name="T38" fmla="*/ 2147483647 w 178"/>
              <a:gd name="T39" fmla="*/ 2147483647 h 239"/>
              <a:gd name="T40" fmla="*/ 2147483647 w 178"/>
              <a:gd name="T41" fmla="*/ 2147483647 h 239"/>
              <a:gd name="T42" fmla="*/ 0 w 178"/>
              <a:gd name="T43" fmla="*/ 2147483647 h 239"/>
              <a:gd name="T44" fmla="*/ 2147483647 w 178"/>
              <a:gd name="T45" fmla="*/ 2147483647 h 239"/>
              <a:gd name="T46" fmla="*/ 2147483647 w 178"/>
              <a:gd name="T47" fmla="*/ 2147483647 h 239"/>
              <a:gd name="T48" fmla="*/ 2147483647 w 178"/>
              <a:gd name="T49" fmla="*/ 2147483647 h 239"/>
              <a:gd name="T50" fmla="*/ 2147483647 w 178"/>
              <a:gd name="T51" fmla="*/ 2147483647 h 239"/>
              <a:gd name="T52" fmla="*/ 2147483647 w 178"/>
              <a:gd name="T53" fmla="*/ 2147483647 h 239"/>
              <a:gd name="T54" fmla="*/ 2147483647 w 178"/>
              <a:gd name="T55" fmla="*/ 2147483647 h 239"/>
              <a:gd name="T56" fmla="*/ 2147483647 w 178"/>
              <a:gd name="T57" fmla="*/ 2147483647 h 2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8"/>
              <a:gd name="T88" fmla="*/ 0 h 239"/>
              <a:gd name="T89" fmla="*/ 178 w 178"/>
              <a:gd name="T90" fmla="*/ 239 h 2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8" h="239">
                <a:moveTo>
                  <a:pt x="54" y="219"/>
                </a:moveTo>
                <a:lnTo>
                  <a:pt x="73" y="238"/>
                </a:lnTo>
                <a:lnTo>
                  <a:pt x="99" y="236"/>
                </a:lnTo>
                <a:lnTo>
                  <a:pt x="123" y="221"/>
                </a:lnTo>
                <a:lnTo>
                  <a:pt x="141" y="211"/>
                </a:lnTo>
                <a:lnTo>
                  <a:pt x="173" y="177"/>
                </a:lnTo>
                <a:lnTo>
                  <a:pt x="177" y="154"/>
                </a:lnTo>
                <a:lnTo>
                  <a:pt x="172" y="131"/>
                </a:lnTo>
                <a:lnTo>
                  <a:pt x="168" y="108"/>
                </a:lnTo>
                <a:lnTo>
                  <a:pt x="164" y="86"/>
                </a:lnTo>
                <a:lnTo>
                  <a:pt x="154" y="68"/>
                </a:lnTo>
                <a:lnTo>
                  <a:pt x="136" y="51"/>
                </a:lnTo>
                <a:lnTo>
                  <a:pt x="127" y="34"/>
                </a:lnTo>
                <a:lnTo>
                  <a:pt x="118" y="25"/>
                </a:lnTo>
                <a:lnTo>
                  <a:pt x="103" y="3"/>
                </a:lnTo>
                <a:lnTo>
                  <a:pt x="82" y="0"/>
                </a:lnTo>
                <a:lnTo>
                  <a:pt x="63" y="10"/>
                </a:lnTo>
                <a:lnTo>
                  <a:pt x="53" y="20"/>
                </a:lnTo>
                <a:lnTo>
                  <a:pt x="36" y="31"/>
                </a:lnTo>
                <a:lnTo>
                  <a:pt x="22" y="46"/>
                </a:lnTo>
                <a:lnTo>
                  <a:pt x="9" y="60"/>
                </a:lnTo>
                <a:lnTo>
                  <a:pt x="0" y="79"/>
                </a:lnTo>
                <a:lnTo>
                  <a:pt x="4" y="101"/>
                </a:lnTo>
                <a:lnTo>
                  <a:pt x="9" y="123"/>
                </a:lnTo>
                <a:lnTo>
                  <a:pt x="9" y="160"/>
                </a:lnTo>
                <a:lnTo>
                  <a:pt x="14" y="183"/>
                </a:lnTo>
                <a:lnTo>
                  <a:pt x="23" y="201"/>
                </a:lnTo>
                <a:lnTo>
                  <a:pt x="54" y="219"/>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11" name="Freeform 26"/>
          <p:cNvSpPr>
            <a:spLocks/>
          </p:cNvSpPr>
          <p:nvPr/>
        </p:nvSpPr>
        <p:spPr bwMode="auto">
          <a:xfrm>
            <a:off x="2986088" y="3867150"/>
            <a:ext cx="117475" cy="85725"/>
          </a:xfrm>
          <a:custGeom>
            <a:avLst/>
            <a:gdLst>
              <a:gd name="T0" fmla="*/ 0 w 97"/>
              <a:gd name="T1" fmla="*/ 2147483647 h 86"/>
              <a:gd name="T2" fmla="*/ 2147483647 w 97"/>
              <a:gd name="T3" fmla="*/ 2147483647 h 86"/>
              <a:gd name="T4" fmla="*/ 2147483647 w 97"/>
              <a:gd name="T5" fmla="*/ 2147483647 h 86"/>
              <a:gd name="T6" fmla="*/ 2147483647 w 97"/>
              <a:gd name="T7" fmla="*/ 2147483647 h 86"/>
              <a:gd name="T8" fmla="*/ 2147483647 w 97"/>
              <a:gd name="T9" fmla="*/ 2147483647 h 86"/>
              <a:gd name="T10" fmla="*/ 2147483647 w 97"/>
              <a:gd name="T11" fmla="*/ 2147483647 h 86"/>
              <a:gd name="T12" fmla="*/ 2147483647 w 97"/>
              <a:gd name="T13" fmla="*/ 2147483647 h 86"/>
              <a:gd name="T14" fmla="*/ 2147483647 w 97"/>
              <a:gd name="T15" fmla="*/ 2147483647 h 86"/>
              <a:gd name="T16" fmla="*/ 2147483647 w 97"/>
              <a:gd name="T17" fmla="*/ 2147483647 h 86"/>
              <a:gd name="T18" fmla="*/ 2147483647 w 97"/>
              <a:gd name="T19" fmla="*/ 2147483647 h 86"/>
              <a:gd name="T20" fmla="*/ 2147483647 w 97"/>
              <a:gd name="T21" fmla="*/ 2147483647 h 86"/>
              <a:gd name="T22" fmla="*/ 2147483647 w 97"/>
              <a:gd name="T23" fmla="*/ 2147483647 h 86"/>
              <a:gd name="T24" fmla="*/ 2147483647 w 97"/>
              <a:gd name="T25" fmla="*/ 2147483647 h 86"/>
              <a:gd name="T26" fmla="*/ 2147483647 w 97"/>
              <a:gd name="T27" fmla="*/ 0 h 86"/>
              <a:gd name="T28" fmla="*/ 2147483647 w 97"/>
              <a:gd name="T29" fmla="*/ 0 h 86"/>
              <a:gd name="T30" fmla="*/ 2147483647 w 97"/>
              <a:gd name="T31" fmla="*/ 0 h 86"/>
              <a:gd name="T32" fmla="*/ 2147483647 w 97"/>
              <a:gd name="T33" fmla="*/ 0 h 86"/>
              <a:gd name="T34" fmla="*/ 2147483647 w 97"/>
              <a:gd name="T35" fmla="*/ 2147483647 h 86"/>
              <a:gd name="T36" fmla="*/ 2147483647 w 97"/>
              <a:gd name="T37" fmla="*/ 2147483647 h 86"/>
              <a:gd name="T38" fmla="*/ 0 w 97"/>
              <a:gd name="T39" fmla="*/ 2147483647 h 86"/>
              <a:gd name="T40" fmla="*/ 0 w 97"/>
              <a:gd name="T41" fmla="*/ 21474836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86"/>
              <a:gd name="T65" fmla="*/ 97 w 97"/>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86">
                <a:moveTo>
                  <a:pt x="0" y="31"/>
                </a:moveTo>
                <a:lnTo>
                  <a:pt x="3" y="50"/>
                </a:lnTo>
                <a:lnTo>
                  <a:pt x="8" y="65"/>
                </a:lnTo>
                <a:lnTo>
                  <a:pt x="32" y="69"/>
                </a:lnTo>
                <a:lnTo>
                  <a:pt x="56" y="77"/>
                </a:lnTo>
                <a:lnTo>
                  <a:pt x="72" y="85"/>
                </a:lnTo>
                <a:lnTo>
                  <a:pt x="84" y="77"/>
                </a:lnTo>
                <a:lnTo>
                  <a:pt x="92" y="65"/>
                </a:lnTo>
                <a:lnTo>
                  <a:pt x="92" y="54"/>
                </a:lnTo>
                <a:lnTo>
                  <a:pt x="92" y="42"/>
                </a:lnTo>
                <a:lnTo>
                  <a:pt x="96" y="30"/>
                </a:lnTo>
                <a:lnTo>
                  <a:pt x="96" y="15"/>
                </a:lnTo>
                <a:lnTo>
                  <a:pt x="96" y="3"/>
                </a:lnTo>
                <a:lnTo>
                  <a:pt x="84" y="0"/>
                </a:lnTo>
                <a:lnTo>
                  <a:pt x="75" y="0"/>
                </a:lnTo>
                <a:lnTo>
                  <a:pt x="59" y="0"/>
                </a:lnTo>
                <a:lnTo>
                  <a:pt x="48" y="0"/>
                </a:lnTo>
                <a:lnTo>
                  <a:pt x="32" y="3"/>
                </a:lnTo>
                <a:lnTo>
                  <a:pt x="19" y="11"/>
                </a:lnTo>
                <a:lnTo>
                  <a:pt x="0" y="31"/>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12" name="Freeform 27"/>
          <p:cNvSpPr>
            <a:spLocks/>
          </p:cNvSpPr>
          <p:nvPr/>
        </p:nvSpPr>
        <p:spPr bwMode="auto">
          <a:xfrm>
            <a:off x="2752725" y="3817938"/>
            <a:ext cx="115888" cy="87312"/>
          </a:xfrm>
          <a:custGeom>
            <a:avLst/>
            <a:gdLst>
              <a:gd name="T0" fmla="*/ 0 w 97"/>
              <a:gd name="T1" fmla="*/ 2147483647 h 86"/>
              <a:gd name="T2" fmla="*/ 2147483647 w 97"/>
              <a:gd name="T3" fmla="*/ 2147483647 h 86"/>
              <a:gd name="T4" fmla="*/ 2147483647 w 97"/>
              <a:gd name="T5" fmla="*/ 2147483647 h 86"/>
              <a:gd name="T6" fmla="*/ 2147483647 w 97"/>
              <a:gd name="T7" fmla="*/ 2147483647 h 86"/>
              <a:gd name="T8" fmla="*/ 2147483647 w 97"/>
              <a:gd name="T9" fmla="*/ 2147483647 h 86"/>
              <a:gd name="T10" fmla="*/ 2147483647 w 97"/>
              <a:gd name="T11" fmla="*/ 2147483647 h 86"/>
              <a:gd name="T12" fmla="*/ 2147483647 w 97"/>
              <a:gd name="T13" fmla="*/ 2147483647 h 86"/>
              <a:gd name="T14" fmla="*/ 2147483647 w 97"/>
              <a:gd name="T15" fmla="*/ 2147483647 h 86"/>
              <a:gd name="T16" fmla="*/ 2147483647 w 97"/>
              <a:gd name="T17" fmla="*/ 2147483647 h 86"/>
              <a:gd name="T18" fmla="*/ 2147483647 w 97"/>
              <a:gd name="T19" fmla="*/ 2147483647 h 86"/>
              <a:gd name="T20" fmla="*/ 2147483647 w 97"/>
              <a:gd name="T21" fmla="*/ 2147483647 h 86"/>
              <a:gd name="T22" fmla="*/ 2147483647 w 97"/>
              <a:gd name="T23" fmla="*/ 2147483647 h 86"/>
              <a:gd name="T24" fmla="*/ 2147483647 w 97"/>
              <a:gd name="T25" fmla="*/ 2147483647 h 86"/>
              <a:gd name="T26" fmla="*/ 2147483647 w 97"/>
              <a:gd name="T27" fmla="*/ 0 h 86"/>
              <a:gd name="T28" fmla="*/ 2147483647 w 97"/>
              <a:gd name="T29" fmla="*/ 0 h 86"/>
              <a:gd name="T30" fmla="*/ 2147483647 w 97"/>
              <a:gd name="T31" fmla="*/ 0 h 86"/>
              <a:gd name="T32" fmla="*/ 2147483647 w 97"/>
              <a:gd name="T33" fmla="*/ 0 h 86"/>
              <a:gd name="T34" fmla="*/ 2147483647 w 97"/>
              <a:gd name="T35" fmla="*/ 2147483647 h 86"/>
              <a:gd name="T36" fmla="*/ 2147483647 w 97"/>
              <a:gd name="T37" fmla="*/ 2147483647 h 86"/>
              <a:gd name="T38" fmla="*/ 0 w 97"/>
              <a:gd name="T39" fmla="*/ 2147483647 h 86"/>
              <a:gd name="T40" fmla="*/ 0 w 97"/>
              <a:gd name="T41" fmla="*/ 21474836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86"/>
              <a:gd name="T65" fmla="*/ 97 w 97"/>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86">
                <a:moveTo>
                  <a:pt x="0" y="31"/>
                </a:moveTo>
                <a:lnTo>
                  <a:pt x="3" y="50"/>
                </a:lnTo>
                <a:lnTo>
                  <a:pt x="8" y="65"/>
                </a:lnTo>
                <a:lnTo>
                  <a:pt x="32" y="69"/>
                </a:lnTo>
                <a:lnTo>
                  <a:pt x="56" y="77"/>
                </a:lnTo>
                <a:lnTo>
                  <a:pt x="72" y="85"/>
                </a:lnTo>
                <a:lnTo>
                  <a:pt x="84" y="77"/>
                </a:lnTo>
                <a:lnTo>
                  <a:pt x="92" y="65"/>
                </a:lnTo>
                <a:lnTo>
                  <a:pt x="92" y="54"/>
                </a:lnTo>
                <a:lnTo>
                  <a:pt x="92" y="42"/>
                </a:lnTo>
                <a:lnTo>
                  <a:pt x="96" y="30"/>
                </a:lnTo>
                <a:lnTo>
                  <a:pt x="96" y="15"/>
                </a:lnTo>
                <a:lnTo>
                  <a:pt x="96" y="3"/>
                </a:lnTo>
                <a:lnTo>
                  <a:pt x="84" y="0"/>
                </a:lnTo>
                <a:lnTo>
                  <a:pt x="75" y="0"/>
                </a:lnTo>
                <a:lnTo>
                  <a:pt x="59" y="0"/>
                </a:lnTo>
                <a:lnTo>
                  <a:pt x="48" y="0"/>
                </a:lnTo>
                <a:lnTo>
                  <a:pt x="32" y="3"/>
                </a:lnTo>
                <a:lnTo>
                  <a:pt x="19" y="11"/>
                </a:lnTo>
                <a:lnTo>
                  <a:pt x="0" y="31"/>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13" name="Freeform 28"/>
          <p:cNvSpPr>
            <a:spLocks/>
          </p:cNvSpPr>
          <p:nvPr/>
        </p:nvSpPr>
        <p:spPr bwMode="auto">
          <a:xfrm>
            <a:off x="3395663" y="3963988"/>
            <a:ext cx="407987" cy="180975"/>
          </a:xfrm>
          <a:custGeom>
            <a:avLst/>
            <a:gdLst>
              <a:gd name="T0" fmla="*/ 0 w 337"/>
              <a:gd name="T1" fmla="*/ 2147483647 h 182"/>
              <a:gd name="T2" fmla="*/ 2147483647 w 337"/>
              <a:gd name="T3" fmla="*/ 2147483647 h 182"/>
              <a:gd name="T4" fmla="*/ 2147483647 w 337"/>
              <a:gd name="T5" fmla="*/ 2147483647 h 182"/>
              <a:gd name="T6" fmla="*/ 2147483647 w 337"/>
              <a:gd name="T7" fmla="*/ 2147483647 h 182"/>
              <a:gd name="T8" fmla="*/ 2147483647 w 337"/>
              <a:gd name="T9" fmla="*/ 2147483647 h 182"/>
              <a:gd name="T10" fmla="*/ 2147483647 w 337"/>
              <a:gd name="T11" fmla="*/ 2147483647 h 182"/>
              <a:gd name="T12" fmla="*/ 2147483647 w 337"/>
              <a:gd name="T13" fmla="*/ 2147483647 h 182"/>
              <a:gd name="T14" fmla="*/ 2147483647 w 337"/>
              <a:gd name="T15" fmla="*/ 2147483647 h 182"/>
              <a:gd name="T16" fmla="*/ 2147483647 w 337"/>
              <a:gd name="T17" fmla="*/ 2147483647 h 182"/>
              <a:gd name="T18" fmla="*/ 2147483647 w 337"/>
              <a:gd name="T19" fmla="*/ 2147483647 h 182"/>
              <a:gd name="T20" fmla="*/ 2147483647 w 337"/>
              <a:gd name="T21" fmla="*/ 2147483647 h 182"/>
              <a:gd name="T22" fmla="*/ 2147483647 w 337"/>
              <a:gd name="T23" fmla="*/ 2147483647 h 182"/>
              <a:gd name="T24" fmla="*/ 2147483647 w 337"/>
              <a:gd name="T25" fmla="*/ 2147483647 h 182"/>
              <a:gd name="T26" fmla="*/ 2147483647 w 337"/>
              <a:gd name="T27" fmla="*/ 0 h 182"/>
              <a:gd name="T28" fmla="*/ 2147483647 w 337"/>
              <a:gd name="T29" fmla="*/ 0 h 182"/>
              <a:gd name="T30" fmla="*/ 2147483647 w 337"/>
              <a:gd name="T31" fmla="*/ 0 h 182"/>
              <a:gd name="T32" fmla="*/ 2147483647 w 337"/>
              <a:gd name="T33" fmla="*/ 0 h 182"/>
              <a:gd name="T34" fmla="*/ 2147483647 w 337"/>
              <a:gd name="T35" fmla="*/ 2147483647 h 182"/>
              <a:gd name="T36" fmla="*/ 2147483647 w 337"/>
              <a:gd name="T37" fmla="*/ 2147483647 h 182"/>
              <a:gd name="T38" fmla="*/ 0 w 337"/>
              <a:gd name="T39" fmla="*/ 2147483647 h 182"/>
              <a:gd name="T40" fmla="*/ 0 w 337"/>
              <a:gd name="T41" fmla="*/ 2147483647 h 1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7"/>
              <a:gd name="T64" fmla="*/ 0 h 182"/>
              <a:gd name="T65" fmla="*/ 337 w 337"/>
              <a:gd name="T66" fmla="*/ 182 h 1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7" h="182">
                <a:moveTo>
                  <a:pt x="0" y="66"/>
                </a:moveTo>
                <a:lnTo>
                  <a:pt x="13" y="107"/>
                </a:lnTo>
                <a:lnTo>
                  <a:pt x="28" y="140"/>
                </a:lnTo>
                <a:lnTo>
                  <a:pt x="112" y="148"/>
                </a:lnTo>
                <a:lnTo>
                  <a:pt x="196" y="164"/>
                </a:lnTo>
                <a:lnTo>
                  <a:pt x="252" y="181"/>
                </a:lnTo>
                <a:lnTo>
                  <a:pt x="294" y="164"/>
                </a:lnTo>
                <a:lnTo>
                  <a:pt x="322" y="140"/>
                </a:lnTo>
                <a:lnTo>
                  <a:pt x="322" y="115"/>
                </a:lnTo>
                <a:lnTo>
                  <a:pt x="322" y="90"/>
                </a:lnTo>
                <a:lnTo>
                  <a:pt x="336" y="65"/>
                </a:lnTo>
                <a:lnTo>
                  <a:pt x="336" y="32"/>
                </a:lnTo>
                <a:lnTo>
                  <a:pt x="336" y="7"/>
                </a:lnTo>
                <a:lnTo>
                  <a:pt x="294" y="0"/>
                </a:lnTo>
                <a:lnTo>
                  <a:pt x="265" y="0"/>
                </a:lnTo>
                <a:lnTo>
                  <a:pt x="209" y="0"/>
                </a:lnTo>
                <a:lnTo>
                  <a:pt x="168" y="0"/>
                </a:lnTo>
                <a:lnTo>
                  <a:pt x="112" y="7"/>
                </a:lnTo>
                <a:lnTo>
                  <a:pt x="69" y="24"/>
                </a:lnTo>
                <a:lnTo>
                  <a:pt x="0" y="66"/>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14" name="Freeform 29"/>
          <p:cNvSpPr>
            <a:spLocks/>
          </p:cNvSpPr>
          <p:nvPr/>
        </p:nvSpPr>
        <p:spPr bwMode="auto">
          <a:xfrm>
            <a:off x="2868613" y="3771900"/>
            <a:ext cx="120650" cy="85725"/>
          </a:xfrm>
          <a:custGeom>
            <a:avLst/>
            <a:gdLst>
              <a:gd name="T0" fmla="*/ 0 w 97"/>
              <a:gd name="T1" fmla="*/ 2147483647 h 86"/>
              <a:gd name="T2" fmla="*/ 2147483647 w 97"/>
              <a:gd name="T3" fmla="*/ 2147483647 h 86"/>
              <a:gd name="T4" fmla="*/ 2147483647 w 97"/>
              <a:gd name="T5" fmla="*/ 2147483647 h 86"/>
              <a:gd name="T6" fmla="*/ 2147483647 w 97"/>
              <a:gd name="T7" fmla="*/ 2147483647 h 86"/>
              <a:gd name="T8" fmla="*/ 2147483647 w 97"/>
              <a:gd name="T9" fmla="*/ 2147483647 h 86"/>
              <a:gd name="T10" fmla="*/ 2147483647 w 97"/>
              <a:gd name="T11" fmla="*/ 2147483647 h 86"/>
              <a:gd name="T12" fmla="*/ 2147483647 w 97"/>
              <a:gd name="T13" fmla="*/ 2147483647 h 86"/>
              <a:gd name="T14" fmla="*/ 2147483647 w 97"/>
              <a:gd name="T15" fmla="*/ 2147483647 h 86"/>
              <a:gd name="T16" fmla="*/ 2147483647 w 97"/>
              <a:gd name="T17" fmla="*/ 2147483647 h 86"/>
              <a:gd name="T18" fmla="*/ 2147483647 w 97"/>
              <a:gd name="T19" fmla="*/ 2147483647 h 86"/>
              <a:gd name="T20" fmla="*/ 2147483647 w 97"/>
              <a:gd name="T21" fmla="*/ 2147483647 h 86"/>
              <a:gd name="T22" fmla="*/ 2147483647 w 97"/>
              <a:gd name="T23" fmla="*/ 2147483647 h 86"/>
              <a:gd name="T24" fmla="*/ 2147483647 w 97"/>
              <a:gd name="T25" fmla="*/ 2147483647 h 86"/>
              <a:gd name="T26" fmla="*/ 2147483647 w 97"/>
              <a:gd name="T27" fmla="*/ 0 h 86"/>
              <a:gd name="T28" fmla="*/ 2147483647 w 97"/>
              <a:gd name="T29" fmla="*/ 0 h 86"/>
              <a:gd name="T30" fmla="*/ 2147483647 w 97"/>
              <a:gd name="T31" fmla="*/ 0 h 86"/>
              <a:gd name="T32" fmla="*/ 2147483647 w 97"/>
              <a:gd name="T33" fmla="*/ 0 h 86"/>
              <a:gd name="T34" fmla="*/ 2147483647 w 97"/>
              <a:gd name="T35" fmla="*/ 2147483647 h 86"/>
              <a:gd name="T36" fmla="*/ 2147483647 w 97"/>
              <a:gd name="T37" fmla="*/ 2147483647 h 86"/>
              <a:gd name="T38" fmla="*/ 0 w 97"/>
              <a:gd name="T39" fmla="*/ 2147483647 h 86"/>
              <a:gd name="T40" fmla="*/ 0 w 97"/>
              <a:gd name="T41" fmla="*/ 21474836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86"/>
              <a:gd name="T65" fmla="*/ 97 w 97"/>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86">
                <a:moveTo>
                  <a:pt x="0" y="31"/>
                </a:moveTo>
                <a:lnTo>
                  <a:pt x="3" y="50"/>
                </a:lnTo>
                <a:lnTo>
                  <a:pt x="8" y="65"/>
                </a:lnTo>
                <a:lnTo>
                  <a:pt x="32" y="69"/>
                </a:lnTo>
                <a:lnTo>
                  <a:pt x="56" y="77"/>
                </a:lnTo>
                <a:lnTo>
                  <a:pt x="72" y="85"/>
                </a:lnTo>
                <a:lnTo>
                  <a:pt x="84" y="77"/>
                </a:lnTo>
                <a:lnTo>
                  <a:pt x="92" y="65"/>
                </a:lnTo>
                <a:lnTo>
                  <a:pt x="92" y="54"/>
                </a:lnTo>
                <a:lnTo>
                  <a:pt x="92" y="42"/>
                </a:lnTo>
                <a:lnTo>
                  <a:pt x="96" y="30"/>
                </a:lnTo>
                <a:lnTo>
                  <a:pt x="96" y="15"/>
                </a:lnTo>
                <a:lnTo>
                  <a:pt x="96" y="3"/>
                </a:lnTo>
                <a:lnTo>
                  <a:pt x="84" y="0"/>
                </a:lnTo>
                <a:lnTo>
                  <a:pt x="75" y="0"/>
                </a:lnTo>
                <a:lnTo>
                  <a:pt x="59" y="0"/>
                </a:lnTo>
                <a:lnTo>
                  <a:pt x="48" y="0"/>
                </a:lnTo>
                <a:lnTo>
                  <a:pt x="32" y="3"/>
                </a:lnTo>
                <a:lnTo>
                  <a:pt x="19" y="11"/>
                </a:lnTo>
                <a:lnTo>
                  <a:pt x="0" y="31"/>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15" name="Freeform 30"/>
          <p:cNvSpPr>
            <a:spLocks/>
          </p:cNvSpPr>
          <p:nvPr/>
        </p:nvSpPr>
        <p:spPr bwMode="auto">
          <a:xfrm>
            <a:off x="3648075" y="3711575"/>
            <a:ext cx="457200" cy="384175"/>
          </a:xfrm>
          <a:custGeom>
            <a:avLst/>
            <a:gdLst>
              <a:gd name="T0" fmla="*/ 2147483647 w 375"/>
              <a:gd name="T1" fmla="*/ 2147483647 h 311"/>
              <a:gd name="T2" fmla="*/ 2147483647 w 375"/>
              <a:gd name="T3" fmla="*/ 2147483647 h 311"/>
              <a:gd name="T4" fmla="*/ 2147483647 w 375"/>
              <a:gd name="T5" fmla="*/ 2147483647 h 311"/>
              <a:gd name="T6" fmla="*/ 2147483647 w 375"/>
              <a:gd name="T7" fmla="*/ 2147483647 h 311"/>
              <a:gd name="T8" fmla="*/ 2147483647 w 375"/>
              <a:gd name="T9" fmla="*/ 2147483647 h 311"/>
              <a:gd name="T10" fmla="*/ 2147483647 w 375"/>
              <a:gd name="T11" fmla="*/ 2147483647 h 311"/>
              <a:gd name="T12" fmla="*/ 2147483647 w 375"/>
              <a:gd name="T13" fmla="*/ 2147483647 h 311"/>
              <a:gd name="T14" fmla="*/ 2147483647 w 375"/>
              <a:gd name="T15" fmla="*/ 2147483647 h 311"/>
              <a:gd name="T16" fmla="*/ 2147483647 w 375"/>
              <a:gd name="T17" fmla="*/ 2147483647 h 311"/>
              <a:gd name="T18" fmla="*/ 2147483647 w 375"/>
              <a:gd name="T19" fmla="*/ 0 h 311"/>
              <a:gd name="T20" fmla="*/ 2147483647 w 375"/>
              <a:gd name="T21" fmla="*/ 0 h 311"/>
              <a:gd name="T22" fmla="*/ 2147483647 w 375"/>
              <a:gd name="T23" fmla="*/ 2147483647 h 311"/>
              <a:gd name="T24" fmla="*/ 2147483647 w 375"/>
              <a:gd name="T25" fmla="*/ 2147483647 h 311"/>
              <a:gd name="T26" fmla="*/ 2147483647 w 375"/>
              <a:gd name="T27" fmla="*/ 2147483647 h 311"/>
              <a:gd name="T28" fmla="*/ 2147483647 w 375"/>
              <a:gd name="T29" fmla="*/ 2147483647 h 311"/>
              <a:gd name="T30" fmla="*/ 0 w 375"/>
              <a:gd name="T31" fmla="*/ 2147483647 h 311"/>
              <a:gd name="T32" fmla="*/ 2147483647 w 375"/>
              <a:gd name="T33" fmla="*/ 2147483647 h 311"/>
              <a:gd name="T34" fmla="*/ 2147483647 w 375"/>
              <a:gd name="T35" fmla="*/ 2147483647 h 311"/>
              <a:gd name="T36" fmla="*/ 2147483647 w 375"/>
              <a:gd name="T37" fmla="*/ 2147483647 h 311"/>
              <a:gd name="T38" fmla="*/ 2147483647 w 375"/>
              <a:gd name="T39" fmla="*/ 2147483647 h 311"/>
              <a:gd name="T40" fmla="*/ 2147483647 w 375"/>
              <a:gd name="T41" fmla="*/ 2147483647 h 311"/>
              <a:gd name="T42" fmla="*/ 2147483647 w 375"/>
              <a:gd name="T43" fmla="*/ 2147483647 h 311"/>
              <a:gd name="T44" fmla="*/ 2147483647 w 375"/>
              <a:gd name="T45" fmla="*/ 2147483647 h 311"/>
              <a:gd name="T46" fmla="*/ 2147483647 w 375"/>
              <a:gd name="T47" fmla="*/ 2147483647 h 311"/>
              <a:gd name="T48" fmla="*/ 2147483647 w 375"/>
              <a:gd name="T49" fmla="*/ 2147483647 h 311"/>
              <a:gd name="T50" fmla="*/ 2147483647 w 375"/>
              <a:gd name="T51" fmla="*/ 2147483647 h 311"/>
              <a:gd name="T52" fmla="*/ 2147483647 w 375"/>
              <a:gd name="T53" fmla="*/ 2147483647 h 311"/>
              <a:gd name="T54" fmla="*/ 2147483647 w 375"/>
              <a:gd name="T55" fmla="*/ 2147483647 h 311"/>
              <a:gd name="T56" fmla="*/ 2147483647 w 375"/>
              <a:gd name="T57" fmla="*/ 2147483647 h 31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5"/>
              <a:gd name="T88" fmla="*/ 0 h 311"/>
              <a:gd name="T89" fmla="*/ 375 w 375"/>
              <a:gd name="T90" fmla="*/ 311 h 31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5" h="311">
                <a:moveTo>
                  <a:pt x="311" y="277"/>
                </a:moveTo>
                <a:lnTo>
                  <a:pt x="355" y="262"/>
                </a:lnTo>
                <a:lnTo>
                  <a:pt x="374" y="220"/>
                </a:lnTo>
                <a:lnTo>
                  <a:pt x="367" y="171"/>
                </a:lnTo>
                <a:lnTo>
                  <a:pt x="367" y="135"/>
                </a:lnTo>
                <a:lnTo>
                  <a:pt x="338" y="59"/>
                </a:lnTo>
                <a:lnTo>
                  <a:pt x="306" y="34"/>
                </a:lnTo>
                <a:lnTo>
                  <a:pt x="269" y="23"/>
                </a:lnTo>
                <a:lnTo>
                  <a:pt x="229" y="11"/>
                </a:lnTo>
                <a:lnTo>
                  <a:pt x="193" y="0"/>
                </a:lnTo>
                <a:lnTo>
                  <a:pt x="158" y="0"/>
                </a:lnTo>
                <a:lnTo>
                  <a:pt x="119" y="15"/>
                </a:lnTo>
                <a:lnTo>
                  <a:pt x="86" y="14"/>
                </a:lnTo>
                <a:lnTo>
                  <a:pt x="65" y="22"/>
                </a:lnTo>
                <a:lnTo>
                  <a:pt x="21" y="27"/>
                </a:lnTo>
                <a:lnTo>
                  <a:pt x="0" y="57"/>
                </a:lnTo>
                <a:lnTo>
                  <a:pt x="1" y="95"/>
                </a:lnTo>
                <a:lnTo>
                  <a:pt x="9" y="118"/>
                </a:lnTo>
                <a:lnTo>
                  <a:pt x="12" y="153"/>
                </a:lnTo>
                <a:lnTo>
                  <a:pt x="24" y="186"/>
                </a:lnTo>
                <a:lnTo>
                  <a:pt x="35" y="218"/>
                </a:lnTo>
                <a:lnTo>
                  <a:pt x="57" y="248"/>
                </a:lnTo>
                <a:lnTo>
                  <a:pt x="95" y="259"/>
                </a:lnTo>
                <a:lnTo>
                  <a:pt x="133" y="269"/>
                </a:lnTo>
                <a:lnTo>
                  <a:pt x="189" y="299"/>
                </a:lnTo>
                <a:lnTo>
                  <a:pt x="226" y="310"/>
                </a:lnTo>
                <a:lnTo>
                  <a:pt x="261" y="310"/>
                </a:lnTo>
                <a:lnTo>
                  <a:pt x="311" y="277"/>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16" name="Freeform 31"/>
          <p:cNvSpPr>
            <a:spLocks/>
          </p:cNvSpPr>
          <p:nvPr/>
        </p:nvSpPr>
        <p:spPr bwMode="auto">
          <a:xfrm>
            <a:off x="4389438" y="3457575"/>
            <a:ext cx="508000" cy="312738"/>
          </a:xfrm>
          <a:custGeom>
            <a:avLst/>
            <a:gdLst>
              <a:gd name="T0" fmla="*/ 2147483647 w 373"/>
              <a:gd name="T1" fmla="*/ 2147483647 h 311"/>
              <a:gd name="T2" fmla="*/ 2147483647 w 373"/>
              <a:gd name="T3" fmla="*/ 2147483647 h 311"/>
              <a:gd name="T4" fmla="*/ 2147483647 w 373"/>
              <a:gd name="T5" fmla="*/ 2147483647 h 311"/>
              <a:gd name="T6" fmla="*/ 2147483647 w 373"/>
              <a:gd name="T7" fmla="*/ 2147483647 h 311"/>
              <a:gd name="T8" fmla="*/ 2147483647 w 373"/>
              <a:gd name="T9" fmla="*/ 2147483647 h 311"/>
              <a:gd name="T10" fmla="*/ 2147483647 w 373"/>
              <a:gd name="T11" fmla="*/ 2147483647 h 311"/>
              <a:gd name="T12" fmla="*/ 2147483647 w 373"/>
              <a:gd name="T13" fmla="*/ 2147483647 h 311"/>
              <a:gd name="T14" fmla="*/ 2147483647 w 373"/>
              <a:gd name="T15" fmla="*/ 2147483647 h 311"/>
              <a:gd name="T16" fmla="*/ 2147483647 w 373"/>
              <a:gd name="T17" fmla="*/ 2147483647 h 311"/>
              <a:gd name="T18" fmla="*/ 2147483647 w 373"/>
              <a:gd name="T19" fmla="*/ 0 h 311"/>
              <a:gd name="T20" fmla="*/ 2147483647 w 373"/>
              <a:gd name="T21" fmla="*/ 0 h 311"/>
              <a:gd name="T22" fmla="*/ 2147483647 w 373"/>
              <a:gd name="T23" fmla="*/ 2147483647 h 311"/>
              <a:gd name="T24" fmla="*/ 2147483647 w 373"/>
              <a:gd name="T25" fmla="*/ 2147483647 h 311"/>
              <a:gd name="T26" fmla="*/ 2147483647 w 373"/>
              <a:gd name="T27" fmla="*/ 2147483647 h 311"/>
              <a:gd name="T28" fmla="*/ 2147483647 w 373"/>
              <a:gd name="T29" fmla="*/ 2147483647 h 311"/>
              <a:gd name="T30" fmla="*/ 0 w 373"/>
              <a:gd name="T31" fmla="*/ 2147483647 h 311"/>
              <a:gd name="T32" fmla="*/ 0 w 373"/>
              <a:gd name="T33" fmla="*/ 2147483647 h 311"/>
              <a:gd name="T34" fmla="*/ 2147483647 w 373"/>
              <a:gd name="T35" fmla="*/ 2147483647 h 311"/>
              <a:gd name="T36" fmla="*/ 2147483647 w 373"/>
              <a:gd name="T37" fmla="*/ 2147483647 h 311"/>
              <a:gd name="T38" fmla="*/ 2147483647 w 373"/>
              <a:gd name="T39" fmla="*/ 2147483647 h 311"/>
              <a:gd name="T40" fmla="*/ 2147483647 w 373"/>
              <a:gd name="T41" fmla="*/ 2147483647 h 311"/>
              <a:gd name="T42" fmla="*/ 2147483647 w 373"/>
              <a:gd name="T43" fmla="*/ 2147483647 h 311"/>
              <a:gd name="T44" fmla="*/ 2147483647 w 373"/>
              <a:gd name="T45" fmla="*/ 2147483647 h 311"/>
              <a:gd name="T46" fmla="*/ 2147483647 w 373"/>
              <a:gd name="T47" fmla="*/ 2147483647 h 311"/>
              <a:gd name="T48" fmla="*/ 2147483647 w 373"/>
              <a:gd name="T49" fmla="*/ 2147483647 h 311"/>
              <a:gd name="T50" fmla="*/ 2147483647 w 373"/>
              <a:gd name="T51" fmla="*/ 2147483647 h 311"/>
              <a:gd name="T52" fmla="*/ 2147483647 w 373"/>
              <a:gd name="T53" fmla="*/ 2147483647 h 311"/>
              <a:gd name="T54" fmla="*/ 2147483647 w 373"/>
              <a:gd name="T55" fmla="*/ 2147483647 h 311"/>
              <a:gd name="T56" fmla="*/ 2147483647 w 373"/>
              <a:gd name="T57" fmla="*/ 2147483647 h 31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3"/>
              <a:gd name="T88" fmla="*/ 0 h 311"/>
              <a:gd name="T89" fmla="*/ 373 w 373"/>
              <a:gd name="T90" fmla="*/ 311 h 31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3" h="311">
                <a:moveTo>
                  <a:pt x="310" y="277"/>
                </a:moveTo>
                <a:lnTo>
                  <a:pt x="354" y="262"/>
                </a:lnTo>
                <a:lnTo>
                  <a:pt x="372" y="220"/>
                </a:lnTo>
                <a:lnTo>
                  <a:pt x="366" y="171"/>
                </a:lnTo>
                <a:lnTo>
                  <a:pt x="366" y="135"/>
                </a:lnTo>
                <a:lnTo>
                  <a:pt x="337" y="59"/>
                </a:lnTo>
                <a:lnTo>
                  <a:pt x="305" y="34"/>
                </a:lnTo>
                <a:lnTo>
                  <a:pt x="268" y="23"/>
                </a:lnTo>
                <a:lnTo>
                  <a:pt x="228" y="11"/>
                </a:lnTo>
                <a:lnTo>
                  <a:pt x="192" y="0"/>
                </a:lnTo>
                <a:lnTo>
                  <a:pt x="157" y="0"/>
                </a:lnTo>
                <a:lnTo>
                  <a:pt x="118" y="15"/>
                </a:lnTo>
                <a:lnTo>
                  <a:pt x="85" y="14"/>
                </a:lnTo>
                <a:lnTo>
                  <a:pt x="64" y="22"/>
                </a:lnTo>
                <a:lnTo>
                  <a:pt x="20" y="27"/>
                </a:lnTo>
                <a:lnTo>
                  <a:pt x="0" y="57"/>
                </a:lnTo>
                <a:lnTo>
                  <a:pt x="0" y="95"/>
                </a:lnTo>
                <a:lnTo>
                  <a:pt x="8" y="118"/>
                </a:lnTo>
                <a:lnTo>
                  <a:pt x="11" y="153"/>
                </a:lnTo>
                <a:lnTo>
                  <a:pt x="23" y="186"/>
                </a:lnTo>
                <a:lnTo>
                  <a:pt x="34" y="218"/>
                </a:lnTo>
                <a:lnTo>
                  <a:pt x="56" y="248"/>
                </a:lnTo>
                <a:lnTo>
                  <a:pt x="94" y="259"/>
                </a:lnTo>
                <a:lnTo>
                  <a:pt x="132" y="269"/>
                </a:lnTo>
                <a:lnTo>
                  <a:pt x="188" y="299"/>
                </a:lnTo>
                <a:lnTo>
                  <a:pt x="225" y="310"/>
                </a:lnTo>
                <a:lnTo>
                  <a:pt x="260" y="310"/>
                </a:lnTo>
                <a:lnTo>
                  <a:pt x="310" y="277"/>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17" name="Freeform 32"/>
          <p:cNvSpPr>
            <a:spLocks/>
          </p:cNvSpPr>
          <p:nvPr/>
        </p:nvSpPr>
        <p:spPr bwMode="auto">
          <a:xfrm>
            <a:off x="3744913" y="3552825"/>
            <a:ext cx="457200" cy="312738"/>
          </a:xfrm>
          <a:custGeom>
            <a:avLst/>
            <a:gdLst>
              <a:gd name="T0" fmla="*/ 2147483647 w 375"/>
              <a:gd name="T1" fmla="*/ 2147483647 h 311"/>
              <a:gd name="T2" fmla="*/ 2147483647 w 375"/>
              <a:gd name="T3" fmla="*/ 2147483647 h 311"/>
              <a:gd name="T4" fmla="*/ 2147483647 w 375"/>
              <a:gd name="T5" fmla="*/ 2147483647 h 311"/>
              <a:gd name="T6" fmla="*/ 2147483647 w 375"/>
              <a:gd name="T7" fmla="*/ 2147483647 h 311"/>
              <a:gd name="T8" fmla="*/ 2147483647 w 375"/>
              <a:gd name="T9" fmla="*/ 2147483647 h 311"/>
              <a:gd name="T10" fmla="*/ 2147483647 w 375"/>
              <a:gd name="T11" fmla="*/ 2147483647 h 311"/>
              <a:gd name="T12" fmla="*/ 2147483647 w 375"/>
              <a:gd name="T13" fmla="*/ 2147483647 h 311"/>
              <a:gd name="T14" fmla="*/ 2147483647 w 375"/>
              <a:gd name="T15" fmla="*/ 2147483647 h 311"/>
              <a:gd name="T16" fmla="*/ 2147483647 w 375"/>
              <a:gd name="T17" fmla="*/ 2147483647 h 311"/>
              <a:gd name="T18" fmla="*/ 2147483647 w 375"/>
              <a:gd name="T19" fmla="*/ 0 h 311"/>
              <a:gd name="T20" fmla="*/ 2147483647 w 375"/>
              <a:gd name="T21" fmla="*/ 0 h 311"/>
              <a:gd name="T22" fmla="*/ 2147483647 w 375"/>
              <a:gd name="T23" fmla="*/ 2147483647 h 311"/>
              <a:gd name="T24" fmla="*/ 2147483647 w 375"/>
              <a:gd name="T25" fmla="*/ 2147483647 h 311"/>
              <a:gd name="T26" fmla="*/ 2147483647 w 375"/>
              <a:gd name="T27" fmla="*/ 2147483647 h 311"/>
              <a:gd name="T28" fmla="*/ 2147483647 w 375"/>
              <a:gd name="T29" fmla="*/ 2147483647 h 311"/>
              <a:gd name="T30" fmla="*/ 0 w 375"/>
              <a:gd name="T31" fmla="*/ 2147483647 h 311"/>
              <a:gd name="T32" fmla="*/ 2147483647 w 375"/>
              <a:gd name="T33" fmla="*/ 2147483647 h 311"/>
              <a:gd name="T34" fmla="*/ 2147483647 w 375"/>
              <a:gd name="T35" fmla="*/ 2147483647 h 311"/>
              <a:gd name="T36" fmla="*/ 2147483647 w 375"/>
              <a:gd name="T37" fmla="*/ 2147483647 h 311"/>
              <a:gd name="T38" fmla="*/ 2147483647 w 375"/>
              <a:gd name="T39" fmla="*/ 2147483647 h 311"/>
              <a:gd name="T40" fmla="*/ 2147483647 w 375"/>
              <a:gd name="T41" fmla="*/ 2147483647 h 311"/>
              <a:gd name="T42" fmla="*/ 2147483647 w 375"/>
              <a:gd name="T43" fmla="*/ 2147483647 h 311"/>
              <a:gd name="T44" fmla="*/ 2147483647 w 375"/>
              <a:gd name="T45" fmla="*/ 2147483647 h 311"/>
              <a:gd name="T46" fmla="*/ 2147483647 w 375"/>
              <a:gd name="T47" fmla="*/ 2147483647 h 311"/>
              <a:gd name="T48" fmla="*/ 2147483647 w 375"/>
              <a:gd name="T49" fmla="*/ 2147483647 h 311"/>
              <a:gd name="T50" fmla="*/ 2147483647 w 375"/>
              <a:gd name="T51" fmla="*/ 2147483647 h 311"/>
              <a:gd name="T52" fmla="*/ 2147483647 w 375"/>
              <a:gd name="T53" fmla="*/ 2147483647 h 311"/>
              <a:gd name="T54" fmla="*/ 2147483647 w 375"/>
              <a:gd name="T55" fmla="*/ 2147483647 h 311"/>
              <a:gd name="T56" fmla="*/ 2147483647 w 375"/>
              <a:gd name="T57" fmla="*/ 2147483647 h 31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5"/>
              <a:gd name="T88" fmla="*/ 0 h 311"/>
              <a:gd name="T89" fmla="*/ 375 w 375"/>
              <a:gd name="T90" fmla="*/ 311 h 31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5" h="311">
                <a:moveTo>
                  <a:pt x="311" y="277"/>
                </a:moveTo>
                <a:lnTo>
                  <a:pt x="355" y="262"/>
                </a:lnTo>
                <a:lnTo>
                  <a:pt x="374" y="220"/>
                </a:lnTo>
                <a:lnTo>
                  <a:pt x="367" y="171"/>
                </a:lnTo>
                <a:lnTo>
                  <a:pt x="367" y="135"/>
                </a:lnTo>
                <a:lnTo>
                  <a:pt x="338" y="59"/>
                </a:lnTo>
                <a:lnTo>
                  <a:pt x="306" y="34"/>
                </a:lnTo>
                <a:lnTo>
                  <a:pt x="269" y="23"/>
                </a:lnTo>
                <a:lnTo>
                  <a:pt x="229" y="11"/>
                </a:lnTo>
                <a:lnTo>
                  <a:pt x="193" y="0"/>
                </a:lnTo>
                <a:lnTo>
                  <a:pt x="158" y="0"/>
                </a:lnTo>
                <a:lnTo>
                  <a:pt x="119" y="15"/>
                </a:lnTo>
                <a:lnTo>
                  <a:pt x="86" y="14"/>
                </a:lnTo>
                <a:lnTo>
                  <a:pt x="65" y="22"/>
                </a:lnTo>
                <a:lnTo>
                  <a:pt x="21" y="27"/>
                </a:lnTo>
                <a:lnTo>
                  <a:pt x="0" y="57"/>
                </a:lnTo>
                <a:lnTo>
                  <a:pt x="1" y="95"/>
                </a:lnTo>
                <a:lnTo>
                  <a:pt x="9" y="118"/>
                </a:lnTo>
                <a:lnTo>
                  <a:pt x="12" y="153"/>
                </a:lnTo>
                <a:lnTo>
                  <a:pt x="24" y="186"/>
                </a:lnTo>
                <a:lnTo>
                  <a:pt x="35" y="218"/>
                </a:lnTo>
                <a:lnTo>
                  <a:pt x="57" y="248"/>
                </a:lnTo>
                <a:lnTo>
                  <a:pt x="95" y="259"/>
                </a:lnTo>
                <a:lnTo>
                  <a:pt x="133" y="269"/>
                </a:lnTo>
                <a:lnTo>
                  <a:pt x="189" y="299"/>
                </a:lnTo>
                <a:lnTo>
                  <a:pt x="226" y="310"/>
                </a:lnTo>
                <a:lnTo>
                  <a:pt x="261" y="310"/>
                </a:lnTo>
                <a:lnTo>
                  <a:pt x="311" y="277"/>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18" name="Freeform 33"/>
          <p:cNvSpPr>
            <a:spLocks/>
          </p:cNvSpPr>
          <p:nvPr/>
        </p:nvSpPr>
        <p:spPr bwMode="auto">
          <a:xfrm>
            <a:off x="6176963" y="4086225"/>
            <a:ext cx="431800" cy="341313"/>
          </a:xfrm>
          <a:custGeom>
            <a:avLst/>
            <a:gdLst>
              <a:gd name="T0" fmla="*/ 2147483647 w 356"/>
              <a:gd name="T1" fmla="*/ 2147483647 h 342"/>
              <a:gd name="T2" fmla="*/ 2147483647 w 356"/>
              <a:gd name="T3" fmla="*/ 2147483647 h 342"/>
              <a:gd name="T4" fmla="*/ 2147483647 w 356"/>
              <a:gd name="T5" fmla="*/ 2147483647 h 342"/>
              <a:gd name="T6" fmla="*/ 2147483647 w 356"/>
              <a:gd name="T7" fmla="*/ 2147483647 h 342"/>
              <a:gd name="T8" fmla="*/ 2147483647 w 356"/>
              <a:gd name="T9" fmla="*/ 2147483647 h 342"/>
              <a:gd name="T10" fmla="*/ 2147483647 w 356"/>
              <a:gd name="T11" fmla="*/ 2147483647 h 342"/>
              <a:gd name="T12" fmla="*/ 2147483647 w 356"/>
              <a:gd name="T13" fmla="*/ 2147483647 h 342"/>
              <a:gd name="T14" fmla="*/ 2147483647 w 356"/>
              <a:gd name="T15" fmla="*/ 2147483647 h 342"/>
              <a:gd name="T16" fmla="*/ 2147483647 w 356"/>
              <a:gd name="T17" fmla="*/ 2147483647 h 342"/>
              <a:gd name="T18" fmla="*/ 2147483647 w 356"/>
              <a:gd name="T19" fmla="*/ 2147483647 h 342"/>
              <a:gd name="T20" fmla="*/ 2147483647 w 356"/>
              <a:gd name="T21" fmla="*/ 2147483647 h 342"/>
              <a:gd name="T22" fmla="*/ 2147483647 w 356"/>
              <a:gd name="T23" fmla="*/ 2147483647 h 342"/>
              <a:gd name="T24" fmla="*/ 2147483647 w 356"/>
              <a:gd name="T25" fmla="*/ 2147483647 h 342"/>
              <a:gd name="T26" fmla="*/ 2147483647 w 356"/>
              <a:gd name="T27" fmla="*/ 2147483647 h 342"/>
              <a:gd name="T28" fmla="*/ 2147483647 w 356"/>
              <a:gd name="T29" fmla="*/ 2147483647 h 342"/>
              <a:gd name="T30" fmla="*/ 2147483647 w 356"/>
              <a:gd name="T31" fmla="*/ 2147483647 h 342"/>
              <a:gd name="T32" fmla="*/ 2147483647 w 356"/>
              <a:gd name="T33" fmla="*/ 2147483647 h 342"/>
              <a:gd name="T34" fmla="*/ 2147483647 w 356"/>
              <a:gd name="T35" fmla="*/ 2147483647 h 342"/>
              <a:gd name="T36" fmla="*/ 2147483647 w 356"/>
              <a:gd name="T37" fmla="*/ 2147483647 h 342"/>
              <a:gd name="T38" fmla="*/ 2147483647 w 356"/>
              <a:gd name="T39" fmla="*/ 2147483647 h 342"/>
              <a:gd name="T40" fmla="*/ 2147483647 w 356"/>
              <a:gd name="T41" fmla="*/ 0 h 342"/>
              <a:gd name="T42" fmla="*/ 2147483647 w 356"/>
              <a:gd name="T43" fmla="*/ 2147483647 h 342"/>
              <a:gd name="T44" fmla="*/ 2147483647 w 356"/>
              <a:gd name="T45" fmla="*/ 2147483647 h 342"/>
              <a:gd name="T46" fmla="*/ 2147483647 w 356"/>
              <a:gd name="T47" fmla="*/ 2147483647 h 342"/>
              <a:gd name="T48" fmla="*/ 2147483647 w 356"/>
              <a:gd name="T49" fmla="*/ 2147483647 h 342"/>
              <a:gd name="T50" fmla="*/ 2147483647 w 356"/>
              <a:gd name="T51" fmla="*/ 2147483647 h 342"/>
              <a:gd name="T52" fmla="*/ 0 w 356"/>
              <a:gd name="T53" fmla="*/ 2147483647 h 342"/>
              <a:gd name="T54" fmla="*/ 2147483647 w 356"/>
              <a:gd name="T55" fmla="*/ 2147483647 h 342"/>
              <a:gd name="T56" fmla="*/ 2147483647 w 356"/>
              <a:gd name="T57" fmla="*/ 2147483647 h 3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6"/>
              <a:gd name="T88" fmla="*/ 0 h 342"/>
              <a:gd name="T89" fmla="*/ 356 w 356"/>
              <a:gd name="T90" fmla="*/ 342 h 3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6" h="342">
                <a:moveTo>
                  <a:pt x="11" y="231"/>
                </a:moveTo>
                <a:lnTo>
                  <a:pt x="7" y="278"/>
                </a:lnTo>
                <a:lnTo>
                  <a:pt x="39" y="311"/>
                </a:lnTo>
                <a:lnTo>
                  <a:pt x="87" y="324"/>
                </a:lnTo>
                <a:lnTo>
                  <a:pt x="120" y="338"/>
                </a:lnTo>
                <a:lnTo>
                  <a:pt x="201" y="341"/>
                </a:lnTo>
                <a:lnTo>
                  <a:pt x="236" y="322"/>
                </a:lnTo>
                <a:lnTo>
                  <a:pt x="261" y="292"/>
                </a:lnTo>
                <a:lnTo>
                  <a:pt x="288" y="260"/>
                </a:lnTo>
                <a:lnTo>
                  <a:pt x="312" y="231"/>
                </a:lnTo>
                <a:lnTo>
                  <a:pt x="326" y="199"/>
                </a:lnTo>
                <a:lnTo>
                  <a:pt x="327" y="157"/>
                </a:lnTo>
                <a:lnTo>
                  <a:pt x="341" y="127"/>
                </a:lnTo>
                <a:lnTo>
                  <a:pt x="342" y="105"/>
                </a:lnTo>
                <a:lnTo>
                  <a:pt x="355" y="62"/>
                </a:lnTo>
                <a:lnTo>
                  <a:pt x="335" y="31"/>
                </a:lnTo>
                <a:lnTo>
                  <a:pt x="300" y="17"/>
                </a:lnTo>
                <a:lnTo>
                  <a:pt x="275" y="16"/>
                </a:lnTo>
                <a:lnTo>
                  <a:pt x="242" y="5"/>
                </a:lnTo>
                <a:lnTo>
                  <a:pt x="207" y="3"/>
                </a:lnTo>
                <a:lnTo>
                  <a:pt x="173" y="0"/>
                </a:lnTo>
                <a:lnTo>
                  <a:pt x="137" y="9"/>
                </a:lnTo>
                <a:lnTo>
                  <a:pt x="112" y="40"/>
                </a:lnTo>
                <a:lnTo>
                  <a:pt x="88" y="71"/>
                </a:lnTo>
                <a:lnTo>
                  <a:pt x="38" y="110"/>
                </a:lnTo>
                <a:lnTo>
                  <a:pt x="14" y="140"/>
                </a:lnTo>
                <a:lnTo>
                  <a:pt x="0" y="172"/>
                </a:lnTo>
                <a:lnTo>
                  <a:pt x="11" y="231"/>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19" name="Freeform 34"/>
          <p:cNvSpPr>
            <a:spLocks/>
          </p:cNvSpPr>
          <p:nvPr/>
        </p:nvSpPr>
        <p:spPr bwMode="auto">
          <a:xfrm>
            <a:off x="5106988" y="4144963"/>
            <a:ext cx="212725" cy="238125"/>
          </a:xfrm>
          <a:custGeom>
            <a:avLst/>
            <a:gdLst>
              <a:gd name="T0" fmla="*/ 2147483647 w 178"/>
              <a:gd name="T1" fmla="*/ 2147483647 h 239"/>
              <a:gd name="T2" fmla="*/ 2147483647 w 178"/>
              <a:gd name="T3" fmla="*/ 2147483647 h 239"/>
              <a:gd name="T4" fmla="*/ 2147483647 w 178"/>
              <a:gd name="T5" fmla="*/ 2147483647 h 239"/>
              <a:gd name="T6" fmla="*/ 2147483647 w 178"/>
              <a:gd name="T7" fmla="*/ 2147483647 h 239"/>
              <a:gd name="T8" fmla="*/ 2147483647 w 178"/>
              <a:gd name="T9" fmla="*/ 2147483647 h 239"/>
              <a:gd name="T10" fmla="*/ 2147483647 w 178"/>
              <a:gd name="T11" fmla="*/ 2147483647 h 239"/>
              <a:gd name="T12" fmla="*/ 2147483647 w 178"/>
              <a:gd name="T13" fmla="*/ 2147483647 h 239"/>
              <a:gd name="T14" fmla="*/ 2147483647 w 178"/>
              <a:gd name="T15" fmla="*/ 2147483647 h 239"/>
              <a:gd name="T16" fmla="*/ 2147483647 w 178"/>
              <a:gd name="T17" fmla="*/ 2147483647 h 239"/>
              <a:gd name="T18" fmla="*/ 2147483647 w 178"/>
              <a:gd name="T19" fmla="*/ 2147483647 h 239"/>
              <a:gd name="T20" fmla="*/ 2147483647 w 178"/>
              <a:gd name="T21" fmla="*/ 2147483647 h 239"/>
              <a:gd name="T22" fmla="*/ 2147483647 w 178"/>
              <a:gd name="T23" fmla="*/ 2147483647 h 239"/>
              <a:gd name="T24" fmla="*/ 2147483647 w 178"/>
              <a:gd name="T25" fmla="*/ 2147483647 h 239"/>
              <a:gd name="T26" fmla="*/ 2147483647 w 178"/>
              <a:gd name="T27" fmla="*/ 2147483647 h 239"/>
              <a:gd name="T28" fmla="*/ 2147483647 w 178"/>
              <a:gd name="T29" fmla="*/ 2147483647 h 239"/>
              <a:gd name="T30" fmla="*/ 2147483647 w 178"/>
              <a:gd name="T31" fmla="*/ 0 h 239"/>
              <a:gd name="T32" fmla="*/ 2147483647 w 178"/>
              <a:gd name="T33" fmla="*/ 2147483647 h 239"/>
              <a:gd name="T34" fmla="*/ 2147483647 w 178"/>
              <a:gd name="T35" fmla="*/ 2147483647 h 239"/>
              <a:gd name="T36" fmla="*/ 2147483647 w 178"/>
              <a:gd name="T37" fmla="*/ 2147483647 h 239"/>
              <a:gd name="T38" fmla="*/ 2147483647 w 178"/>
              <a:gd name="T39" fmla="*/ 2147483647 h 239"/>
              <a:gd name="T40" fmla="*/ 2147483647 w 178"/>
              <a:gd name="T41" fmla="*/ 2147483647 h 239"/>
              <a:gd name="T42" fmla="*/ 0 w 178"/>
              <a:gd name="T43" fmla="*/ 2147483647 h 239"/>
              <a:gd name="T44" fmla="*/ 2147483647 w 178"/>
              <a:gd name="T45" fmla="*/ 2147483647 h 239"/>
              <a:gd name="T46" fmla="*/ 2147483647 w 178"/>
              <a:gd name="T47" fmla="*/ 2147483647 h 239"/>
              <a:gd name="T48" fmla="*/ 2147483647 w 178"/>
              <a:gd name="T49" fmla="*/ 2147483647 h 239"/>
              <a:gd name="T50" fmla="*/ 2147483647 w 178"/>
              <a:gd name="T51" fmla="*/ 2147483647 h 239"/>
              <a:gd name="T52" fmla="*/ 2147483647 w 178"/>
              <a:gd name="T53" fmla="*/ 2147483647 h 239"/>
              <a:gd name="T54" fmla="*/ 2147483647 w 178"/>
              <a:gd name="T55" fmla="*/ 2147483647 h 239"/>
              <a:gd name="T56" fmla="*/ 2147483647 w 178"/>
              <a:gd name="T57" fmla="*/ 2147483647 h 2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8"/>
              <a:gd name="T88" fmla="*/ 0 h 239"/>
              <a:gd name="T89" fmla="*/ 178 w 178"/>
              <a:gd name="T90" fmla="*/ 239 h 2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8" h="239">
                <a:moveTo>
                  <a:pt x="54" y="219"/>
                </a:moveTo>
                <a:lnTo>
                  <a:pt x="73" y="238"/>
                </a:lnTo>
                <a:lnTo>
                  <a:pt x="99" y="236"/>
                </a:lnTo>
                <a:lnTo>
                  <a:pt x="123" y="221"/>
                </a:lnTo>
                <a:lnTo>
                  <a:pt x="141" y="211"/>
                </a:lnTo>
                <a:lnTo>
                  <a:pt x="173" y="177"/>
                </a:lnTo>
                <a:lnTo>
                  <a:pt x="177" y="154"/>
                </a:lnTo>
                <a:lnTo>
                  <a:pt x="172" y="131"/>
                </a:lnTo>
                <a:lnTo>
                  <a:pt x="168" y="108"/>
                </a:lnTo>
                <a:lnTo>
                  <a:pt x="164" y="86"/>
                </a:lnTo>
                <a:lnTo>
                  <a:pt x="154" y="68"/>
                </a:lnTo>
                <a:lnTo>
                  <a:pt x="136" y="51"/>
                </a:lnTo>
                <a:lnTo>
                  <a:pt x="127" y="34"/>
                </a:lnTo>
                <a:lnTo>
                  <a:pt x="118" y="25"/>
                </a:lnTo>
                <a:lnTo>
                  <a:pt x="103" y="3"/>
                </a:lnTo>
                <a:lnTo>
                  <a:pt x="82" y="0"/>
                </a:lnTo>
                <a:lnTo>
                  <a:pt x="63" y="10"/>
                </a:lnTo>
                <a:lnTo>
                  <a:pt x="53" y="20"/>
                </a:lnTo>
                <a:lnTo>
                  <a:pt x="36" y="31"/>
                </a:lnTo>
                <a:lnTo>
                  <a:pt x="22" y="46"/>
                </a:lnTo>
                <a:lnTo>
                  <a:pt x="9" y="60"/>
                </a:lnTo>
                <a:lnTo>
                  <a:pt x="0" y="79"/>
                </a:lnTo>
                <a:lnTo>
                  <a:pt x="4" y="101"/>
                </a:lnTo>
                <a:lnTo>
                  <a:pt x="9" y="123"/>
                </a:lnTo>
                <a:lnTo>
                  <a:pt x="9" y="160"/>
                </a:lnTo>
                <a:lnTo>
                  <a:pt x="14" y="183"/>
                </a:lnTo>
                <a:lnTo>
                  <a:pt x="23" y="201"/>
                </a:lnTo>
                <a:lnTo>
                  <a:pt x="54" y="219"/>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20" name="Freeform 35"/>
          <p:cNvSpPr>
            <a:spLocks/>
          </p:cNvSpPr>
          <p:nvPr/>
        </p:nvSpPr>
        <p:spPr bwMode="auto">
          <a:xfrm>
            <a:off x="4035425" y="3503613"/>
            <a:ext cx="411163" cy="295275"/>
          </a:xfrm>
          <a:custGeom>
            <a:avLst/>
            <a:gdLst>
              <a:gd name="T0" fmla="*/ 2147483647 w 337"/>
              <a:gd name="T1" fmla="*/ 2147483647 h 296"/>
              <a:gd name="T2" fmla="*/ 2147483647 w 337"/>
              <a:gd name="T3" fmla="*/ 0 h 296"/>
              <a:gd name="T4" fmla="*/ 2147483647 w 337"/>
              <a:gd name="T5" fmla="*/ 0 h 296"/>
              <a:gd name="T6" fmla="*/ 2147483647 w 337"/>
              <a:gd name="T7" fmla="*/ 2147483647 h 296"/>
              <a:gd name="T8" fmla="*/ 2147483647 w 337"/>
              <a:gd name="T9" fmla="*/ 2147483647 h 296"/>
              <a:gd name="T10" fmla="*/ 0 w 337"/>
              <a:gd name="T11" fmla="*/ 2147483647 h 296"/>
              <a:gd name="T12" fmla="*/ 0 w 337"/>
              <a:gd name="T13" fmla="*/ 2147483647 h 296"/>
              <a:gd name="T14" fmla="*/ 0 w 337"/>
              <a:gd name="T15" fmla="*/ 2147483647 h 296"/>
              <a:gd name="T16" fmla="*/ 0 w 337"/>
              <a:gd name="T17" fmla="*/ 2147483647 h 296"/>
              <a:gd name="T18" fmla="*/ 0 w 337"/>
              <a:gd name="T19" fmla="*/ 2147483647 h 296"/>
              <a:gd name="T20" fmla="*/ 2147483647 w 337"/>
              <a:gd name="T21" fmla="*/ 2147483647 h 296"/>
              <a:gd name="T22" fmla="*/ 2147483647 w 337"/>
              <a:gd name="T23" fmla="*/ 2147483647 h 296"/>
              <a:gd name="T24" fmla="*/ 2147483647 w 337"/>
              <a:gd name="T25" fmla="*/ 2147483647 h 296"/>
              <a:gd name="T26" fmla="*/ 2147483647 w 337"/>
              <a:gd name="T27" fmla="*/ 2147483647 h 296"/>
              <a:gd name="T28" fmla="*/ 2147483647 w 337"/>
              <a:gd name="T29" fmla="*/ 2147483647 h 296"/>
              <a:gd name="T30" fmla="*/ 2147483647 w 337"/>
              <a:gd name="T31" fmla="*/ 2147483647 h 296"/>
              <a:gd name="T32" fmla="*/ 2147483647 w 337"/>
              <a:gd name="T33" fmla="*/ 2147483647 h 296"/>
              <a:gd name="T34" fmla="*/ 2147483647 w 337"/>
              <a:gd name="T35" fmla="*/ 2147483647 h 296"/>
              <a:gd name="T36" fmla="*/ 2147483647 w 337"/>
              <a:gd name="T37" fmla="*/ 2147483647 h 296"/>
              <a:gd name="T38" fmla="*/ 2147483647 w 337"/>
              <a:gd name="T39" fmla="*/ 2147483647 h 296"/>
              <a:gd name="T40" fmla="*/ 2147483647 w 337"/>
              <a:gd name="T41" fmla="*/ 2147483647 h 296"/>
              <a:gd name="T42" fmla="*/ 2147483647 w 337"/>
              <a:gd name="T43" fmla="*/ 2147483647 h 296"/>
              <a:gd name="T44" fmla="*/ 2147483647 w 337"/>
              <a:gd name="T45" fmla="*/ 2147483647 h 296"/>
              <a:gd name="T46" fmla="*/ 2147483647 w 337"/>
              <a:gd name="T47" fmla="*/ 2147483647 h 29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7"/>
              <a:gd name="T73" fmla="*/ 0 h 296"/>
              <a:gd name="T74" fmla="*/ 337 w 337"/>
              <a:gd name="T75" fmla="*/ 296 h 29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7" h="296">
                <a:moveTo>
                  <a:pt x="336" y="22"/>
                </a:moveTo>
                <a:lnTo>
                  <a:pt x="259" y="0"/>
                </a:lnTo>
                <a:lnTo>
                  <a:pt x="148" y="0"/>
                </a:lnTo>
                <a:lnTo>
                  <a:pt x="91" y="11"/>
                </a:lnTo>
                <a:lnTo>
                  <a:pt x="37" y="32"/>
                </a:lnTo>
                <a:lnTo>
                  <a:pt x="0" y="74"/>
                </a:lnTo>
                <a:lnTo>
                  <a:pt x="0" y="116"/>
                </a:lnTo>
                <a:lnTo>
                  <a:pt x="0" y="147"/>
                </a:lnTo>
                <a:lnTo>
                  <a:pt x="0" y="179"/>
                </a:lnTo>
                <a:lnTo>
                  <a:pt x="0" y="211"/>
                </a:lnTo>
                <a:lnTo>
                  <a:pt x="17" y="242"/>
                </a:lnTo>
                <a:lnTo>
                  <a:pt x="37" y="284"/>
                </a:lnTo>
                <a:lnTo>
                  <a:pt x="91" y="295"/>
                </a:lnTo>
                <a:lnTo>
                  <a:pt x="148" y="295"/>
                </a:lnTo>
                <a:lnTo>
                  <a:pt x="203" y="295"/>
                </a:lnTo>
                <a:lnTo>
                  <a:pt x="259" y="274"/>
                </a:lnTo>
                <a:lnTo>
                  <a:pt x="314" y="242"/>
                </a:lnTo>
                <a:lnTo>
                  <a:pt x="334" y="211"/>
                </a:lnTo>
                <a:lnTo>
                  <a:pt x="334" y="179"/>
                </a:lnTo>
                <a:lnTo>
                  <a:pt x="334" y="147"/>
                </a:lnTo>
                <a:lnTo>
                  <a:pt x="334" y="116"/>
                </a:lnTo>
                <a:lnTo>
                  <a:pt x="334" y="84"/>
                </a:lnTo>
                <a:lnTo>
                  <a:pt x="336" y="22"/>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21" name="Freeform 36"/>
          <p:cNvSpPr>
            <a:spLocks/>
          </p:cNvSpPr>
          <p:nvPr/>
        </p:nvSpPr>
        <p:spPr bwMode="auto">
          <a:xfrm>
            <a:off x="4913313" y="4191000"/>
            <a:ext cx="215900" cy="241300"/>
          </a:xfrm>
          <a:custGeom>
            <a:avLst/>
            <a:gdLst>
              <a:gd name="T0" fmla="*/ 2147483647 w 178"/>
              <a:gd name="T1" fmla="*/ 2147483647 h 239"/>
              <a:gd name="T2" fmla="*/ 2147483647 w 178"/>
              <a:gd name="T3" fmla="*/ 2147483647 h 239"/>
              <a:gd name="T4" fmla="*/ 2147483647 w 178"/>
              <a:gd name="T5" fmla="*/ 2147483647 h 239"/>
              <a:gd name="T6" fmla="*/ 2147483647 w 178"/>
              <a:gd name="T7" fmla="*/ 2147483647 h 239"/>
              <a:gd name="T8" fmla="*/ 2147483647 w 178"/>
              <a:gd name="T9" fmla="*/ 2147483647 h 239"/>
              <a:gd name="T10" fmla="*/ 2147483647 w 178"/>
              <a:gd name="T11" fmla="*/ 2147483647 h 239"/>
              <a:gd name="T12" fmla="*/ 2147483647 w 178"/>
              <a:gd name="T13" fmla="*/ 2147483647 h 239"/>
              <a:gd name="T14" fmla="*/ 2147483647 w 178"/>
              <a:gd name="T15" fmla="*/ 2147483647 h 239"/>
              <a:gd name="T16" fmla="*/ 2147483647 w 178"/>
              <a:gd name="T17" fmla="*/ 2147483647 h 239"/>
              <a:gd name="T18" fmla="*/ 2147483647 w 178"/>
              <a:gd name="T19" fmla="*/ 2147483647 h 239"/>
              <a:gd name="T20" fmla="*/ 2147483647 w 178"/>
              <a:gd name="T21" fmla="*/ 2147483647 h 239"/>
              <a:gd name="T22" fmla="*/ 2147483647 w 178"/>
              <a:gd name="T23" fmla="*/ 2147483647 h 239"/>
              <a:gd name="T24" fmla="*/ 2147483647 w 178"/>
              <a:gd name="T25" fmla="*/ 2147483647 h 239"/>
              <a:gd name="T26" fmla="*/ 2147483647 w 178"/>
              <a:gd name="T27" fmla="*/ 2147483647 h 239"/>
              <a:gd name="T28" fmla="*/ 2147483647 w 178"/>
              <a:gd name="T29" fmla="*/ 2147483647 h 239"/>
              <a:gd name="T30" fmla="*/ 2147483647 w 178"/>
              <a:gd name="T31" fmla="*/ 0 h 239"/>
              <a:gd name="T32" fmla="*/ 2147483647 w 178"/>
              <a:gd name="T33" fmla="*/ 2147483647 h 239"/>
              <a:gd name="T34" fmla="*/ 2147483647 w 178"/>
              <a:gd name="T35" fmla="*/ 2147483647 h 239"/>
              <a:gd name="T36" fmla="*/ 2147483647 w 178"/>
              <a:gd name="T37" fmla="*/ 2147483647 h 239"/>
              <a:gd name="T38" fmla="*/ 2147483647 w 178"/>
              <a:gd name="T39" fmla="*/ 2147483647 h 239"/>
              <a:gd name="T40" fmla="*/ 2147483647 w 178"/>
              <a:gd name="T41" fmla="*/ 2147483647 h 239"/>
              <a:gd name="T42" fmla="*/ 0 w 178"/>
              <a:gd name="T43" fmla="*/ 2147483647 h 239"/>
              <a:gd name="T44" fmla="*/ 2147483647 w 178"/>
              <a:gd name="T45" fmla="*/ 2147483647 h 239"/>
              <a:gd name="T46" fmla="*/ 2147483647 w 178"/>
              <a:gd name="T47" fmla="*/ 2147483647 h 239"/>
              <a:gd name="T48" fmla="*/ 2147483647 w 178"/>
              <a:gd name="T49" fmla="*/ 2147483647 h 239"/>
              <a:gd name="T50" fmla="*/ 2147483647 w 178"/>
              <a:gd name="T51" fmla="*/ 2147483647 h 239"/>
              <a:gd name="T52" fmla="*/ 2147483647 w 178"/>
              <a:gd name="T53" fmla="*/ 2147483647 h 239"/>
              <a:gd name="T54" fmla="*/ 2147483647 w 178"/>
              <a:gd name="T55" fmla="*/ 2147483647 h 239"/>
              <a:gd name="T56" fmla="*/ 2147483647 w 178"/>
              <a:gd name="T57" fmla="*/ 2147483647 h 2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8"/>
              <a:gd name="T88" fmla="*/ 0 h 239"/>
              <a:gd name="T89" fmla="*/ 178 w 178"/>
              <a:gd name="T90" fmla="*/ 239 h 2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8" h="239">
                <a:moveTo>
                  <a:pt x="54" y="219"/>
                </a:moveTo>
                <a:lnTo>
                  <a:pt x="73" y="238"/>
                </a:lnTo>
                <a:lnTo>
                  <a:pt x="99" y="236"/>
                </a:lnTo>
                <a:lnTo>
                  <a:pt x="123" y="221"/>
                </a:lnTo>
                <a:lnTo>
                  <a:pt x="141" y="211"/>
                </a:lnTo>
                <a:lnTo>
                  <a:pt x="173" y="177"/>
                </a:lnTo>
                <a:lnTo>
                  <a:pt x="177" y="154"/>
                </a:lnTo>
                <a:lnTo>
                  <a:pt x="172" y="131"/>
                </a:lnTo>
                <a:lnTo>
                  <a:pt x="168" y="108"/>
                </a:lnTo>
                <a:lnTo>
                  <a:pt x="164" y="86"/>
                </a:lnTo>
                <a:lnTo>
                  <a:pt x="154" y="68"/>
                </a:lnTo>
                <a:lnTo>
                  <a:pt x="136" y="51"/>
                </a:lnTo>
                <a:lnTo>
                  <a:pt x="127" y="34"/>
                </a:lnTo>
                <a:lnTo>
                  <a:pt x="118" y="25"/>
                </a:lnTo>
                <a:lnTo>
                  <a:pt x="103" y="3"/>
                </a:lnTo>
                <a:lnTo>
                  <a:pt x="82" y="0"/>
                </a:lnTo>
                <a:lnTo>
                  <a:pt x="63" y="10"/>
                </a:lnTo>
                <a:lnTo>
                  <a:pt x="53" y="20"/>
                </a:lnTo>
                <a:lnTo>
                  <a:pt x="36" y="31"/>
                </a:lnTo>
                <a:lnTo>
                  <a:pt x="22" y="46"/>
                </a:lnTo>
                <a:lnTo>
                  <a:pt x="9" y="60"/>
                </a:lnTo>
                <a:lnTo>
                  <a:pt x="0" y="79"/>
                </a:lnTo>
                <a:lnTo>
                  <a:pt x="4" y="101"/>
                </a:lnTo>
                <a:lnTo>
                  <a:pt x="9" y="123"/>
                </a:lnTo>
                <a:lnTo>
                  <a:pt x="9" y="160"/>
                </a:lnTo>
                <a:lnTo>
                  <a:pt x="14" y="183"/>
                </a:lnTo>
                <a:lnTo>
                  <a:pt x="23" y="201"/>
                </a:lnTo>
                <a:lnTo>
                  <a:pt x="54" y="219"/>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22" name="Freeform 37"/>
          <p:cNvSpPr>
            <a:spLocks/>
          </p:cNvSpPr>
          <p:nvPr/>
        </p:nvSpPr>
        <p:spPr bwMode="auto">
          <a:xfrm>
            <a:off x="5214938" y="4144963"/>
            <a:ext cx="212725" cy="238125"/>
          </a:xfrm>
          <a:custGeom>
            <a:avLst/>
            <a:gdLst>
              <a:gd name="T0" fmla="*/ 2147483647 w 178"/>
              <a:gd name="T1" fmla="*/ 2147483647 h 239"/>
              <a:gd name="T2" fmla="*/ 2147483647 w 178"/>
              <a:gd name="T3" fmla="*/ 2147483647 h 239"/>
              <a:gd name="T4" fmla="*/ 2147483647 w 178"/>
              <a:gd name="T5" fmla="*/ 2147483647 h 239"/>
              <a:gd name="T6" fmla="*/ 2147483647 w 178"/>
              <a:gd name="T7" fmla="*/ 2147483647 h 239"/>
              <a:gd name="T8" fmla="*/ 2147483647 w 178"/>
              <a:gd name="T9" fmla="*/ 2147483647 h 239"/>
              <a:gd name="T10" fmla="*/ 2147483647 w 178"/>
              <a:gd name="T11" fmla="*/ 2147483647 h 239"/>
              <a:gd name="T12" fmla="*/ 2147483647 w 178"/>
              <a:gd name="T13" fmla="*/ 2147483647 h 239"/>
              <a:gd name="T14" fmla="*/ 2147483647 w 178"/>
              <a:gd name="T15" fmla="*/ 2147483647 h 239"/>
              <a:gd name="T16" fmla="*/ 2147483647 w 178"/>
              <a:gd name="T17" fmla="*/ 2147483647 h 239"/>
              <a:gd name="T18" fmla="*/ 2147483647 w 178"/>
              <a:gd name="T19" fmla="*/ 2147483647 h 239"/>
              <a:gd name="T20" fmla="*/ 2147483647 w 178"/>
              <a:gd name="T21" fmla="*/ 2147483647 h 239"/>
              <a:gd name="T22" fmla="*/ 2147483647 w 178"/>
              <a:gd name="T23" fmla="*/ 2147483647 h 239"/>
              <a:gd name="T24" fmla="*/ 2147483647 w 178"/>
              <a:gd name="T25" fmla="*/ 2147483647 h 239"/>
              <a:gd name="T26" fmla="*/ 2147483647 w 178"/>
              <a:gd name="T27" fmla="*/ 2147483647 h 239"/>
              <a:gd name="T28" fmla="*/ 2147483647 w 178"/>
              <a:gd name="T29" fmla="*/ 2147483647 h 239"/>
              <a:gd name="T30" fmla="*/ 2147483647 w 178"/>
              <a:gd name="T31" fmla="*/ 0 h 239"/>
              <a:gd name="T32" fmla="*/ 2147483647 w 178"/>
              <a:gd name="T33" fmla="*/ 2147483647 h 239"/>
              <a:gd name="T34" fmla="*/ 2147483647 w 178"/>
              <a:gd name="T35" fmla="*/ 2147483647 h 239"/>
              <a:gd name="T36" fmla="*/ 2147483647 w 178"/>
              <a:gd name="T37" fmla="*/ 2147483647 h 239"/>
              <a:gd name="T38" fmla="*/ 2147483647 w 178"/>
              <a:gd name="T39" fmla="*/ 2147483647 h 239"/>
              <a:gd name="T40" fmla="*/ 2147483647 w 178"/>
              <a:gd name="T41" fmla="*/ 2147483647 h 239"/>
              <a:gd name="T42" fmla="*/ 0 w 178"/>
              <a:gd name="T43" fmla="*/ 2147483647 h 239"/>
              <a:gd name="T44" fmla="*/ 2147483647 w 178"/>
              <a:gd name="T45" fmla="*/ 2147483647 h 239"/>
              <a:gd name="T46" fmla="*/ 2147483647 w 178"/>
              <a:gd name="T47" fmla="*/ 2147483647 h 239"/>
              <a:gd name="T48" fmla="*/ 2147483647 w 178"/>
              <a:gd name="T49" fmla="*/ 2147483647 h 239"/>
              <a:gd name="T50" fmla="*/ 2147483647 w 178"/>
              <a:gd name="T51" fmla="*/ 2147483647 h 239"/>
              <a:gd name="T52" fmla="*/ 2147483647 w 178"/>
              <a:gd name="T53" fmla="*/ 2147483647 h 239"/>
              <a:gd name="T54" fmla="*/ 2147483647 w 178"/>
              <a:gd name="T55" fmla="*/ 2147483647 h 239"/>
              <a:gd name="T56" fmla="*/ 2147483647 w 178"/>
              <a:gd name="T57" fmla="*/ 2147483647 h 2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8"/>
              <a:gd name="T88" fmla="*/ 0 h 239"/>
              <a:gd name="T89" fmla="*/ 178 w 178"/>
              <a:gd name="T90" fmla="*/ 239 h 2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8" h="239">
                <a:moveTo>
                  <a:pt x="54" y="219"/>
                </a:moveTo>
                <a:lnTo>
                  <a:pt x="73" y="238"/>
                </a:lnTo>
                <a:lnTo>
                  <a:pt x="99" y="236"/>
                </a:lnTo>
                <a:lnTo>
                  <a:pt x="123" y="221"/>
                </a:lnTo>
                <a:lnTo>
                  <a:pt x="141" y="211"/>
                </a:lnTo>
                <a:lnTo>
                  <a:pt x="173" y="177"/>
                </a:lnTo>
                <a:lnTo>
                  <a:pt x="177" y="154"/>
                </a:lnTo>
                <a:lnTo>
                  <a:pt x="172" y="131"/>
                </a:lnTo>
                <a:lnTo>
                  <a:pt x="168" y="108"/>
                </a:lnTo>
                <a:lnTo>
                  <a:pt x="164" y="86"/>
                </a:lnTo>
                <a:lnTo>
                  <a:pt x="154" y="68"/>
                </a:lnTo>
                <a:lnTo>
                  <a:pt x="136" y="51"/>
                </a:lnTo>
                <a:lnTo>
                  <a:pt x="127" y="34"/>
                </a:lnTo>
                <a:lnTo>
                  <a:pt x="118" y="25"/>
                </a:lnTo>
                <a:lnTo>
                  <a:pt x="103" y="3"/>
                </a:lnTo>
                <a:lnTo>
                  <a:pt x="82" y="0"/>
                </a:lnTo>
                <a:lnTo>
                  <a:pt x="63" y="10"/>
                </a:lnTo>
                <a:lnTo>
                  <a:pt x="53" y="20"/>
                </a:lnTo>
                <a:lnTo>
                  <a:pt x="36" y="31"/>
                </a:lnTo>
                <a:lnTo>
                  <a:pt x="22" y="46"/>
                </a:lnTo>
                <a:lnTo>
                  <a:pt x="9" y="60"/>
                </a:lnTo>
                <a:lnTo>
                  <a:pt x="0" y="79"/>
                </a:lnTo>
                <a:lnTo>
                  <a:pt x="4" y="101"/>
                </a:lnTo>
                <a:lnTo>
                  <a:pt x="9" y="123"/>
                </a:lnTo>
                <a:lnTo>
                  <a:pt x="9" y="160"/>
                </a:lnTo>
                <a:lnTo>
                  <a:pt x="14" y="183"/>
                </a:lnTo>
                <a:lnTo>
                  <a:pt x="23" y="201"/>
                </a:lnTo>
                <a:lnTo>
                  <a:pt x="54" y="219"/>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23" name="Freeform 38"/>
          <p:cNvSpPr>
            <a:spLocks/>
          </p:cNvSpPr>
          <p:nvPr/>
        </p:nvSpPr>
        <p:spPr bwMode="auto">
          <a:xfrm>
            <a:off x="4084638" y="4144963"/>
            <a:ext cx="244475" cy="201612"/>
          </a:xfrm>
          <a:custGeom>
            <a:avLst/>
            <a:gdLst>
              <a:gd name="T0" fmla="*/ 2147483647 w 200"/>
              <a:gd name="T1" fmla="*/ 2147483647 h 202"/>
              <a:gd name="T2" fmla="*/ 2147483647 w 200"/>
              <a:gd name="T3" fmla="*/ 2147483647 h 202"/>
              <a:gd name="T4" fmla="*/ 2147483647 w 200"/>
              <a:gd name="T5" fmla="*/ 2147483647 h 202"/>
              <a:gd name="T6" fmla="*/ 2147483647 w 200"/>
              <a:gd name="T7" fmla="*/ 2147483647 h 202"/>
              <a:gd name="T8" fmla="*/ 2147483647 w 200"/>
              <a:gd name="T9" fmla="*/ 0 h 202"/>
              <a:gd name="T10" fmla="*/ 2147483647 w 200"/>
              <a:gd name="T11" fmla="*/ 2147483647 h 202"/>
              <a:gd name="T12" fmla="*/ 2147483647 w 200"/>
              <a:gd name="T13" fmla="*/ 2147483647 h 202"/>
              <a:gd name="T14" fmla="*/ 2147483647 w 200"/>
              <a:gd name="T15" fmla="*/ 2147483647 h 202"/>
              <a:gd name="T16" fmla="*/ 2147483647 w 200"/>
              <a:gd name="T17" fmla="*/ 2147483647 h 202"/>
              <a:gd name="T18" fmla="*/ 2147483647 w 200"/>
              <a:gd name="T19" fmla="*/ 2147483647 h 202"/>
              <a:gd name="T20" fmla="*/ 2147483647 w 200"/>
              <a:gd name="T21" fmla="*/ 2147483647 h 202"/>
              <a:gd name="T22" fmla="*/ 2147483647 w 200"/>
              <a:gd name="T23" fmla="*/ 2147483647 h 202"/>
              <a:gd name="T24" fmla="*/ 2147483647 w 200"/>
              <a:gd name="T25" fmla="*/ 2147483647 h 202"/>
              <a:gd name="T26" fmla="*/ 2147483647 w 200"/>
              <a:gd name="T27" fmla="*/ 2147483647 h 202"/>
              <a:gd name="T28" fmla="*/ 0 w 200"/>
              <a:gd name="T29" fmla="*/ 2147483647 h 202"/>
              <a:gd name="T30" fmla="*/ 2147483647 w 200"/>
              <a:gd name="T31" fmla="*/ 2147483647 h 202"/>
              <a:gd name="T32" fmla="*/ 2147483647 w 200"/>
              <a:gd name="T33" fmla="*/ 2147483647 h 202"/>
              <a:gd name="T34" fmla="*/ 2147483647 w 200"/>
              <a:gd name="T35" fmla="*/ 2147483647 h 202"/>
              <a:gd name="T36" fmla="*/ 2147483647 w 200"/>
              <a:gd name="T37" fmla="*/ 2147483647 h 202"/>
              <a:gd name="T38" fmla="*/ 2147483647 w 200"/>
              <a:gd name="T39" fmla="*/ 2147483647 h 202"/>
              <a:gd name="T40" fmla="*/ 2147483647 w 200"/>
              <a:gd name="T41" fmla="*/ 2147483647 h 202"/>
              <a:gd name="T42" fmla="*/ 2147483647 w 200"/>
              <a:gd name="T43" fmla="*/ 2147483647 h 202"/>
              <a:gd name="T44" fmla="*/ 2147483647 w 200"/>
              <a:gd name="T45" fmla="*/ 2147483647 h 202"/>
              <a:gd name="T46" fmla="*/ 2147483647 w 200"/>
              <a:gd name="T47" fmla="*/ 2147483647 h 202"/>
              <a:gd name="T48" fmla="*/ 2147483647 w 200"/>
              <a:gd name="T49" fmla="*/ 2147483647 h 202"/>
              <a:gd name="T50" fmla="*/ 2147483647 w 200"/>
              <a:gd name="T51" fmla="*/ 2147483647 h 202"/>
              <a:gd name="T52" fmla="*/ 2147483647 w 200"/>
              <a:gd name="T53" fmla="*/ 2147483647 h 202"/>
              <a:gd name="T54" fmla="*/ 2147483647 w 200"/>
              <a:gd name="T55" fmla="*/ 2147483647 h 202"/>
              <a:gd name="T56" fmla="*/ 2147483647 w 200"/>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202"/>
              <a:gd name="T89" fmla="*/ 200 w 200"/>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202">
                <a:moveTo>
                  <a:pt x="190" y="57"/>
                </a:moveTo>
                <a:lnTo>
                  <a:pt x="190" y="30"/>
                </a:lnTo>
                <a:lnTo>
                  <a:pt x="171" y="12"/>
                </a:lnTo>
                <a:lnTo>
                  <a:pt x="143" y="6"/>
                </a:lnTo>
                <a:lnTo>
                  <a:pt x="123" y="0"/>
                </a:lnTo>
                <a:lnTo>
                  <a:pt x="77" y="1"/>
                </a:lnTo>
                <a:lnTo>
                  <a:pt x="57" y="14"/>
                </a:lnTo>
                <a:lnTo>
                  <a:pt x="44" y="33"/>
                </a:lnTo>
                <a:lnTo>
                  <a:pt x="30" y="52"/>
                </a:lnTo>
                <a:lnTo>
                  <a:pt x="17" y="70"/>
                </a:lnTo>
                <a:lnTo>
                  <a:pt x="11" y="90"/>
                </a:lnTo>
                <a:lnTo>
                  <a:pt x="12" y="114"/>
                </a:lnTo>
                <a:lnTo>
                  <a:pt x="5" y="133"/>
                </a:lnTo>
                <a:lnTo>
                  <a:pt x="5" y="146"/>
                </a:lnTo>
                <a:lnTo>
                  <a:pt x="0" y="171"/>
                </a:lnTo>
                <a:lnTo>
                  <a:pt x="13" y="189"/>
                </a:lnTo>
                <a:lnTo>
                  <a:pt x="33" y="195"/>
                </a:lnTo>
                <a:lnTo>
                  <a:pt x="47" y="195"/>
                </a:lnTo>
                <a:lnTo>
                  <a:pt x="66" y="201"/>
                </a:lnTo>
                <a:lnTo>
                  <a:pt x="87" y="200"/>
                </a:lnTo>
                <a:lnTo>
                  <a:pt x="106" y="200"/>
                </a:lnTo>
                <a:lnTo>
                  <a:pt x="127" y="193"/>
                </a:lnTo>
                <a:lnTo>
                  <a:pt x="140" y="175"/>
                </a:lnTo>
                <a:lnTo>
                  <a:pt x="152" y="156"/>
                </a:lnTo>
                <a:lnTo>
                  <a:pt x="179" y="130"/>
                </a:lnTo>
                <a:lnTo>
                  <a:pt x="192" y="111"/>
                </a:lnTo>
                <a:lnTo>
                  <a:pt x="199" y="92"/>
                </a:lnTo>
                <a:lnTo>
                  <a:pt x="190" y="57"/>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24" name="Freeform 39"/>
          <p:cNvSpPr>
            <a:spLocks/>
          </p:cNvSpPr>
          <p:nvPr/>
        </p:nvSpPr>
        <p:spPr bwMode="auto">
          <a:xfrm>
            <a:off x="6015038" y="4183063"/>
            <a:ext cx="241300" cy="201612"/>
          </a:xfrm>
          <a:custGeom>
            <a:avLst/>
            <a:gdLst>
              <a:gd name="T0" fmla="*/ 2147483647 w 198"/>
              <a:gd name="T1" fmla="*/ 2147483647 h 202"/>
              <a:gd name="T2" fmla="*/ 2147483647 w 198"/>
              <a:gd name="T3" fmla="*/ 2147483647 h 202"/>
              <a:gd name="T4" fmla="*/ 2147483647 w 198"/>
              <a:gd name="T5" fmla="*/ 2147483647 h 202"/>
              <a:gd name="T6" fmla="*/ 2147483647 w 198"/>
              <a:gd name="T7" fmla="*/ 2147483647 h 202"/>
              <a:gd name="T8" fmla="*/ 2147483647 w 198"/>
              <a:gd name="T9" fmla="*/ 0 h 202"/>
              <a:gd name="T10" fmla="*/ 2147483647 w 198"/>
              <a:gd name="T11" fmla="*/ 2147483647 h 202"/>
              <a:gd name="T12" fmla="*/ 2147483647 w 198"/>
              <a:gd name="T13" fmla="*/ 2147483647 h 202"/>
              <a:gd name="T14" fmla="*/ 2147483647 w 198"/>
              <a:gd name="T15" fmla="*/ 2147483647 h 202"/>
              <a:gd name="T16" fmla="*/ 2147483647 w 198"/>
              <a:gd name="T17" fmla="*/ 2147483647 h 202"/>
              <a:gd name="T18" fmla="*/ 2147483647 w 198"/>
              <a:gd name="T19" fmla="*/ 2147483647 h 202"/>
              <a:gd name="T20" fmla="*/ 2147483647 w 198"/>
              <a:gd name="T21" fmla="*/ 2147483647 h 202"/>
              <a:gd name="T22" fmla="*/ 2147483647 w 198"/>
              <a:gd name="T23" fmla="*/ 2147483647 h 202"/>
              <a:gd name="T24" fmla="*/ 2147483647 w 198"/>
              <a:gd name="T25" fmla="*/ 2147483647 h 202"/>
              <a:gd name="T26" fmla="*/ 2147483647 w 198"/>
              <a:gd name="T27" fmla="*/ 2147483647 h 202"/>
              <a:gd name="T28" fmla="*/ 0 w 198"/>
              <a:gd name="T29" fmla="*/ 2147483647 h 202"/>
              <a:gd name="T30" fmla="*/ 2147483647 w 198"/>
              <a:gd name="T31" fmla="*/ 2147483647 h 202"/>
              <a:gd name="T32" fmla="*/ 2147483647 w 198"/>
              <a:gd name="T33" fmla="*/ 2147483647 h 202"/>
              <a:gd name="T34" fmla="*/ 2147483647 w 198"/>
              <a:gd name="T35" fmla="*/ 2147483647 h 202"/>
              <a:gd name="T36" fmla="*/ 2147483647 w 198"/>
              <a:gd name="T37" fmla="*/ 2147483647 h 202"/>
              <a:gd name="T38" fmla="*/ 2147483647 w 198"/>
              <a:gd name="T39" fmla="*/ 2147483647 h 202"/>
              <a:gd name="T40" fmla="*/ 2147483647 w 198"/>
              <a:gd name="T41" fmla="*/ 2147483647 h 202"/>
              <a:gd name="T42" fmla="*/ 2147483647 w 198"/>
              <a:gd name="T43" fmla="*/ 2147483647 h 202"/>
              <a:gd name="T44" fmla="*/ 2147483647 w 198"/>
              <a:gd name="T45" fmla="*/ 2147483647 h 202"/>
              <a:gd name="T46" fmla="*/ 2147483647 w 198"/>
              <a:gd name="T47" fmla="*/ 2147483647 h 202"/>
              <a:gd name="T48" fmla="*/ 2147483647 w 198"/>
              <a:gd name="T49" fmla="*/ 2147483647 h 202"/>
              <a:gd name="T50" fmla="*/ 2147483647 w 198"/>
              <a:gd name="T51" fmla="*/ 2147483647 h 202"/>
              <a:gd name="T52" fmla="*/ 2147483647 w 198"/>
              <a:gd name="T53" fmla="*/ 2147483647 h 202"/>
              <a:gd name="T54" fmla="*/ 2147483647 w 198"/>
              <a:gd name="T55" fmla="*/ 2147483647 h 202"/>
              <a:gd name="T56" fmla="*/ 2147483647 w 198"/>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8"/>
              <a:gd name="T88" fmla="*/ 0 h 202"/>
              <a:gd name="T89" fmla="*/ 198 w 198"/>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8" h="202">
                <a:moveTo>
                  <a:pt x="188" y="57"/>
                </a:moveTo>
                <a:lnTo>
                  <a:pt x="189" y="30"/>
                </a:lnTo>
                <a:lnTo>
                  <a:pt x="169" y="12"/>
                </a:lnTo>
                <a:lnTo>
                  <a:pt x="142" y="6"/>
                </a:lnTo>
                <a:lnTo>
                  <a:pt x="122" y="0"/>
                </a:lnTo>
                <a:lnTo>
                  <a:pt x="76" y="1"/>
                </a:lnTo>
                <a:lnTo>
                  <a:pt x="56" y="14"/>
                </a:lnTo>
                <a:lnTo>
                  <a:pt x="43" y="33"/>
                </a:lnTo>
                <a:lnTo>
                  <a:pt x="30" y="52"/>
                </a:lnTo>
                <a:lnTo>
                  <a:pt x="17" y="70"/>
                </a:lnTo>
                <a:lnTo>
                  <a:pt x="11" y="90"/>
                </a:lnTo>
                <a:lnTo>
                  <a:pt x="11" y="114"/>
                </a:lnTo>
                <a:lnTo>
                  <a:pt x="5" y="133"/>
                </a:lnTo>
                <a:lnTo>
                  <a:pt x="5" y="146"/>
                </a:lnTo>
                <a:lnTo>
                  <a:pt x="0" y="171"/>
                </a:lnTo>
                <a:lnTo>
                  <a:pt x="13" y="189"/>
                </a:lnTo>
                <a:lnTo>
                  <a:pt x="33" y="195"/>
                </a:lnTo>
                <a:lnTo>
                  <a:pt x="46" y="195"/>
                </a:lnTo>
                <a:lnTo>
                  <a:pt x="66" y="201"/>
                </a:lnTo>
                <a:lnTo>
                  <a:pt x="86" y="200"/>
                </a:lnTo>
                <a:lnTo>
                  <a:pt x="105" y="200"/>
                </a:lnTo>
                <a:lnTo>
                  <a:pt x="125" y="193"/>
                </a:lnTo>
                <a:lnTo>
                  <a:pt x="138" y="175"/>
                </a:lnTo>
                <a:lnTo>
                  <a:pt x="151" y="156"/>
                </a:lnTo>
                <a:lnTo>
                  <a:pt x="177" y="130"/>
                </a:lnTo>
                <a:lnTo>
                  <a:pt x="190" y="111"/>
                </a:lnTo>
                <a:lnTo>
                  <a:pt x="197" y="92"/>
                </a:lnTo>
                <a:lnTo>
                  <a:pt x="188" y="57"/>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25" name="Freeform 40"/>
          <p:cNvSpPr>
            <a:spLocks/>
          </p:cNvSpPr>
          <p:nvPr/>
        </p:nvSpPr>
        <p:spPr bwMode="auto">
          <a:xfrm>
            <a:off x="5613400" y="4014788"/>
            <a:ext cx="282575" cy="238125"/>
          </a:xfrm>
          <a:custGeom>
            <a:avLst/>
            <a:gdLst>
              <a:gd name="T0" fmla="*/ 2147483647 w 233"/>
              <a:gd name="T1" fmla="*/ 2147483647 h 239"/>
              <a:gd name="T2" fmla="*/ 2147483647 w 233"/>
              <a:gd name="T3" fmla="*/ 2147483647 h 239"/>
              <a:gd name="T4" fmla="*/ 2147483647 w 233"/>
              <a:gd name="T5" fmla="*/ 2147483647 h 239"/>
              <a:gd name="T6" fmla="*/ 2147483647 w 233"/>
              <a:gd name="T7" fmla="*/ 2147483647 h 239"/>
              <a:gd name="T8" fmla="*/ 2147483647 w 233"/>
              <a:gd name="T9" fmla="*/ 2147483647 h 239"/>
              <a:gd name="T10" fmla="*/ 2147483647 w 233"/>
              <a:gd name="T11" fmla="*/ 2147483647 h 239"/>
              <a:gd name="T12" fmla="*/ 2147483647 w 233"/>
              <a:gd name="T13" fmla="*/ 2147483647 h 239"/>
              <a:gd name="T14" fmla="*/ 2147483647 w 233"/>
              <a:gd name="T15" fmla="*/ 2147483647 h 239"/>
              <a:gd name="T16" fmla="*/ 2147483647 w 233"/>
              <a:gd name="T17" fmla="*/ 2147483647 h 239"/>
              <a:gd name="T18" fmla="*/ 2147483647 w 233"/>
              <a:gd name="T19" fmla="*/ 2147483647 h 239"/>
              <a:gd name="T20" fmla="*/ 2147483647 w 233"/>
              <a:gd name="T21" fmla="*/ 2147483647 h 239"/>
              <a:gd name="T22" fmla="*/ 2147483647 w 233"/>
              <a:gd name="T23" fmla="*/ 2147483647 h 239"/>
              <a:gd name="T24" fmla="*/ 2147483647 w 233"/>
              <a:gd name="T25" fmla="*/ 2147483647 h 239"/>
              <a:gd name="T26" fmla="*/ 2147483647 w 233"/>
              <a:gd name="T27" fmla="*/ 2147483647 h 239"/>
              <a:gd name="T28" fmla="*/ 2147483647 w 233"/>
              <a:gd name="T29" fmla="*/ 2147483647 h 239"/>
              <a:gd name="T30" fmla="*/ 2147483647 w 233"/>
              <a:gd name="T31" fmla="*/ 0 h 239"/>
              <a:gd name="T32" fmla="*/ 2147483647 w 233"/>
              <a:gd name="T33" fmla="*/ 2147483647 h 239"/>
              <a:gd name="T34" fmla="*/ 2147483647 w 233"/>
              <a:gd name="T35" fmla="*/ 2147483647 h 239"/>
              <a:gd name="T36" fmla="*/ 2147483647 w 233"/>
              <a:gd name="T37" fmla="*/ 2147483647 h 239"/>
              <a:gd name="T38" fmla="*/ 2147483647 w 233"/>
              <a:gd name="T39" fmla="*/ 2147483647 h 239"/>
              <a:gd name="T40" fmla="*/ 2147483647 w 233"/>
              <a:gd name="T41" fmla="*/ 2147483647 h 239"/>
              <a:gd name="T42" fmla="*/ 0 w 233"/>
              <a:gd name="T43" fmla="*/ 2147483647 h 239"/>
              <a:gd name="T44" fmla="*/ 2147483647 w 233"/>
              <a:gd name="T45" fmla="*/ 2147483647 h 239"/>
              <a:gd name="T46" fmla="*/ 2147483647 w 233"/>
              <a:gd name="T47" fmla="*/ 2147483647 h 239"/>
              <a:gd name="T48" fmla="*/ 2147483647 w 233"/>
              <a:gd name="T49" fmla="*/ 2147483647 h 239"/>
              <a:gd name="T50" fmla="*/ 2147483647 w 233"/>
              <a:gd name="T51" fmla="*/ 2147483647 h 239"/>
              <a:gd name="T52" fmla="*/ 2147483647 w 233"/>
              <a:gd name="T53" fmla="*/ 2147483647 h 239"/>
              <a:gd name="T54" fmla="*/ 2147483647 w 233"/>
              <a:gd name="T55" fmla="*/ 2147483647 h 239"/>
              <a:gd name="T56" fmla="*/ 2147483647 w 233"/>
              <a:gd name="T57" fmla="*/ 2147483647 h 2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3"/>
              <a:gd name="T88" fmla="*/ 0 h 239"/>
              <a:gd name="T89" fmla="*/ 233 w 233"/>
              <a:gd name="T90" fmla="*/ 239 h 2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3" h="239">
                <a:moveTo>
                  <a:pt x="70" y="219"/>
                </a:moveTo>
                <a:lnTo>
                  <a:pt x="95" y="238"/>
                </a:lnTo>
                <a:lnTo>
                  <a:pt x="129" y="236"/>
                </a:lnTo>
                <a:lnTo>
                  <a:pt x="161" y="221"/>
                </a:lnTo>
                <a:lnTo>
                  <a:pt x="184" y="211"/>
                </a:lnTo>
                <a:lnTo>
                  <a:pt x="226" y="177"/>
                </a:lnTo>
                <a:lnTo>
                  <a:pt x="232" y="154"/>
                </a:lnTo>
                <a:lnTo>
                  <a:pt x="225" y="131"/>
                </a:lnTo>
                <a:lnTo>
                  <a:pt x="220" y="108"/>
                </a:lnTo>
                <a:lnTo>
                  <a:pt x="214" y="86"/>
                </a:lnTo>
                <a:lnTo>
                  <a:pt x="201" y="68"/>
                </a:lnTo>
                <a:lnTo>
                  <a:pt x="178" y="51"/>
                </a:lnTo>
                <a:lnTo>
                  <a:pt x="166" y="34"/>
                </a:lnTo>
                <a:lnTo>
                  <a:pt x="154" y="25"/>
                </a:lnTo>
                <a:lnTo>
                  <a:pt x="135" y="3"/>
                </a:lnTo>
                <a:lnTo>
                  <a:pt x="107" y="0"/>
                </a:lnTo>
                <a:lnTo>
                  <a:pt x="82" y="10"/>
                </a:lnTo>
                <a:lnTo>
                  <a:pt x="69" y="20"/>
                </a:lnTo>
                <a:lnTo>
                  <a:pt x="47" y="31"/>
                </a:lnTo>
                <a:lnTo>
                  <a:pt x="28" y="46"/>
                </a:lnTo>
                <a:lnTo>
                  <a:pt x="11" y="60"/>
                </a:lnTo>
                <a:lnTo>
                  <a:pt x="0" y="79"/>
                </a:lnTo>
                <a:lnTo>
                  <a:pt x="5" y="101"/>
                </a:lnTo>
                <a:lnTo>
                  <a:pt x="11" y="123"/>
                </a:lnTo>
                <a:lnTo>
                  <a:pt x="11" y="160"/>
                </a:lnTo>
                <a:lnTo>
                  <a:pt x="18" y="183"/>
                </a:lnTo>
                <a:lnTo>
                  <a:pt x="30" y="201"/>
                </a:lnTo>
                <a:lnTo>
                  <a:pt x="70" y="219"/>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26" name="Freeform 41"/>
          <p:cNvSpPr>
            <a:spLocks/>
          </p:cNvSpPr>
          <p:nvPr/>
        </p:nvSpPr>
        <p:spPr bwMode="auto">
          <a:xfrm>
            <a:off x="5730875" y="4251325"/>
            <a:ext cx="115888" cy="87313"/>
          </a:xfrm>
          <a:custGeom>
            <a:avLst/>
            <a:gdLst>
              <a:gd name="T0" fmla="*/ 0 w 97"/>
              <a:gd name="T1" fmla="*/ 2147483647 h 86"/>
              <a:gd name="T2" fmla="*/ 2147483647 w 97"/>
              <a:gd name="T3" fmla="*/ 2147483647 h 86"/>
              <a:gd name="T4" fmla="*/ 2147483647 w 97"/>
              <a:gd name="T5" fmla="*/ 2147483647 h 86"/>
              <a:gd name="T6" fmla="*/ 2147483647 w 97"/>
              <a:gd name="T7" fmla="*/ 2147483647 h 86"/>
              <a:gd name="T8" fmla="*/ 2147483647 w 97"/>
              <a:gd name="T9" fmla="*/ 2147483647 h 86"/>
              <a:gd name="T10" fmla="*/ 2147483647 w 97"/>
              <a:gd name="T11" fmla="*/ 2147483647 h 86"/>
              <a:gd name="T12" fmla="*/ 2147483647 w 97"/>
              <a:gd name="T13" fmla="*/ 2147483647 h 86"/>
              <a:gd name="T14" fmla="*/ 2147483647 w 97"/>
              <a:gd name="T15" fmla="*/ 2147483647 h 86"/>
              <a:gd name="T16" fmla="*/ 2147483647 w 97"/>
              <a:gd name="T17" fmla="*/ 2147483647 h 86"/>
              <a:gd name="T18" fmla="*/ 2147483647 w 97"/>
              <a:gd name="T19" fmla="*/ 2147483647 h 86"/>
              <a:gd name="T20" fmla="*/ 2147483647 w 97"/>
              <a:gd name="T21" fmla="*/ 2147483647 h 86"/>
              <a:gd name="T22" fmla="*/ 2147483647 w 97"/>
              <a:gd name="T23" fmla="*/ 2147483647 h 86"/>
              <a:gd name="T24" fmla="*/ 2147483647 w 97"/>
              <a:gd name="T25" fmla="*/ 2147483647 h 86"/>
              <a:gd name="T26" fmla="*/ 2147483647 w 97"/>
              <a:gd name="T27" fmla="*/ 0 h 86"/>
              <a:gd name="T28" fmla="*/ 2147483647 w 97"/>
              <a:gd name="T29" fmla="*/ 0 h 86"/>
              <a:gd name="T30" fmla="*/ 2147483647 w 97"/>
              <a:gd name="T31" fmla="*/ 0 h 86"/>
              <a:gd name="T32" fmla="*/ 2147483647 w 97"/>
              <a:gd name="T33" fmla="*/ 0 h 86"/>
              <a:gd name="T34" fmla="*/ 2147483647 w 97"/>
              <a:gd name="T35" fmla="*/ 2147483647 h 86"/>
              <a:gd name="T36" fmla="*/ 2147483647 w 97"/>
              <a:gd name="T37" fmla="*/ 2147483647 h 86"/>
              <a:gd name="T38" fmla="*/ 0 w 97"/>
              <a:gd name="T39" fmla="*/ 2147483647 h 86"/>
              <a:gd name="T40" fmla="*/ 0 w 97"/>
              <a:gd name="T41" fmla="*/ 21474836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86"/>
              <a:gd name="T65" fmla="*/ 97 w 97"/>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86">
                <a:moveTo>
                  <a:pt x="0" y="31"/>
                </a:moveTo>
                <a:lnTo>
                  <a:pt x="3" y="50"/>
                </a:lnTo>
                <a:lnTo>
                  <a:pt x="8" y="65"/>
                </a:lnTo>
                <a:lnTo>
                  <a:pt x="32" y="69"/>
                </a:lnTo>
                <a:lnTo>
                  <a:pt x="56" y="77"/>
                </a:lnTo>
                <a:lnTo>
                  <a:pt x="72" y="85"/>
                </a:lnTo>
                <a:lnTo>
                  <a:pt x="84" y="77"/>
                </a:lnTo>
                <a:lnTo>
                  <a:pt x="92" y="65"/>
                </a:lnTo>
                <a:lnTo>
                  <a:pt x="92" y="54"/>
                </a:lnTo>
                <a:lnTo>
                  <a:pt x="92" y="42"/>
                </a:lnTo>
                <a:lnTo>
                  <a:pt x="96" y="30"/>
                </a:lnTo>
                <a:lnTo>
                  <a:pt x="96" y="15"/>
                </a:lnTo>
                <a:lnTo>
                  <a:pt x="96" y="3"/>
                </a:lnTo>
                <a:lnTo>
                  <a:pt x="84" y="0"/>
                </a:lnTo>
                <a:lnTo>
                  <a:pt x="75" y="0"/>
                </a:lnTo>
                <a:lnTo>
                  <a:pt x="59" y="0"/>
                </a:lnTo>
                <a:lnTo>
                  <a:pt x="48" y="0"/>
                </a:lnTo>
                <a:lnTo>
                  <a:pt x="32" y="3"/>
                </a:lnTo>
                <a:lnTo>
                  <a:pt x="19" y="11"/>
                </a:lnTo>
                <a:lnTo>
                  <a:pt x="0" y="31"/>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27" name="Freeform 42"/>
          <p:cNvSpPr>
            <a:spLocks/>
          </p:cNvSpPr>
          <p:nvPr/>
        </p:nvSpPr>
        <p:spPr bwMode="auto">
          <a:xfrm>
            <a:off x="6080125" y="4298950"/>
            <a:ext cx="119063" cy="85725"/>
          </a:xfrm>
          <a:custGeom>
            <a:avLst/>
            <a:gdLst>
              <a:gd name="T0" fmla="*/ 0 w 97"/>
              <a:gd name="T1" fmla="*/ 2147483647 h 86"/>
              <a:gd name="T2" fmla="*/ 2147483647 w 97"/>
              <a:gd name="T3" fmla="*/ 2147483647 h 86"/>
              <a:gd name="T4" fmla="*/ 2147483647 w 97"/>
              <a:gd name="T5" fmla="*/ 2147483647 h 86"/>
              <a:gd name="T6" fmla="*/ 2147483647 w 97"/>
              <a:gd name="T7" fmla="*/ 2147483647 h 86"/>
              <a:gd name="T8" fmla="*/ 2147483647 w 97"/>
              <a:gd name="T9" fmla="*/ 2147483647 h 86"/>
              <a:gd name="T10" fmla="*/ 2147483647 w 97"/>
              <a:gd name="T11" fmla="*/ 2147483647 h 86"/>
              <a:gd name="T12" fmla="*/ 2147483647 w 97"/>
              <a:gd name="T13" fmla="*/ 2147483647 h 86"/>
              <a:gd name="T14" fmla="*/ 2147483647 w 97"/>
              <a:gd name="T15" fmla="*/ 2147483647 h 86"/>
              <a:gd name="T16" fmla="*/ 2147483647 w 97"/>
              <a:gd name="T17" fmla="*/ 2147483647 h 86"/>
              <a:gd name="T18" fmla="*/ 2147483647 w 97"/>
              <a:gd name="T19" fmla="*/ 2147483647 h 86"/>
              <a:gd name="T20" fmla="*/ 2147483647 w 97"/>
              <a:gd name="T21" fmla="*/ 2147483647 h 86"/>
              <a:gd name="T22" fmla="*/ 2147483647 w 97"/>
              <a:gd name="T23" fmla="*/ 2147483647 h 86"/>
              <a:gd name="T24" fmla="*/ 2147483647 w 97"/>
              <a:gd name="T25" fmla="*/ 2147483647 h 86"/>
              <a:gd name="T26" fmla="*/ 2147483647 w 97"/>
              <a:gd name="T27" fmla="*/ 0 h 86"/>
              <a:gd name="T28" fmla="*/ 2147483647 w 97"/>
              <a:gd name="T29" fmla="*/ 0 h 86"/>
              <a:gd name="T30" fmla="*/ 2147483647 w 97"/>
              <a:gd name="T31" fmla="*/ 0 h 86"/>
              <a:gd name="T32" fmla="*/ 2147483647 w 97"/>
              <a:gd name="T33" fmla="*/ 0 h 86"/>
              <a:gd name="T34" fmla="*/ 2147483647 w 97"/>
              <a:gd name="T35" fmla="*/ 2147483647 h 86"/>
              <a:gd name="T36" fmla="*/ 2147483647 w 97"/>
              <a:gd name="T37" fmla="*/ 2147483647 h 86"/>
              <a:gd name="T38" fmla="*/ 0 w 97"/>
              <a:gd name="T39" fmla="*/ 2147483647 h 86"/>
              <a:gd name="T40" fmla="*/ 0 w 97"/>
              <a:gd name="T41" fmla="*/ 21474836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86"/>
              <a:gd name="T65" fmla="*/ 97 w 97"/>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86">
                <a:moveTo>
                  <a:pt x="0" y="31"/>
                </a:moveTo>
                <a:lnTo>
                  <a:pt x="3" y="50"/>
                </a:lnTo>
                <a:lnTo>
                  <a:pt x="8" y="65"/>
                </a:lnTo>
                <a:lnTo>
                  <a:pt x="32" y="69"/>
                </a:lnTo>
                <a:lnTo>
                  <a:pt x="56" y="77"/>
                </a:lnTo>
                <a:lnTo>
                  <a:pt x="72" y="85"/>
                </a:lnTo>
                <a:lnTo>
                  <a:pt x="84" y="77"/>
                </a:lnTo>
                <a:lnTo>
                  <a:pt x="92" y="65"/>
                </a:lnTo>
                <a:lnTo>
                  <a:pt x="92" y="54"/>
                </a:lnTo>
                <a:lnTo>
                  <a:pt x="92" y="42"/>
                </a:lnTo>
                <a:lnTo>
                  <a:pt x="96" y="30"/>
                </a:lnTo>
                <a:lnTo>
                  <a:pt x="96" y="15"/>
                </a:lnTo>
                <a:lnTo>
                  <a:pt x="96" y="3"/>
                </a:lnTo>
                <a:lnTo>
                  <a:pt x="84" y="0"/>
                </a:lnTo>
                <a:lnTo>
                  <a:pt x="75" y="0"/>
                </a:lnTo>
                <a:lnTo>
                  <a:pt x="59" y="0"/>
                </a:lnTo>
                <a:lnTo>
                  <a:pt x="48" y="0"/>
                </a:lnTo>
                <a:lnTo>
                  <a:pt x="32" y="3"/>
                </a:lnTo>
                <a:lnTo>
                  <a:pt x="19" y="11"/>
                </a:lnTo>
                <a:lnTo>
                  <a:pt x="0" y="31"/>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28" name="Freeform 43"/>
          <p:cNvSpPr>
            <a:spLocks/>
          </p:cNvSpPr>
          <p:nvPr/>
        </p:nvSpPr>
        <p:spPr bwMode="auto">
          <a:xfrm>
            <a:off x="3978275" y="3759200"/>
            <a:ext cx="407988" cy="342900"/>
          </a:xfrm>
          <a:custGeom>
            <a:avLst/>
            <a:gdLst>
              <a:gd name="T0" fmla="*/ 2147483647 w 334"/>
              <a:gd name="T1" fmla="*/ 2147483647 h 342"/>
              <a:gd name="T2" fmla="*/ 2147483647 w 334"/>
              <a:gd name="T3" fmla="*/ 2147483647 h 342"/>
              <a:gd name="T4" fmla="*/ 2147483647 w 334"/>
              <a:gd name="T5" fmla="*/ 2147483647 h 342"/>
              <a:gd name="T6" fmla="*/ 2147483647 w 334"/>
              <a:gd name="T7" fmla="*/ 2147483647 h 342"/>
              <a:gd name="T8" fmla="*/ 2147483647 w 334"/>
              <a:gd name="T9" fmla="*/ 0 h 342"/>
              <a:gd name="T10" fmla="*/ 2147483647 w 334"/>
              <a:gd name="T11" fmla="*/ 2147483647 h 342"/>
              <a:gd name="T12" fmla="*/ 2147483647 w 334"/>
              <a:gd name="T13" fmla="*/ 2147483647 h 342"/>
              <a:gd name="T14" fmla="*/ 2147483647 w 334"/>
              <a:gd name="T15" fmla="*/ 2147483647 h 342"/>
              <a:gd name="T16" fmla="*/ 2147483647 w 334"/>
              <a:gd name="T17" fmla="*/ 2147483647 h 342"/>
              <a:gd name="T18" fmla="*/ 2147483647 w 334"/>
              <a:gd name="T19" fmla="*/ 2147483647 h 342"/>
              <a:gd name="T20" fmla="*/ 2147483647 w 334"/>
              <a:gd name="T21" fmla="*/ 2147483647 h 342"/>
              <a:gd name="T22" fmla="*/ 2147483647 w 334"/>
              <a:gd name="T23" fmla="*/ 2147483647 h 342"/>
              <a:gd name="T24" fmla="*/ 2147483647 w 334"/>
              <a:gd name="T25" fmla="*/ 2147483647 h 342"/>
              <a:gd name="T26" fmla="*/ 2147483647 w 334"/>
              <a:gd name="T27" fmla="*/ 2147483647 h 342"/>
              <a:gd name="T28" fmla="*/ 0 w 334"/>
              <a:gd name="T29" fmla="*/ 2147483647 h 342"/>
              <a:gd name="T30" fmla="*/ 2147483647 w 334"/>
              <a:gd name="T31" fmla="*/ 2147483647 h 342"/>
              <a:gd name="T32" fmla="*/ 2147483647 w 334"/>
              <a:gd name="T33" fmla="*/ 2147483647 h 342"/>
              <a:gd name="T34" fmla="*/ 2147483647 w 334"/>
              <a:gd name="T35" fmla="*/ 2147483647 h 342"/>
              <a:gd name="T36" fmla="*/ 2147483647 w 334"/>
              <a:gd name="T37" fmla="*/ 2147483647 h 342"/>
              <a:gd name="T38" fmla="*/ 2147483647 w 334"/>
              <a:gd name="T39" fmla="*/ 2147483647 h 342"/>
              <a:gd name="T40" fmla="*/ 2147483647 w 334"/>
              <a:gd name="T41" fmla="*/ 2147483647 h 342"/>
              <a:gd name="T42" fmla="*/ 2147483647 w 334"/>
              <a:gd name="T43" fmla="*/ 2147483647 h 342"/>
              <a:gd name="T44" fmla="*/ 2147483647 w 334"/>
              <a:gd name="T45" fmla="*/ 2147483647 h 342"/>
              <a:gd name="T46" fmla="*/ 2147483647 w 334"/>
              <a:gd name="T47" fmla="*/ 2147483647 h 342"/>
              <a:gd name="T48" fmla="*/ 2147483647 w 334"/>
              <a:gd name="T49" fmla="*/ 2147483647 h 342"/>
              <a:gd name="T50" fmla="*/ 2147483647 w 334"/>
              <a:gd name="T51" fmla="*/ 2147483647 h 342"/>
              <a:gd name="T52" fmla="*/ 2147483647 w 334"/>
              <a:gd name="T53" fmla="*/ 2147483647 h 342"/>
              <a:gd name="T54" fmla="*/ 2147483647 w 334"/>
              <a:gd name="T55" fmla="*/ 2147483647 h 342"/>
              <a:gd name="T56" fmla="*/ 2147483647 w 334"/>
              <a:gd name="T57" fmla="*/ 2147483647 h 3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4"/>
              <a:gd name="T88" fmla="*/ 0 h 342"/>
              <a:gd name="T89" fmla="*/ 334 w 334"/>
              <a:gd name="T90" fmla="*/ 342 h 3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4" h="342">
                <a:moveTo>
                  <a:pt x="318" y="98"/>
                </a:moveTo>
                <a:lnTo>
                  <a:pt x="319" y="52"/>
                </a:lnTo>
                <a:lnTo>
                  <a:pt x="286" y="21"/>
                </a:lnTo>
                <a:lnTo>
                  <a:pt x="240" y="11"/>
                </a:lnTo>
                <a:lnTo>
                  <a:pt x="206" y="0"/>
                </a:lnTo>
                <a:lnTo>
                  <a:pt x="128" y="2"/>
                </a:lnTo>
                <a:lnTo>
                  <a:pt x="96" y="24"/>
                </a:lnTo>
                <a:lnTo>
                  <a:pt x="74" y="56"/>
                </a:lnTo>
                <a:lnTo>
                  <a:pt x="51" y="89"/>
                </a:lnTo>
                <a:lnTo>
                  <a:pt x="29" y="120"/>
                </a:lnTo>
                <a:lnTo>
                  <a:pt x="19" y="153"/>
                </a:lnTo>
                <a:lnTo>
                  <a:pt x="20" y="195"/>
                </a:lnTo>
                <a:lnTo>
                  <a:pt x="9" y="226"/>
                </a:lnTo>
                <a:lnTo>
                  <a:pt x="9" y="248"/>
                </a:lnTo>
                <a:lnTo>
                  <a:pt x="0" y="291"/>
                </a:lnTo>
                <a:lnTo>
                  <a:pt x="22" y="321"/>
                </a:lnTo>
                <a:lnTo>
                  <a:pt x="55" y="332"/>
                </a:lnTo>
                <a:lnTo>
                  <a:pt x="78" y="332"/>
                </a:lnTo>
                <a:lnTo>
                  <a:pt x="111" y="341"/>
                </a:lnTo>
                <a:lnTo>
                  <a:pt x="146" y="340"/>
                </a:lnTo>
                <a:lnTo>
                  <a:pt x="179" y="340"/>
                </a:lnTo>
                <a:lnTo>
                  <a:pt x="212" y="329"/>
                </a:lnTo>
                <a:lnTo>
                  <a:pt x="234" y="297"/>
                </a:lnTo>
                <a:lnTo>
                  <a:pt x="256" y="265"/>
                </a:lnTo>
                <a:lnTo>
                  <a:pt x="300" y="221"/>
                </a:lnTo>
                <a:lnTo>
                  <a:pt x="322" y="189"/>
                </a:lnTo>
                <a:lnTo>
                  <a:pt x="333" y="157"/>
                </a:lnTo>
                <a:lnTo>
                  <a:pt x="318" y="98"/>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29" name="Freeform 44"/>
          <p:cNvSpPr>
            <a:spLocks/>
          </p:cNvSpPr>
          <p:nvPr/>
        </p:nvSpPr>
        <p:spPr bwMode="auto">
          <a:xfrm>
            <a:off x="5846763" y="3870325"/>
            <a:ext cx="406400" cy="369888"/>
          </a:xfrm>
          <a:custGeom>
            <a:avLst/>
            <a:gdLst>
              <a:gd name="T0" fmla="*/ 2147483647 w 336"/>
              <a:gd name="T1" fmla="*/ 2147483647 h 342"/>
              <a:gd name="T2" fmla="*/ 2147483647 w 336"/>
              <a:gd name="T3" fmla="*/ 2147483647 h 342"/>
              <a:gd name="T4" fmla="*/ 2147483647 w 336"/>
              <a:gd name="T5" fmla="*/ 2147483647 h 342"/>
              <a:gd name="T6" fmla="*/ 2147483647 w 336"/>
              <a:gd name="T7" fmla="*/ 2147483647 h 342"/>
              <a:gd name="T8" fmla="*/ 2147483647 w 336"/>
              <a:gd name="T9" fmla="*/ 0 h 342"/>
              <a:gd name="T10" fmla="*/ 2147483647 w 336"/>
              <a:gd name="T11" fmla="*/ 2147483647 h 342"/>
              <a:gd name="T12" fmla="*/ 2147483647 w 336"/>
              <a:gd name="T13" fmla="*/ 2147483647 h 342"/>
              <a:gd name="T14" fmla="*/ 2147483647 w 336"/>
              <a:gd name="T15" fmla="*/ 2147483647 h 342"/>
              <a:gd name="T16" fmla="*/ 2147483647 w 336"/>
              <a:gd name="T17" fmla="*/ 2147483647 h 342"/>
              <a:gd name="T18" fmla="*/ 2147483647 w 336"/>
              <a:gd name="T19" fmla="*/ 2147483647 h 342"/>
              <a:gd name="T20" fmla="*/ 2147483647 w 336"/>
              <a:gd name="T21" fmla="*/ 2147483647 h 342"/>
              <a:gd name="T22" fmla="*/ 2147483647 w 336"/>
              <a:gd name="T23" fmla="*/ 2147483647 h 342"/>
              <a:gd name="T24" fmla="*/ 2147483647 w 336"/>
              <a:gd name="T25" fmla="*/ 2147483647 h 342"/>
              <a:gd name="T26" fmla="*/ 2147483647 w 336"/>
              <a:gd name="T27" fmla="*/ 2147483647 h 342"/>
              <a:gd name="T28" fmla="*/ 0 w 336"/>
              <a:gd name="T29" fmla="*/ 2147483647 h 342"/>
              <a:gd name="T30" fmla="*/ 2147483647 w 336"/>
              <a:gd name="T31" fmla="*/ 2147483647 h 342"/>
              <a:gd name="T32" fmla="*/ 2147483647 w 336"/>
              <a:gd name="T33" fmla="*/ 2147483647 h 342"/>
              <a:gd name="T34" fmla="*/ 2147483647 w 336"/>
              <a:gd name="T35" fmla="*/ 2147483647 h 342"/>
              <a:gd name="T36" fmla="*/ 2147483647 w 336"/>
              <a:gd name="T37" fmla="*/ 2147483647 h 342"/>
              <a:gd name="T38" fmla="*/ 2147483647 w 336"/>
              <a:gd name="T39" fmla="*/ 2147483647 h 342"/>
              <a:gd name="T40" fmla="*/ 2147483647 w 336"/>
              <a:gd name="T41" fmla="*/ 2147483647 h 342"/>
              <a:gd name="T42" fmla="*/ 2147483647 w 336"/>
              <a:gd name="T43" fmla="*/ 2147483647 h 342"/>
              <a:gd name="T44" fmla="*/ 2147483647 w 336"/>
              <a:gd name="T45" fmla="*/ 2147483647 h 342"/>
              <a:gd name="T46" fmla="*/ 2147483647 w 336"/>
              <a:gd name="T47" fmla="*/ 2147483647 h 342"/>
              <a:gd name="T48" fmla="*/ 2147483647 w 336"/>
              <a:gd name="T49" fmla="*/ 2147483647 h 342"/>
              <a:gd name="T50" fmla="*/ 2147483647 w 336"/>
              <a:gd name="T51" fmla="*/ 2147483647 h 342"/>
              <a:gd name="T52" fmla="*/ 2147483647 w 336"/>
              <a:gd name="T53" fmla="*/ 2147483647 h 342"/>
              <a:gd name="T54" fmla="*/ 2147483647 w 336"/>
              <a:gd name="T55" fmla="*/ 2147483647 h 342"/>
              <a:gd name="T56" fmla="*/ 2147483647 w 336"/>
              <a:gd name="T57" fmla="*/ 2147483647 h 3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6"/>
              <a:gd name="T88" fmla="*/ 0 h 342"/>
              <a:gd name="T89" fmla="*/ 336 w 336"/>
              <a:gd name="T90" fmla="*/ 342 h 3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6" h="342">
                <a:moveTo>
                  <a:pt x="320" y="98"/>
                </a:moveTo>
                <a:lnTo>
                  <a:pt x="321" y="52"/>
                </a:lnTo>
                <a:lnTo>
                  <a:pt x="288" y="21"/>
                </a:lnTo>
                <a:lnTo>
                  <a:pt x="242" y="11"/>
                </a:lnTo>
                <a:lnTo>
                  <a:pt x="208" y="0"/>
                </a:lnTo>
                <a:lnTo>
                  <a:pt x="129" y="2"/>
                </a:lnTo>
                <a:lnTo>
                  <a:pt x="96" y="24"/>
                </a:lnTo>
                <a:lnTo>
                  <a:pt x="74" y="56"/>
                </a:lnTo>
                <a:lnTo>
                  <a:pt x="51" y="89"/>
                </a:lnTo>
                <a:lnTo>
                  <a:pt x="30" y="120"/>
                </a:lnTo>
                <a:lnTo>
                  <a:pt x="19" y="153"/>
                </a:lnTo>
                <a:lnTo>
                  <a:pt x="20" y="195"/>
                </a:lnTo>
                <a:lnTo>
                  <a:pt x="9" y="226"/>
                </a:lnTo>
                <a:lnTo>
                  <a:pt x="9" y="248"/>
                </a:lnTo>
                <a:lnTo>
                  <a:pt x="0" y="291"/>
                </a:lnTo>
                <a:lnTo>
                  <a:pt x="22" y="321"/>
                </a:lnTo>
                <a:lnTo>
                  <a:pt x="56" y="332"/>
                </a:lnTo>
                <a:lnTo>
                  <a:pt x="79" y="332"/>
                </a:lnTo>
                <a:lnTo>
                  <a:pt x="112" y="341"/>
                </a:lnTo>
                <a:lnTo>
                  <a:pt x="147" y="340"/>
                </a:lnTo>
                <a:lnTo>
                  <a:pt x="180" y="340"/>
                </a:lnTo>
                <a:lnTo>
                  <a:pt x="213" y="329"/>
                </a:lnTo>
                <a:lnTo>
                  <a:pt x="236" y="297"/>
                </a:lnTo>
                <a:lnTo>
                  <a:pt x="257" y="265"/>
                </a:lnTo>
                <a:lnTo>
                  <a:pt x="302" y="221"/>
                </a:lnTo>
                <a:lnTo>
                  <a:pt x="324" y="189"/>
                </a:lnTo>
                <a:lnTo>
                  <a:pt x="335" y="157"/>
                </a:lnTo>
                <a:lnTo>
                  <a:pt x="320" y="98"/>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30" name="Freeform 45"/>
          <p:cNvSpPr>
            <a:spLocks/>
          </p:cNvSpPr>
          <p:nvPr/>
        </p:nvSpPr>
        <p:spPr bwMode="auto">
          <a:xfrm>
            <a:off x="4389438" y="3689350"/>
            <a:ext cx="406400" cy="339725"/>
          </a:xfrm>
          <a:custGeom>
            <a:avLst/>
            <a:gdLst>
              <a:gd name="T0" fmla="*/ 2147483647 w 336"/>
              <a:gd name="T1" fmla="*/ 2147483647 h 342"/>
              <a:gd name="T2" fmla="*/ 2147483647 w 336"/>
              <a:gd name="T3" fmla="*/ 2147483647 h 342"/>
              <a:gd name="T4" fmla="*/ 2147483647 w 336"/>
              <a:gd name="T5" fmla="*/ 2147483647 h 342"/>
              <a:gd name="T6" fmla="*/ 2147483647 w 336"/>
              <a:gd name="T7" fmla="*/ 2147483647 h 342"/>
              <a:gd name="T8" fmla="*/ 2147483647 w 336"/>
              <a:gd name="T9" fmla="*/ 0 h 342"/>
              <a:gd name="T10" fmla="*/ 2147483647 w 336"/>
              <a:gd name="T11" fmla="*/ 2147483647 h 342"/>
              <a:gd name="T12" fmla="*/ 2147483647 w 336"/>
              <a:gd name="T13" fmla="*/ 2147483647 h 342"/>
              <a:gd name="T14" fmla="*/ 2147483647 w 336"/>
              <a:gd name="T15" fmla="*/ 2147483647 h 342"/>
              <a:gd name="T16" fmla="*/ 2147483647 w 336"/>
              <a:gd name="T17" fmla="*/ 2147483647 h 342"/>
              <a:gd name="T18" fmla="*/ 2147483647 w 336"/>
              <a:gd name="T19" fmla="*/ 2147483647 h 342"/>
              <a:gd name="T20" fmla="*/ 2147483647 w 336"/>
              <a:gd name="T21" fmla="*/ 2147483647 h 342"/>
              <a:gd name="T22" fmla="*/ 2147483647 w 336"/>
              <a:gd name="T23" fmla="*/ 2147483647 h 342"/>
              <a:gd name="T24" fmla="*/ 2147483647 w 336"/>
              <a:gd name="T25" fmla="*/ 2147483647 h 342"/>
              <a:gd name="T26" fmla="*/ 2147483647 w 336"/>
              <a:gd name="T27" fmla="*/ 2147483647 h 342"/>
              <a:gd name="T28" fmla="*/ 0 w 336"/>
              <a:gd name="T29" fmla="*/ 2147483647 h 342"/>
              <a:gd name="T30" fmla="*/ 2147483647 w 336"/>
              <a:gd name="T31" fmla="*/ 2147483647 h 342"/>
              <a:gd name="T32" fmla="*/ 2147483647 w 336"/>
              <a:gd name="T33" fmla="*/ 2147483647 h 342"/>
              <a:gd name="T34" fmla="*/ 2147483647 w 336"/>
              <a:gd name="T35" fmla="*/ 2147483647 h 342"/>
              <a:gd name="T36" fmla="*/ 2147483647 w 336"/>
              <a:gd name="T37" fmla="*/ 2147483647 h 342"/>
              <a:gd name="T38" fmla="*/ 2147483647 w 336"/>
              <a:gd name="T39" fmla="*/ 2147483647 h 342"/>
              <a:gd name="T40" fmla="*/ 2147483647 w 336"/>
              <a:gd name="T41" fmla="*/ 2147483647 h 342"/>
              <a:gd name="T42" fmla="*/ 2147483647 w 336"/>
              <a:gd name="T43" fmla="*/ 2147483647 h 342"/>
              <a:gd name="T44" fmla="*/ 2147483647 w 336"/>
              <a:gd name="T45" fmla="*/ 2147483647 h 342"/>
              <a:gd name="T46" fmla="*/ 2147483647 w 336"/>
              <a:gd name="T47" fmla="*/ 2147483647 h 342"/>
              <a:gd name="T48" fmla="*/ 2147483647 w 336"/>
              <a:gd name="T49" fmla="*/ 2147483647 h 342"/>
              <a:gd name="T50" fmla="*/ 2147483647 w 336"/>
              <a:gd name="T51" fmla="*/ 2147483647 h 342"/>
              <a:gd name="T52" fmla="*/ 2147483647 w 336"/>
              <a:gd name="T53" fmla="*/ 2147483647 h 342"/>
              <a:gd name="T54" fmla="*/ 2147483647 w 336"/>
              <a:gd name="T55" fmla="*/ 2147483647 h 342"/>
              <a:gd name="T56" fmla="*/ 2147483647 w 336"/>
              <a:gd name="T57" fmla="*/ 2147483647 h 3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6"/>
              <a:gd name="T88" fmla="*/ 0 h 342"/>
              <a:gd name="T89" fmla="*/ 336 w 336"/>
              <a:gd name="T90" fmla="*/ 342 h 3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6" h="342">
                <a:moveTo>
                  <a:pt x="320" y="98"/>
                </a:moveTo>
                <a:lnTo>
                  <a:pt x="321" y="52"/>
                </a:lnTo>
                <a:lnTo>
                  <a:pt x="288" y="21"/>
                </a:lnTo>
                <a:lnTo>
                  <a:pt x="242" y="11"/>
                </a:lnTo>
                <a:lnTo>
                  <a:pt x="208" y="0"/>
                </a:lnTo>
                <a:lnTo>
                  <a:pt x="129" y="2"/>
                </a:lnTo>
                <a:lnTo>
                  <a:pt x="96" y="24"/>
                </a:lnTo>
                <a:lnTo>
                  <a:pt x="74" y="56"/>
                </a:lnTo>
                <a:lnTo>
                  <a:pt x="51" y="89"/>
                </a:lnTo>
                <a:lnTo>
                  <a:pt x="30" y="120"/>
                </a:lnTo>
                <a:lnTo>
                  <a:pt x="19" y="153"/>
                </a:lnTo>
                <a:lnTo>
                  <a:pt x="20" y="195"/>
                </a:lnTo>
                <a:lnTo>
                  <a:pt x="9" y="226"/>
                </a:lnTo>
                <a:lnTo>
                  <a:pt x="9" y="248"/>
                </a:lnTo>
                <a:lnTo>
                  <a:pt x="0" y="291"/>
                </a:lnTo>
                <a:lnTo>
                  <a:pt x="22" y="321"/>
                </a:lnTo>
                <a:lnTo>
                  <a:pt x="56" y="332"/>
                </a:lnTo>
                <a:lnTo>
                  <a:pt x="79" y="332"/>
                </a:lnTo>
                <a:lnTo>
                  <a:pt x="112" y="341"/>
                </a:lnTo>
                <a:lnTo>
                  <a:pt x="147" y="340"/>
                </a:lnTo>
                <a:lnTo>
                  <a:pt x="180" y="340"/>
                </a:lnTo>
                <a:lnTo>
                  <a:pt x="213" y="329"/>
                </a:lnTo>
                <a:lnTo>
                  <a:pt x="236" y="297"/>
                </a:lnTo>
                <a:lnTo>
                  <a:pt x="257" y="265"/>
                </a:lnTo>
                <a:lnTo>
                  <a:pt x="302" y="221"/>
                </a:lnTo>
                <a:lnTo>
                  <a:pt x="324" y="189"/>
                </a:lnTo>
                <a:lnTo>
                  <a:pt x="335" y="157"/>
                </a:lnTo>
                <a:lnTo>
                  <a:pt x="320" y="98"/>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31" name="Freeform 46"/>
          <p:cNvSpPr>
            <a:spLocks/>
          </p:cNvSpPr>
          <p:nvPr/>
        </p:nvSpPr>
        <p:spPr bwMode="auto">
          <a:xfrm>
            <a:off x="4908550" y="3876675"/>
            <a:ext cx="414338" cy="393700"/>
          </a:xfrm>
          <a:custGeom>
            <a:avLst/>
            <a:gdLst>
              <a:gd name="T0" fmla="*/ 2147483647 w 340"/>
              <a:gd name="T1" fmla="*/ 2147483647 h 350"/>
              <a:gd name="T2" fmla="*/ 2147483647 w 340"/>
              <a:gd name="T3" fmla="*/ 2147483647 h 350"/>
              <a:gd name="T4" fmla="*/ 2147483647 w 340"/>
              <a:gd name="T5" fmla="*/ 2147483647 h 350"/>
              <a:gd name="T6" fmla="*/ 2147483647 w 340"/>
              <a:gd name="T7" fmla="*/ 2147483647 h 350"/>
              <a:gd name="T8" fmla="*/ 0 w 340"/>
              <a:gd name="T9" fmla="*/ 2147483647 h 350"/>
              <a:gd name="T10" fmla="*/ 0 w 340"/>
              <a:gd name="T11" fmla="*/ 2147483647 h 350"/>
              <a:gd name="T12" fmla="*/ 2147483647 w 340"/>
              <a:gd name="T13" fmla="*/ 2147483647 h 350"/>
              <a:gd name="T14" fmla="*/ 2147483647 w 340"/>
              <a:gd name="T15" fmla="*/ 2147483647 h 350"/>
              <a:gd name="T16" fmla="*/ 2147483647 w 340"/>
              <a:gd name="T17" fmla="*/ 2147483647 h 350"/>
              <a:gd name="T18" fmla="*/ 2147483647 w 340"/>
              <a:gd name="T19" fmla="*/ 2147483647 h 350"/>
              <a:gd name="T20" fmla="*/ 2147483647 w 340"/>
              <a:gd name="T21" fmla="*/ 2147483647 h 350"/>
              <a:gd name="T22" fmla="*/ 2147483647 w 340"/>
              <a:gd name="T23" fmla="*/ 2147483647 h 350"/>
              <a:gd name="T24" fmla="*/ 2147483647 w 340"/>
              <a:gd name="T25" fmla="*/ 2147483647 h 350"/>
              <a:gd name="T26" fmla="*/ 2147483647 w 340"/>
              <a:gd name="T27" fmla="*/ 2147483647 h 350"/>
              <a:gd name="T28" fmla="*/ 2147483647 w 340"/>
              <a:gd name="T29" fmla="*/ 2147483647 h 350"/>
              <a:gd name="T30" fmla="*/ 2147483647 w 340"/>
              <a:gd name="T31" fmla="*/ 2147483647 h 350"/>
              <a:gd name="T32" fmla="*/ 2147483647 w 340"/>
              <a:gd name="T33" fmla="*/ 2147483647 h 350"/>
              <a:gd name="T34" fmla="*/ 2147483647 w 340"/>
              <a:gd name="T35" fmla="*/ 2147483647 h 350"/>
              <a:gd name="T36" fmla="*/ 2147483647 w 340"/>
              <a:gd name="T37" fmla="*/ 2147483647 h 350"/>
              <a:gd name="T38" fmla="*/ 2147483647 w 340"/>
              <a:gd name="T39" fmla="*/ 2147483647 h 350"/>
              <a:gd name="T40" fmla="*/ 2147483647 w 340"/>
              <a:gd name="T41" fmla="*/ 2147483647 h 350"/>
              <a:gd name="T42" fmla="*/ 2147483647 w 340"/>
              <a:gd name="T43" fmla="*/ 2147483647 h 350"/>
              <a:gd name="T44" fmla="*/ 2147483647 w 340"/>
              <a:gd name="T45" fmla="*/ 2147483647 h 350"/>
              <a:gd name="T46" fmla="*/ 2147483647 w 340"/>
              <a:gd name="T47" fmla="*/ 2147483647 h 350"/>
              <a:gd name="T48" fmla="*/ 2147483647 w 340"/>
              <a:gd name="T49" fmla="*/ 2147483647 h 350"/>
              <a:gd name="T50" fmla="*/ 2147483647 w 340"/>
              <a:gd name="T51" fmla="*/ 2147483647 h 350"/>
              <a:gd name="T52" fmla="*/ 2147483647 w 340"/>
              <a:gd name="T53" fmla="*/ 0 h 350"/>
              <a:gd name="T54" fmla="*/ 2147483647 w 340"/>
              <a:gd name="T55" fmla="*/ 2147483647 h 350"/>
              <a:gd name="T56" fmla="*/ 2147483647 w 340"/>
              <a:gd name="T57" fmla="*/ 2147483647 h 3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0"/>
              <a:gd name="T88" fmla="*/ 0 h 350"/>
              <a:gd name="T89" fmla="*/ 340 w 340"/>
              <a:gd name="T90" fmla="*/ 350 h 3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0" h="350">
                <a:moveTo>
                  <a:pt x="99" y="14"/>
                </a:moveTo>
                <a:lnTo>
                  <a:pt x="53" y="12"/>
                </a:lnTo>
                <a:lnTo>
                  <a:pt x="22" y="46"/>
                </a:lnTo>
                <a:lnTo>
                  <a:pt x="11" y="93"/>
                </a:lnTo>
                <a:lnTo>
                  <a:pt x="0" y="128"/>
                </a:lnTo>
                <a:lnTo>
                  <a:pt x="0" y="209"/>
                </a:lnTo>
                <a:lnTo>
                  <a:pt x="22" y="244"/>
                </a:lnTo>
                <a:lnTo>
                  <a:pt x="53" y="267"/>
                </a:lnTo>
                <a:lnTo>
                  <a:pt x="85" y="291"/>
                </a:lnTo>
                <a:lnTo>
                  <a:pt x="116" y="314"/>
                </a:lnTo>
                <a:lnTo>
                  <a:pt x="148" y="325"/>
                </a:lnTo>
                <a:lnTo>
                  <a:pt x="191" y="325"/>
                </a:lnTo>
                <a:lnTo>
                  <a:pt x="222" y="337"/>
                </a:lnTo>
                <a:lnTo>
                  <a:pt x="244" y="337"/>
                </a:lnTo>
                <a:lnTo>
                  <a:pt x="286" y="349"/>
                </a:lnTo>
                <a:lnTo>
                  <a:pt x="317" y="325"/>
                </a:lnTo>
                <a:lnTo>
                  <a:pt x="328" y="291"/>
                </a:lnTo>
                <a:lnTo>
                  <a:pt x="328" y="267"/>
                </a:lnTo>
                <a:lnTo>
                  <a:pt x="339" y="233"/>
                </a:lnTo>
                <a:lnTo>
                  <a:pt x="339" y="197"/>
                </a:lnTo>
                <a:lnTo>
                  <a:pt x="339" y="163"/>
                </a:lnTo>
                <a:lnTo>
                  <a:pt x="328" y="128"/>
                </a:lnTo>
                <a:lnTo>
                  <a:pt x="296" y="104"/>
                </a:lnTo>
                <a:lnTo>
                  <a:pt x="265" y="81"/>
                </a:lnTo>
                <a:lnTo>
                  <a:pt x="222" y="35"/>
                </a:lnTo>
                <a:lnTo>
                  <a:pt x="191" y="12"/>
                </a:lnTo>
                <a:lnTo>
                  <a:pt x="158" y="0"/>
                </a:lnTo>
                <a:lnTo>
                  <a:pt x="99" y="14"/>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32" name="Freeform 47"/>
          <p:cNvSpPr>
            <a:spLocks/>
          </p:cNvSpPr>
          <p:nvPr/>
        </p:nvSpPr>
        <p:spPr bwMode="auto">
          <a:xfrm>
            <a:off x="5430838" y="3735388"/>
            <a:ext cx="420687" cy="341312"/>
          </a:xfrm>
          <a:custGeom>
            <a:avLst/>
            <a:gdLst>
              <a:gd name="T0" fmla="*/ 2147483647 w 346"/>
              <a:gd name="T1" fmla="*/ 2147483647 h 342"/>
              <a:gd name="T2" fmla="*/ 2147483647 w 346"/>
              <a:gd name="T3" fmla="*/ 2147483647 h 342"/>
              <a:gd name="T4" fmla="*/ 2147483647 w 346"/>
              <a:gd name="T5" fmla="*/ 2147483647 h 342"/>
              <a:gd name="T6" fmla="*/ 2147483647 w 346"/>
              <a:gd name="T7" fmla="*/ 2147483647 h 342"/>
              <a:gd name="T8" fmla="*/ 2147483647 w 346"/>
              <a:gd name="T9" fmla="*/ 0 h 342"/>
              <a:gd name="T10" fmla="*/ 2147483647 w 346"/>
              <a:gd name="T11" fmla="*/ 2147483647 h 342"/>
              <a:gd name="T12" fmla="*/ 2147483647 w 346"/>
              <a:gd name="T13" fmla="*/ 2147483647 h 342"/>
              <a:gd name="T14" fmla="*/ 2147483647 w 346"/>
              <a:gd name="T15" fmla="*/ 2147483647 h 342"/>
              <a:gd name="T16" fmla="*/ 2147483647 w 346"/>
              <a:gd name="T17" fmla="*/ 2147483647 h 342"/>
              <a:gd name="T18" fmla="*/ 2147483647 w 346"/>
              <a:gd name="T19" fmla="*/ 2147483647 h 342"/>
              <a:gd name="T20" fmla="*/ 2147483647 w 346"/>
              <a:gd name="T21" fmla="*/ 2147483647 h 342"/>
              <a:gd name="T22" fmla="*/ 2147483647 w 346"/>
              <a:gd name="T23" fmla="*/ 2147483647 h 342"/>
              <a:gd name="T24" fmla="*/ 2147483647 w 346"/>
              <a:gd name="T25" fmla="*/ 2147483647 h 342"/>
              <a:gd name="T26" fmla="*/ 2147483647 w 346"/>
              <a:gd name="T27" fmla="*/ 2147483647 h 342"/>
              <a:gd name="T28" fmla="*/ 0 w 346"/>
              <a:gd name="T29" fmla="*/ 2147483647 h 342"/>
              <a:gd name="T30" fmla="*/ 2147483647 w 346"/>
              <a:gd name="T31" fmla="*/ 2147483647 h 342"/>
              <a:gd name="T32" fmla="*/ 2147483647 w 346"/>
              <a:gd name="T33" fmla="*/ 2147483647 h 342"/>
              <a:gd name="T34" fmla="*/ 2147483647 w 346"/>
              <a:gd name="T35" fmla="*/ 2147483647 h 342"/>
              <a:gd name="T36" fmla="*/ 2147483647 w 346"/>
              <a:gd name="T37" fmla="*/ 2147483647 h 342"/>
              <a:gd name="T38" fmla="*/ 2147483647 w 346"/>
              <a:gd name="T39" fmla="*/ 2147483647 h 342"/>
              <a:gd name="T40" fmla="*/ 2147483647 w 346"/>
              <a:gd name="T41" fmla="*/ 2147483647 h 342"/>
              <a:gd name="T42" fmla="*/ 2147483647 w 346"/>
              <a:gd name="T43" fmla="*/ 2147483647 h 342"/>
              <a:gd name="T44" fmla="*/ 2147483647 w 346"/>
              <a:gd name="T45" fmla="*/ 2147483647 h 342"/>
              <a:gd name="T46" fmla="*/ 2147483647 w 346"/>
              <a:gd name="T47" fmla="*/ 2147483647 h 342"/>
              <a:gd name="T48" fmla="*/ 2147483647 w 346"/>
              <a:gd name="T49" fmla="*/ 2147483647 h 342"/>
              <a:gd name="T50" fmla="*/ 2147483647 w 346"/>
              <a:gd name="T51" fmla="*/ 2147483647 h 342"/>
              <a:gd name="T52" fmla="*/ 2147483647 w 346"/>
              <a:gd name="T53" fmla="*/ 2147483647 h 342"/>
              <a:gd name="T54" fmla="*/ 2147483647 w 346"/>
              <a:gd name="T55" fmla="*/ 2147483647 h 342"/>
              <a:gd name="T56" fmla="*/ 2147483647 w 346"/>
              <a:gd name="T57" fmla="*/ 2147483647 h 3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6"/>
              <a:gd name="T88" fmla="*/ 0 h 342"/>
              <a:gd name="T89" fmla="*/ 346 w 346"/>
              <a:gd name="T90" fmla="*/ 342 h 3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6" h="342">
                <a:moveTo>
                  <a:pt x="330" y="98"/>
                </a:moveTo>
                <a:lnTo>
                  <a:pt x="331" y="52"/>
                </a:lnTo>
                <a:lnTo>
                  <a:pt x="297" y="21"/>
                </a:lnTo>
                <a:lnTo>
                  <a:pt x="249" y="11"/>
                </a:lnTo>
                <a:lnTo>
                  <a:pt x="214" y="0"/>
                </a:lnTo>
                <a:lnTo>
                  <a:pt x="133" y="2"/>
                </a:lnTo>
                <a:lnTo>
                  <a:pt x="99" y="24"/>
                </a:lnTo>
                <a:lnTo>
                  <a:pt x="76" y="56"/>
                </a:lnTo>
                <a:lnTo>
                  <a:pt x="52" y="89"/>
                </a:lnTo>
                <a:lnTo>
                  <a:pt x="30" y="120"/>
                </a:lnTo>
                <a:lnTo>
                  <a:pt x="19" y="153"/>
                </a:lnTo>
                <a:lnTo>
                  <a:pt x="20" y="195"/>
                </a:lnTo>
                <a:lnTo>
                  <a:pt x="9" y="226"/>
                </a:lnTo>
                <a:lnTo>
                  <a:pt x="9" y="248"/>
                </a:lnTo>
                <a:lnTo>
                  <a:pt x="0" y="291"/>
                </a:lnTo>
                <a:lnTo>
                  <a:pt x="22" y="321"/>
                </a:lnTo>
                <a:lnTo>
                  <a:pt x="57" y="332"/>
                </a:lnTo>
                <a:lnTo>
                  <a:pt x="81" y="332"/>
                </a:lnTo>
                <a:lnTo>
                  <a:pt x="115" y="341"/>
                </a:lnTo>
                <a:lnTo>
                  <a:pt x="151" y="340"/>
                </a:lnTo>
                <a:lnTo>
                  <a:pt x="185" y="340"/>
                </a:lnTo>
                <a:lnTo>
                  <a:pt x="220" y="329"/>
                </a:lnTo>
                <a:lnTo>
                  <a:pt x="243" y="297"/>
                </a:lnTo>
                <a:lnTo>
                  <a:pt x="265" y="265"/>
                </a:lnTo>
                <a:lnTo>
                  <a:pt x="311" y="221"/>
                </a:lnTo>
                <a:lnTo>
                  <a:pt x="334" y="189"/>
                </a:lnTo>
                <a:lnTo>
                  <a:pt x="345" y="157"/>
                </a:lnTo>
                <a:lnTo>
                  <a:pt x="330" y="98"/>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33" name="Freeform 48"/>
          <p:cNvSpPr>
            <a:spLocks/>
          </p:cNvSpPr>
          <p:nvPr/>
        </p:nvSpPr>
        <p:spPr bwMode="auto">
          <a:xfrm>
            <a:off x="4279900" y="3917950"/>
            <a:ext cx="214313" cy="241300"/>
          </a:xfrm>
          <a:custGeom>
            <a:avLst/>
            <a:gdLst>
              <a:gd name="T0" fmla="*/ 2147483647 w 178"/>
              <a:gd name="T1" fmla="*/ 2147483647 h 239"/>
              <a:gd name="T2" fmla="*/ 2147483647 w 178"/>
              <a:gd name="T3" fmla="*/ 2147483647 h 239"/>
              <a:gd name="T4" fmla="*/ 2147483647 w 178"/>
              <a:gd name="T5" fmla="*/ 2147483647 h 239"/>
              <a:gd name="T6" fmla="*/ 2147483647 w 178"/>
              <a:gd name="T7" fmla="*/ 2147483647 h 239"/>
              <a:gd name="T8" fmla="*/ 2147483647 w 178"/>
              <a:gd name="T9" fmla="*/ 2147483647 h 239"/>
              <a:gd name="T10" fmla="*/ 2147483647 w 178"/>
              <a:gd name="T11" fmla="*/ 2147483647 h 239"/>
              <a:gd name="T12" fmla="*/ 2147483647 w 178"/>
              <a:gd name="T13" fmla="*/ 2147483647 h 239"/>
              <a:gd name="T14" fmla="*/ 2147483647 w 178"/>
              <a:gd name="T15" fmla="*/ 2147483647 h 239"/>
              <a:gd name="T16" fmla="*/ 2147483647 w 178"/>
              <a:gd name="T17" fmla="*/ 2147483647 h 239"/>
              <a:gd name="T18" fmla="*/ 2147483647 w 178"/>
              <a:gd name="T19" fmla="*/ 2147483647 h 239"/>
              <a:gd name="T20" fmla="*/ 2147483647 w 178"/>
              <a:gd name="T21" fmla="*/ 2147483647 h 239"/>
              <a:gd name="T22" fmla="*/ 2147483647 w 178"/>
              <a:gd name="T23" fmla="*/ 2147483647 h 239"/>
              <a:gd name="T24" fmla="*/ 2147483647 w 178"/>
              <a:gd name="T25" fmla="*/ 2147483647 h 239"/>
              <a:gd name="T26" fmla="*/ 2147483647 w 178"/>
              <a:gd name="T27" fmla="*/ 2147483647 h 239"/>
              <a:gd name="T28" fmla="*/ 2147483647 w 178"/>
              <a:gd name="T29" fmla="*/ 2147483647 h 239"/>
              <a:gd name="T30" fmla="*/ 2147483647 w 178"/>
              <a:gd name="T31" fmla="*/ 0 h 239"/>
              <a:gd name="T32" fmla="*/ 2147483647 w 178"/>
              <a:gd name="T33" fmla="*/ 2147483647 h 239"/>
              <a:gd name="T34" fmla="*/ 2147483647 w 178"/>
              <a:gd name="T35" fmla="*/ 2147483647 h 239"/>
              <a:gd name="T36" fmla="*/ 2147483647 w 178"/>
              <a:gd name="T37" fmla="*/ 2147483647 h 239"/>
              <a:gd name="T38" fmla="*/ 2147483647 w 178"/>
              <a:gd name="T39" fmla="*/ 2147483647 h 239"/>
              <a:gd name="T40" fmla="*/ 2147483647 w 178"/>
              <a:gd name="T41" fmla="*/ 2147483647 h 239"/>
              <a:gd name="T42" fmla="*/ 0 w 178"/>
              <a:gd name="T43" fmla="*/ 2147483647 h 239"/>
              <a:gd name="T44" fmla="*/ 2147483647 w 178"/>
              <a:gd name="T45" fmla="*/ 2147483647 h 239"/>
              <a:gd name="T46" fmla="*/ 2147483647 w 178"/>
              <a:gd name="T47" fmla="*/ 2147483647 h 239"/>
              <a:gd name="T48" fmla="*/ 2147483647 w 178"/>
              <a:gd name="T49" fmla="*/ 2147483647 h 239"/>
              <a:gd name="T50" fmla="*/ 2147483647 w 178"/>
              <a:gd name="T51" fmla="*/ 2147483647 h 239"/>
              <a:gd name="T52" fmla="*/ 2147483647 w 178"/>
              <a:gd name="T53" fmla="*/ 2147483647 h 239"/>
              <a:gd name="T54" fmla="*/ 2147483647 w 178"/>
              <a:gd name="T55" fmla="*/ 2147483647 h 239"/>
              <a:gd name="T56" fmla="*/ 2147483647 w 178"/>
              <a:gd name="T57" fmla="*/ 2147483647 h 2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8"/>
              <a:gd name="T88" fmla="*/ 0 h 239"/>
              <a:gd name="T89" fmla="*/ 178 w 178"/>
              <a:gd name="T90" fmla="*/ 239 h 2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8" h="239">
                <a:moveTo>
                  <a:pt x="54" y="219"/>
                </a:moveTo>
                <a:lnTo>
                  <a:pt x="73" y="238"/>
                </a:lnTo>
                <a:lnTo>
                  <a:pt x="99" y="236"/>
                </a:lnTo>
                <a:lnTo>
                  <a:pt x="123" y="221"/>
                </a:lnTo>
                <a:lnTo>
                  <a:pt x="141" y="211"/>
                </a:lnTo>
                <a:lnTo>
                  <a:pt x="173" y="177"/>
                </a:lnTo>
                <a:lnTo>
                  <a:pt x="177" y="154"/>
                </a:lnTo>
                <a:lnTo>
                  <a:pt x="172" y="131"/>
                </a:lnTo>
                <a:lnTo>
                  <a:pt x="168" y="108"/>
                </a:lnTo>
                <a:lnTo>
                  <a:pt x="164" y="86"/>
                </a:lnTo>
                <a:lnTo>
                  <a:pt x="154" y="68"/>
                </a:lnTo>
                <a:lnTo>
                  <a:pt x="136" y="51"/>
                </a:lnTo>
                <a:lnTo>
                  <a:pt x="127" y="34"/>
                </a:lnTo>
                <a:lnTo>
                  <a:pt x="118" y="25"/>
                </a:lnTo>
                <a:lnTo>
                  <a:pt x="103" y="3"/>
                </a:lnTo>
                <a:lnTo>
                  <a:pt x="82" y="0"/>
                </a:lnTo>
                <a:lnTo>
                  <a:pt x="63" y="10"/>
                </a:lnTo>
                <a:lnTo>
                  <a:pt x="53" y="20"/>
                </a:lnTo>
                <a:lnTo>
                  <a:pt x="36" y="31"/>
                </a:lnTo>
                <a:lnTo>
                  <a:pt x="22" y="46"/>
                </a:lnTo>
                <a:lnTo>
                  <a:pt x="9" y="60"/>
                </a:lnTo>
                <a:lnTo>
                  <a:pt x="0" y="79"/>
                </a:lnTo>
                <a:lnTo>
                  <a:pt x="4" y="101"/>
                </a:lnTo>
                <a:lnTo>
                  <a:pt x="9" y="123"/>
                </a:lnTo>
                <a:lnTo>
                  <a:pt x="9" y="160"/>
                </a:lnTo>
                <a:lnTo>
                  <a:pt x="14" y="183"/>
                </a:lnTo>
                <a:lnTo>
                  <a:pt x="23" y="201"/>
                </a:lnTo>
                <a:lnTo>
                  <a:pt x="54" y="219"/>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34" name="Freeform 49"/>
          <p:cNvSpPr>
            <a:spLocks/>
          </p:cNvSpPr>
          <p:nvPr/>
        </p:nvSpPr>
        <p:spPr bwMode="auto">
          <a:xfrm>
            <a:off x="5203825" y="3905250"/>
            <a:ext cx="293688" cy="254000"/>
          </a:xfrm>
          <a:custGeom>
            <a:avLst/>
            <a:gdLst>
              <a:gd name="T0" fmla="*/ 2147483647 w 241"/>
              <a:gd name="T1" fmla="*/ 2147483647 h 254"/>
              <a:gd name="T2" fmla="*/ 2147483647 w 241"/>
              <a:gd name="T3" fmla="*/ 2147483647 h 254"/>
              <a:gd name="T4" fmla="*/ 2147483647 w 241"/>
              <a:gd name="T5" fmla="*/ 2147483647 h 254"/>
              <a:gd name="T6" fmla="*/ 2147483647 w 241"/>
              <a:gd name="T7" fmla="*/ 2147483647 h 254"/>
              <a:gd name="T8" fmla="*/ 2147483647 w 241"/>
              <a:gd name="T9" fmla="*/ 2147483647 h 254"/>
              <a:gd name="T10" fmla="*/ 2147483647 w 241"/>
              <a:gd name="T11" fmla="*/ 2147483647 h 254"/>
              <a:gd name="T12" fmla="*/ 2147483647 w 241"/>
              <a:gd name="T13" fmla="*/ 2147483647 h 254"/>
              <a:gd name="T14" fmla="*/ 2147483647 w 241"/>
              <a:gd name="T15" fmla="*/ 2147483647 h 254"/>
              <a:gd name="T16" fmla="*/ 2147483647 w 241"/>
              <a:gd name="T17" fmla="*/ 2147483647 h 254"/>
              <a:gd name="T18" fmla="*/ 2147483647 w 241"/>
              <a:gd name="T19" fmla="*/ 2147483647 h 254"/>
              <a:gd name="T20" fmla="*/ 2147483647 w 241"/>
              <a:gd name="T21" fmla="*/ 2147483647 h 254"/>
              <a:gd name="T22" fmla="*/ 2147483647 w 241"/>
              <a:gd name="T23" fmla="*/ 2147483647 h 254"/>
              <a:gd name="T24" fmla="*/ 2147483647 w 241"/>
              <a:gd name="T25" fmla="*/ 2147483647 h 254"/>
              <a:gd name="T26" fmla="*/ 2147483647 w 241"/>
              <a:gd name="T27" fmla="*/ 2147483647 h 254"/>
              <a:gd name="T28" fmla="*/ 2147483647 w 241"/>
              <a:gd name="T29" fmla="*/ 2147483647 h 254"/>
              <a:gd name="T30" fmla="*/ 2147483647 w 241"/>
              <a:gd name="T31" fmla="*/ 0 h 254"/>
              <a:gd name="T32" fmla="*/ 2147483647 w 241"/>
              <a:gd name="T33" fmla="*/ 2147483647 h 254"/>
              <a:gd name="T34" fmla="*/ 2147483647 w 241"/>
              <a:gd name="T35" fmla="*/ 2147483647 h 254"/>
              <a:gd name="T36" fmla="*/ 2147483647 w 241"/>
              <a:gd name="T37" fmla="*/ 2147483647 h 254"/>
              <a:gd name="T38" fmla="*/ 2147483647 w 241"/>
              <a:gd name="T39" fmla="*/ 2147483647 h 254"/>
              <a:gd name="T40" fmla="*/ 2147483647 w 241"/>
              <a:gd name="T41" fmla="*/ 2147483647 h 254"/>
              <a:gd name="T42" fmla="*/ 0 w 241"/>
              <a:gd name="T43" fmla="*/ 2147483647 h 254"/>
              <a:gd name="T44" fmla="*/ 2147483647 w 241"/>
              <a:gd name="T45" fmla="*/ 2147483647 h 254"/>
              <a:gd name="T46" fmla="*/ 2147483647 w 241"/>
              <a:gd name="T47" fmla="*/ 2147483647 h 254"/>
              <a:gd name="T48" fmla="*/ 2147483647 w 241"/>
              <a:gd name="T49" fmla="*/ 2147483647 h 254"/>
              <a:gd name="T50" fmla="*/ 2147483647 w 241"/>
              <a:gd name="T51" fmla="*/ 2147483647 h 254"/>
              <a:gd name="T52" fmla="*/ 2147483647 w 241"/>
              <a:gd name="T53" fmla="*/ 2147483647 h 254"/>
              <a:gd name="T54" fmla="*/ 2147483647 w 241"/>
              <a:gd name="T55" fmla="*/ 2147483647 h 254"/>
              <a:gd name="T56" fmla="*/ 2147483647 w 241"/>
              <a:gd name="T57" fmla="*/ 2147483647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1"/>
              <a:gd name="T88" fmla="*/ 0 h 254"/>
              <a:gd name="T89" fmla="*/ 241 w 241"/>
              <a:gd name="T90" fmla="*/ 254 h 2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1" h="254">
                <a:moveTo>
                  <a:pt x="73" y="232"/>
                </a:moveTo>
                <a:lnTo>
                  <a:pt x="98" y="253"/>
                </a:lnTo>
                <a:lnTo>
                  <a:pt x="134" y="250"/>
                </a:lnTo>
                <a:lnTo>
                  <a:pt x="166" y="234"/>
                </a:lnTo>
                <a:lnTo>
                  <a:pt x="191" y="224"/>
                </a:lnTo>
                <a:lnTo>
                  <a:pt x="234" y="188"/>
                </a:lnTo>
                <a:lnTo>
                  <a:pt x="240" y="163"/>
                </a:lnTo>
                <a:lnTo>
                  <a:pt x="233" y="139"/>
                </a:lnTo>
                <a:lnTo>
                  <a:pt x="227" y="114"/>
                </a:lnTo>
                <a:lnTo>
                  <a:pt x="222" y="91"/>
                </a:lnTo>
                <a:lnTo>
                  <a:pt x="208" y="72"/>
                </a:lnTo>
                <a:lnTo>
                  <a:pt x="184" y="54"/>
                </a:lnTo>
                <a:lnTo>
                  <a:pt x="172" y="36"/>
                </a:lnTo>
                <a:lnTo>
                  <a:pt x="160" y="26"/>
                </a:lnTo>
                <a:lnTo>
                  <a:pt x="139" y="3"/>
                </a:lnTo>
                <a:lnTo>
                  <a:pt x="111" y="0"/>
                </a:lnTo>
                <a:lnTo>
                  <a:pt x="85" y="10"/>
                </a:lnTo>
                <a:lnTo>
                  <a:pt x="71" y="21"/>
                </a:lnTo>
                <a:lnTo>
                  <a:pt x="48" y="32"/>
                </a:lnTo>
                <a:lnTo>
                  <a:pt x="29" y="48"/>
                </a:lnTo>
                <a:lnTo>
                  <a:pt x="12" y="63"/>
                </a:lnTo>
                <a:lnTo>
                  <a:pt x="0" y="83"/>
                </a:lnTo>
                <a:lnTo>
                  <a:pt x="5" y="107"/>
                </a:lnTo>
                <a:lnTo>
                  <a:pt x="12" y="130"/>
                </a:lnTo>
                <a:lnTo>
                  <a:pt x="12" y="170"/>
                </a:lnTo>
                <a:lnTo>
                  <a:pt x="18" y="194"/>
                </a:lnTo>
                <a:lnTo>
                  <a:pt x="31" y="213"/>
                </a:lnTo>
                <a:lnTo>
                  <a:pt x="73" y="232"/>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35" name="Freeform 50"/>
          <p:cNvSpPr>
            <a:spLocks/>
          </p:cNvSpPr>
          <p:nvPr/>
        </p:nvSpPr>
        <p:spPr bwMode="auto">
          <a:xfrm>
            <a:off x="4672013" y="4183063"/>
            <a:ext cx="241300" cy="201612"/>
          </a:xfrm>
          <a:custGeom>
            <a:avLst/>
            <a:gdLst>
              <a:gd name="T0" fmla="*/ 2147483647 w 200"/>
              <a:gd name="T1" fmla="*/ 2147483647 h 202"/>
              <a:gd name="T2" fmla="*/ 2147483647 w 200"/>
              <a:gd name="T3" fmla="*/ 2147483647 h 202"/>
              <a:gd name="T4" fmla="*/ 2147483647 w 200"/>
              <a:gd name="T5" fmla="*/ 2147483647 h 202"/>
              <a:gd name="T6" fmla="*/ 2147483647 w 200"/>
              <a:gd name="T7" fmla="*/ 2147483647 h 202"/>
              <a:gd name="T8" fmla="*/ 2147483647 w 200"/>
              <a:gd name="T9" fmla="*/ 0 h 202"/>
              <a:gd name="T10" fmla="*/ 2147483647 w 200"/>
              <a:gd name="T11" fmla="*/ 2147483647 h 202"/>
              <a:gd name="T12" fmla="*/ 2147483647 w 200"/>
              <a:gd name="T13" fmla="*/ 2147483647 h 202"/>
              <a:gd name="T14" fmla="*/ 2147483647 w 200"/>
              <a:gd name="T15" fmla="*/ 2147483647 h 202"/>
              <a:gd name="T16" fmla="*/ 2147483647 w 200"/>
              <a:gd name="T17" fmla="*/ 2147483647 h 202"/>
              <a:gd name="T18" fmla="*/ 2147483647 w 200"/>
              <a:gd name="T19" fmla="*/ 2147483647 h 202"/>
              <a:gd name="T20" fmla="*/ 2147483647 w 200"/>
              <a:gd name="T21" fmla="*/ 2147483647 h 202"/>
              <a:gd name="T22" fmla="*/ 2147483647 w 200"/>
              <a:gd name="T23" fmla="*/ 2147483647 h 202"/>
              <a:gd name="T24" fmla="*/ 2147483647 w 200"/>
              <a:gd name="T25" fmla="*/ 2147483647 h 202"/>
              <a:gd name="T26" fmla="*/ 2147483647 w 200"/>
              <a:gd name="T27" fmla="*/ 2147483647 h 202"/>
              <a:gd name="T28" fmla="*/ 0 w 200"/>
              <a:gd name="T29" fmla="*/ 2147483647 h 202"/>
              <a:gd name="T30" fmla="*/ 2147483647 w 200"/>
              <a:gd name="T31" fmla="*/ 2147483647 h 202"/>
              <a:gd name="T32" fmla="*/ 2147483647 w 200"/>
              <a:gd name="T33" fmla="*/ 2147483647 h 202"/>
              <a:gd name="T34" fmla="*/ 2147483647 w 200"/>
              <a:gd name="T35" fmla="*/ 2147483647 h 202"/>
              <a:gd name="T36" fmla="*/ 2147483647 w 200"/>
              <a:gd name="T37" fmla="*/ 2147483647 h 202"/>
              <a:gd name="T38" fmla="*/ 2147483647 w 200"/>
              <a:gd name="T39" fmla="*/ 2147483647 h 202"/>
              <a:gd name="T40" fmla="*/ 2147483647 w 200"/>
              <a:gd name="T41" fmla="*/ 2147483647 h 202"/>
              <a:gd name="T42" fmla="*/ 2147483647 w 200"/>
              <a:gd name="T43" fmla="*/ 2147483647 h 202"/>
              <a:gd name="T44" fmla="*/ 2147483647 w 200"/>
              <a:gd name="T45" fmla="*/ 2147483647 h 202"/>
              <a:gd name="T46" fmla="*/ 2147483647 w 200"/>
              <a:gd name="T47" fmla="*/ 2147483647 h 202"/>
              <a:gd name="T48" fmla="*/ 2147483647 w 200"/>
              <a:gd name="T49" fmla="*/ 2147483647 h 202"/>
              <a:gd name="T50" fmla="*/ 2147483647 w 200"/>
              <a:gd name="T51" fmla="*/ 2147483647 h 202"/>
              <a:gd name="T52" fmla="*/ 2147483647 w 200"/>
              <a:gd name="T53" fmla="*/ 2147483647 h 202"/>
              <a:gd name="T54" fmla="*/ 2147483647 w 200"/>
              <a:gd name="T55" fmla="*/ 2147483647 h 202"/>
              <a:gd name="T56" fmla="*/ 2147483647 w 200"/>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202"/>
              <a:gd name="T89" fmla="*/ 200 w 200"/>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202">
                <a:moveTo>
                  <a:pt x="190" y="57"/>
                </a:moveTo>
                <a:lnTo>
                  <a:pt x="190" y="30"/>
                </a:lnTo>
                <a:lnTo>
                  <a:pt x="171" y="12"/>
                </a:lnTo>
                <a:lnTo>
                  <a:pt x="143" y="6"/>
                </a:lnTo>
                <a:lnTo>
                  <a:pt x="123" y="0"/>
                </a:lnTo>
                <a:lnTo>
                  <a:pt x="77" y="1"/>
                </a:lnTo>
                <a:lnTo>
                  <a:pt x="57" y="14"/>
                </a:lnTo>
                <a:lnTo>
                  <a:pt x="44" y="33"/>
                </a:lnTo>
                <a:lnTo>
                  <a:pt x="30" y="52"/>
                </a:lnTo>
                <a:lnTo>
                  <a:pt x="17" y="70"/>
                </a:lnTo>
                <a:lnTo>
                  <a:pt x="11" y="90"/>
                </a:lnTo>
                <a:lnTo>
                  <a:pt x="12" y="114"/>
                </a:lnTo>
                <a:lnTo>
                  <a:pt x="5" y="133"/>
                </a:lnTo>
                <a:lnTo>
                  <a:pt x="5" y="146"/>
                </a:lnTo>
                <a:lnTo>
                  <a:pt x="0" y="171"/>
                </a:lnTo>
                <a:lnTo>
                  <a:pt x="13" y="189"/>
                </a:lnTo>
                <a:lnTo>
                  <a:pt x="33" y="195"/>
                </a:lnTo>
                <a:lnTo>
                  <a:pt x="47" y="195"/>
                </a:lnTo>
                <a:lnTo>
                  <a:pt x="66" y="201"/>
                </a:lnTo>
                <a:lnTo>
                  <a:pt x="87" y="200"/>
                </a:lnTo>
                <a:lnTo>
                  <a:pt x="106" y="200"/>
                </a:lnTo>
                <a:lnTo>
                  <a:pt x="127" y="193"/>
                </a:lnTo>
                <a:lnTo>
                  <a:pt x="140" y="175"/>
                </a:lnTo>
                <a:lnTo>
                  <a:pt x="152" y="156"/>
                </a:lnTo>
                <a:lnTo>
                  <a:pt x="179" y="130"/>
                </a:lnTo>
                <a:lnTo>
                  <a:pt x="192" y="111"/>
                </a:lnTo>
                <a:lnTo>
                  <a:pt x="199" y="92"/>
                </a:lnTo>
                <a:lnTo>
                  <a:pt x="190" y="57"/>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36" name="Freeform 51"/>
          <p:cNvSpPr>
            <a:spLocks/>
          </p:cNvSpPr>
          <p:nvPr/>
        </p:nvSpPr>
        <p:spPr bwMode="auto">
          <a:xfrm>
            <a:off x="3335338" y="3759200"/>
            <a:ext cx="412750" cy="238125"/>
          </a:xfrm>
          <a:custGeom>
            <a:avLst/>
            <a:gdLst>
              <a:gd name="T0" fmla="*/ 2147483647 w 337"/>
              <a:gd name="T1" fmla="*/ 2147483647 h 239"/>
              <a:gd name="T2" fmla="*/ 2147483647 w 337"/>
              <a:gd name="T3" fmla="*/ 2147483647 h 239"/>
              <a:gd name="T4" fmla="*/ 2147483647 w 337"/>
              <a:gd name="T5" fmla="*/ 2147483647 h 239"/>
              <a:gd name="T6" fmla="*/ 2147483647 w 337"/>
              <a:gd name="T7" fmla="*/ 2147483647 h 239"/>
              <a:gd name="T8" fmla="*/ 2147483647 w 337"/>
              <a:gd name="T9" fmla="*/ 2147483647 h 239"/>
              <a:gd name="T10" fmla="*/ 2147483647 w 337"/>
              <a:gd name="T11" fmla="*/ 2147483647 h 239"/>
              <a:gd name="T12" fmla="*/ 2147483647 w 337"/>
              <a:gd name="T13" fmla="*/ 2147483647 h 239"/>
              <a:gd name="T14" fmla="*/ 2147483647 w 337"/>
              <a:gd name="T15" fmla="*/ 2147483647 h 239"/>
              <a:gd name="T16" fmla="*/ 2147483647 w 337"/>
              <a:gd name="T17" fmla="*/ 2147483647 h 239"/>
              <a:gd name="T18" fmla="*/ 2147483647 w 337"/>
              <a:gd name="T19" fmla="*/ 2147483647 h 239"/>
              <a:gd name="T20" fmla="*/ 2147483647 w 337"/>
              <a:gd name="T21" fmla="*/ 2147483647 h 239"/>
              <a:gd name="T22" fmla="*/ 2147483647 w 337"/>
              <a:gd name="T23" fmla="*/ 2147483647 h 239"/>
              <a:gd name="T24" fmla="*/ 2147483647 w 337"/>
              <a:gd name="T25" fmla="*/ 2147483647 h 239"/>
              <a:gd name="T26" fmla="*/ 2147483647 w 337"/>
              <a:gd name="T27" fmla="*/ 2147483647 h 239"/>
              <a:gd name="T28" fmla="*/ 2147483647 w 337"/>
              <a:gd name="T29" fmla="*/ 2147483647 h 239"/>
              <a:gd name="T30" fmla="*/ 2147483647 w 337"/>
              <a:gd name="T31" fmla="*/ 0 h 239"/>
              <a:gd name="T32" fmla="*/ 2147483647 w 337"/>
              <a:gd name="T33" fmla="*/ 2147483647 h 239"/>
              <a:gd name="T34" fmla="*/ 2147483647 w 337"/>
              <a:gd name="T35" fmla="*/ 2147483647 h 239"/>
              <a:gd name="T36" fmla="*/ 2147483647 w 337"/>
              <a:gd name="T37" fmla="*/ 2147483647 h 239"/>
              <a:gd name="T38" fmla="*/ 2147483647 w 337"/>
              <a:gd name="T39" fmla="*/ 2147483647 h 239"/>
              <a:gd name="T40" fmla="*/ 2147483647 w 337"/>
              <a:gd name="T41" fmla="*/ 2147483647 h 239"/>
              <a:gd name="T42" fmla="*/ 0 w 337"/>
              <a:gd name="T43" fmla="*/ 2147483647 h 239"/>
              <a:gd name="T44" fmla="*/ 2147483647 w 337"/>
              <a:gd name="T45" fmla="*/ 2147483647 h 239"/>
              <a:gd name="T46" fmla="*/ 2147483647 w 337"/>
              <a:gd name="T47" fmla="*/ 2147483647 h 239"/>
              <a:gd name="T48" fmla="*/ 2147483647 w 337"/>
              <a:gd name="T49" fmla="*/ 2147483647 h 239"/>
              <a:gd name="T50" fmla="*/ 2147483647 w 337"/>
              <a:gd name="T51" fmla="*/ 2147483647 h 239"/>
              <a:gd name="T52" fmla="*/ 2147483647 w 337"/>
              <a:gd name="T53" fmla="*/ 2147483647 h 239"/>
              <a:gd name="T54" fmla="*/ 2147483647 w 337"/>
              <a:gd name="T55" fmla="*/ 2147483647 h 239"/>
              <a:gd name="T56" fmla="*/ 2147483647 w 337"/>
              <a:gd name="T57" fmla="*/ 2147483647 h 2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7"/>
              <a:gd name="T88" fmla="*/ 0 h 239"/>
              <a:gd name="T89" fmla="*/ 337 w 337"/>
              <a:gd name="T90" fmla="*/ 239 h 2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7" h="239">
                <a:moveTo>
                  <a:pt x="102" y="219"/>
                </a:moveTo>
                <a:lnTo>
                  <a:pt x="138" y="238"/>
                </a:lnTo>
                <a:lnTo>
                  <a:pt x="187" y="236"/>
                </a:lnTo>
                <a:lnTo>
                  <a:pt x="233" y="221"/>
                </a:lnTo>
                <a:lnTo>
                  <a:pt x="267" y="211"/>
                </a:lnTo>
                <a:lnTo>
                  <a:pt x="328" y="177"/>
                </a:lnTo>
                <a:lnTo>
                  <a:pt x="336" y="154"/>
                </a:lnTo>
                <a:lnTo>
                  <a:pt x="326" y="131"/>
                </a:lnTo>
                <a:lnTo>
                  <a:pt x="318" y="108"/>
                </a:lnTo>
                <a:lnTo>
                  <a:pt x="311" y="86"/>
                </a:lnTo>
                <a:lnTo>
                  <a:pt x="292" y="68"/>
                </a:lnTo>
                <a:lnTo>
                  <a:pt x="258" y="51"/>
                </a:lnTo>
                <a:lnTo>
                  <a:pt x="241" y="34"/>
                </a:lnTo>
                <a:lnTo>
                  <a:pt x="224" y="25"/>
                </a:lnTo>
                <a:lnTo>
                  <a:pt x="195" y="3"/>
                </a:lnTo>
                <a:lnTo>
                  <a:pt x="155" y="0"/>
                </a:lnTo>
                <a:lnTo>
                  <a:pt x="119" y="10"/>
                </a:lnTo>
                <a:lnTo>
                  <a:pt x="100" y="20"/>
                </a:lnTo>
                <a:lnTo>
                  <a:pt x="68" y="31"/>
                </a:lnTo>
                <a:lnTo>
                  <a:pt x="41" y="46"/>
                </a:lnTo>
                <a:lnTo>
                  <a:pt x="17" y="60"/>
                </a:lnTo>
                <a:lnTo>
                  <a:pt x="0" y="79"/>
                </a:lnTo>
                <a:lnTo>
                  <a:pt x="7" y="101"/>
                </a:lnTo>
                <a:lnTo>
                  <a:pt x="17" y="123"/>
                </a:lnTo>
                <a:lnTo>
                  <a:pt x="17" y="160"/>
                </a:lnTo>
                <a:lnTo>
                  <a:pt x="26" y="183"/>
                </a:lnTo>
                <a:lnTo>
                  <a:pt x="43" y="201"/>
                </a:lnTo>
                <a:lnTo>
                  <a:pt x="102" y="219"/>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37" name="Freeform 52"/>
          <p:cNvSpPr>
            <a:spLocks/>
          </p:cNvSpPr>
          <p:nvPr/>
        </p:nvSpPr>
        <p:spPr bwMode="auto">
          <a:xfrm>
            <a:off x="5319713" y="4048125"/>
            <a:ext cx="352425" cy="238125"/>
          </a:xfrm>
          <a:custGeom>
            <a:avLst/>
            <a:gdLst>
              <a:gd name="T0" fmla="*/ 2147483647 w 288"/>
              <a:gd name="T1" fmla="*/ 2147483647 h 239"/>
              <a:gd name="T2" fmla="*/ 2147483647 w 288"/>
              <a:gd name="T3" fmla="*/ 2147483647 h 239"/>
              <a:gd name="T4" fmla="*/ 2147483647 w 288"/>
              <a:gd name="T5" fmla="*/ 2147483647 h 239"/>
              <a:gd name="T6" fmla="*/ 2147483647 w 288"/>
              <a:gd name="T7" fmla="*/ 2147483647 h 239"/>
              <a:gd name="T8" fmla="*/ 2147483647 w 288"/>
              <a:gd name="T9" fmla="*/ 2147483647 h 239"/>
              <a:gd name="T10" fmla="*/ 2147483647 w 288"/>
              <a:gd name="T11" fmla="*/ 2147483647 h 239"/>
              <a:gd name="T12" fmla="*/ 2147483647 w 288"/>
              <a:gd name="T13" fmla="*/ 2147483647 h 239"/>
              <a:gd name="T14" fmla="*/ 2147483647 w 288"/>
              <a:gd name="T15" fmla="*/ 2147483647 h 239"/>
              <a:gd name="T16" fmla="*/ 2147483647 w 288"/>
              <a:gd name="T17" fmla="*/ 2147483647 h 239"/>
              <a:gd name="T18" fmla="*/ 2147483647 w 288"/>
              <a:gd name="T19" fmla="*/ 2147483647 h 239"/>
              <a:gd name="T20" fmla="*/ 2147483647 w 288"/>
              <a:gd name="T21" fmla="*/ 2147483647 h 239"/>
              <a:gd name="T22" fmla="*/ 2147483647 w 288"/>
              <a:gd name="T23" fmla="*/ 2147483647 h 239"/>
              <a:gd name="T24" fmla="*/ 2147483647 w 288"/>
              <a:gd name="T25" fmla="*/ 2147483647 h 239"/>
              <a:gd name="T26" fmla="*/ 2147483647 w 288"/>
              <a:gd name="T27" fmla="*/ 2147483647 h 239"/>
              <a:gd name="T28" fmla="*/ 2147483647 w 288"/>
              <a:gd name="T29" fmla="*/ 2147483647 h 239"/>
              <a:gd name="T30" fmla="*/ 2147483647 w 288"/>
              <a:gd name="T31" fmla="*/ 0 h 239"/>
              <a:gd name="T32" fmla="*/ 2147483647 w 288"/>
              <a:gd name="T33" fmla="*/ 2147483647 h 239"/>
              <a:gd name="T34" fmla="*/ 2147483647 w 288"/>
              <a:gd name="T35" fmla="*/ 2147483647 h 239"/>
              <a:gd name="T36" fmla="*/ 2147483647 w 288"/>
              <a:gd name="T37" fmla="*/ 2147483647 h 239"/>
              <a:gd name="T38" fmla="*/ 2147483647 w 288"/>
              <a:gd name="T39" fmla="*/ 2147483647 h 239"/>
              <a:gd name="T40" fmla="*/ 2147483647 w 288"/>
              <a:gd name="T41" fmla="*/ 2147483647 h 239"/>
              <a:gd name="T42" fmla="*/ 0 w 288"/>
              <a:gd name="T43" fmla="*/ 2147483647 h 239"/>
              <a:gd name="T44" fmla="*/ 2147483647 w 288"/>
              <a:gd name="T45" fmla="*/ 2147483647 h 239"/>
              <a:gd name="T46" fmla="*/ 2147483647 w 288"/>
              <a:gd name="T47" fmla="*/ 2147483647 h 239"/>
              <a:gd name="T48" fmla="*/ 2147483647 w 288"/>
              <a:gd name="T49" fmla="*/ 2147483647 h 239"/>
              <a:gd name="T50" fmla="*/ 2147483647 w 288"/>
              <a:gd name="T51" fmla="*/ 2147483647 h 239"/>
              <a:gd name="T52" fmla="*/ 2147483647 w 288"/>
              <a:gd name="T53" fmla="*/ 2147483647 h 239"/>
              <a:gd name="T54" fmla="*/ 2147483647 w 288"/>
              <a:gd name="T55" fmla="*/ 2147483647 h 239"/>
              <a:gd name="T56" fmla="*/ 2147483647 w 288"/>
              <a:gd name="T57" fmla="*/ 2147483647 h 2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239"/>
              <a:gd name="T89" fmla="*/ 288 w 288"/>
              <a:gd name="T90" fmla="*/ 239 h 2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239">
                <a:moveTo>
                  <a:pt x="87" y="219"/>
                </a:moveTo>
                <a:lnTo>
                  <a:pt x="118" y="238"/>
                </a:lnTo>
                <a:lnTo>
                  <a:pt x="160" y="236"/>
                </a:lnTo>
                <a:lnTo>
                  <a:pt x="199" y="221"/>
                </a:lnTo>
                <a:lnTo>
                  <a:pt x="228" y="211"/>
                </a:lnTo>
                <a:lnTo>
                  <a:pt x="280" y="177"/>
                </a:lnTo>
                <a:lnTo>
                  <a:pt x="287" y="154"/>
                </a:lnTo>
                <a:lnTo>
                  <a:pt x="278" y="131"/>
                </a:lnTo>
                <a:lnTo>
                  <a:pt x="272" y="108"/>
                </a:lnTo>
                <a:lnTo>
                  <a:pt x="265" y="86"/>
                </a:lnTo>
                <a:lnTo>
                  <a:pt x="249" y="68"/>
                </a:lnTo>
                <a:lnTo>
                  <a:pt x="220" y="51"/>
                </a:lnTo>
                <a:lnTo>
                  <a:pt x="205" y="34"/>
                </a:lnTo>
                <a:lnTo>
                  <a:pt x="191" y="25"/>
                </a:lnTo>
                <a:lnTo>
                  <a:pt x="167" y="3"/>
                </a:lnTo>
                <a:lnTo>
                  <a:pt x="132" y="0"/>
                </a:lnTo>
                <a:lnTo>
                  <a:pt x="102" y="10"/>
                </a:lnTo>
                <a:lnTo>
                  <a:pt x="85" y="20"/>
                </a:lnTo>
                <a:lnTo>
                  <a:pt x="58" y="31"/>
                </a:lnTo>
                <a:lnTo>
                  <a:pt x="35" y="46"/>
                </a:lnTo>
                <a:lnTo>
                  <a:pt x="14" y="60"/>
                </a:lnTo>
                <a:lnTo>
                  <a:pt x="0" y="79"/>
                </a:lnTo>
                <a:lnTo>
                  <a:pt x="6" y="101"/>
                </a:lnTo>
                <a:lnTo>
                  <a:pt x="14" y="123"/>
                </a:lnTo>
                <a:lnTo>
                  <a:pt x="14" y="160"/>
                </a:lnTo>
                <a:lnTo>
                  <a:pt x="22" y="183"/>
                </a:lnTo>
                <a:lnTo>
                  <a:pt x="37" y="201"/>
                </a:lnTo>
                <a:lnTo>
                  <a:pt x="87" y="219"/>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38" name="Freeform 53"/>
          <p:cNvSpPr>
            <a:spLocks/>
          </p:cNvSpPr>
          <p:nvPr/>
        </p:nvSpPr>
        <p:spPr bwMode="auto">
          <a:xfrm>
            <a:off x="3503613" y="3929063"/>
            <a:ext cx="423862" cy="341312"/>
          </a:xfrm>
          <a:custGeom>
            <a:avLst/>
            <a:gdLst>
              <a:gd name="T0" fmla="*/ 2147483647 w 348"/>
              <a:gd name="T1" fmla="*/ 2147483647 h 342"/>
              <a:gd name="T2" fmla="*/ 2147483647 w 348"/>
              <a:gd name="T3" fmla="*/ 2147483647 h 342"/>
              <a:gd name="T4" fmla="*/ 2147483647 w 348"/>
              <a:gd name="T5" fmla="*/ 2147483647 h 342"/>
              <a:gd name="T6" fmla="*/ 2147483647 w 348"/>
              <a:gd name="T7" fmla="*/ 2147483647 h 342"/>
              <a:gd name="T8" fmla="*/ 2147483647 w 348"/>
              <a:gd name="T9" fmla="*/ 0 h 342"/>
              <a:gd name="T10" fmla="*/ 2147483647 w 348"/>
              <a:gd name="T11" fmla="*/ 2147483647 h 342"/>
              <a:gd name="T12" fmla="*/ 2147483647 w 348"/>
              <a:gd name="T13" fmla="*/ 2147483647 h 342"/>
              <a:gd name="T14" fmla="*/ 2147483647 w 348"/>
              <a:gd name="T15" fmla="*/ 2147483647 h 342"/>
              <a:gd name="T16" fmla="*/ 2147483647 w 348"/>
              <a:gd name="T17" fmla="*/ 2147483647 h 342"/>
              <a:gd name="T18" fmla="*/ 2147483647 w 348"/>
              <a:gd name="T19" fmla="*/ 2147483647 h 342"/>
              <a:gd name="T20" fmla="*/ 2147483647 w 348"/>
              <a:gd name="T21" fmla="*/ 2147483647 h 342"/>
              <a:gd name="T22" fmla="*/ 2147483647 w 348"/>
              <a:gd name="T23" fmla="*/ 2147483647 h 342"/>
              <a:gd name="T24" fmla="*/ 2147483647 w 348"/>
              <a:gd name="T25" fmla="*/ 2147483647 h 342"/>
              <a:gd name="T26" fmla="*/ 2147483647 w 348"/>
              <a:gd name="T27" fmla="*/ 2147483647 h 342"/>
              <a:gd name="T28" fmla="*/ 0 w 348"/>
              <a:gd name="T29" fmla="*/ 2147483647 h 342"/>
              <a:gd name="T30" fmla="*/ 2147483647 w 348"/>
              <a:gd name="T31" fmla="*/ 2147483647 h 342"/>
              <a:gd name="T32" fmla="*/ 2147483647 w 348"/>
              <a:gd name="T33" fmla="*/ 2147483647 h 342"/>
              <a:gd name="T34" fmla="*/ 2147483647 w 348"/>
              <a:gd name="T35" fmla="*/ 2147483647 h 342"/>
              <a:gd name="T36" fmla="*/ 2147483647 w 348"/>
              <a:gd name="T37" fmla="*/ 2147483647 h 342"/>
              <a:gd name="T38" fmla="*/ 2147483647 w 348"/>
              <a:gd name="T39" fmla="*/ 2147483647 h 342"/>
              <a:gd name="T40" fmla="*/ 2147483647 w 348"/>
              <a:gd name="T41" fmla="*/ 2147483647 h 342"/>
              <a:gd name="T42" fmla="*/ 2147483647 w 348"/>
              <a:gd name="T43" fmla="*/ 2147483647 h 342"/>
              <a:gd name="T44" fmla="*/ 2147483647 w 348"/>
              <a:gd name="T45" fmla="*/ 2147483647 h 342"/>
              <a:gd name="T46" fmla="*/ 2147483647 w 348"/>
              <a:gd name="T47" fmla="*/ 2147483647 h 342"/>
              <a:gd name="T48" fmla="*/ 2147483647 w 348"/>
              <a:gd name="T49" fmla="*/ 2147483647 h 342"/>
              <a:gd name="T50" fmla="*/ 2147483647 w 348"/>
              <a:gd name="T51" fmla="*/ 2147483647 h 342"/>
              <a:gd name="T52" fmla="*/ 2147483647 w 348"/>
              <a:gd name="T53" fmla="*/ 2147483647 h 342"/>
              <a:gd name="T54" fmla="*/ 2147483647 w 348"/>
              <a:gd name="T55" fmla="*/ 2147483647 h 342"/>
              <a:gd name="T56" fmla="*/ 2147483647 w 348"/>
              <a:gd name="T57" fmla="*/ 2147483647 h 3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8"/>
              <a:gd name="T88" fmla="*/ 0 h 342"/>
              <a:gd name="T89" fmla="*/ 348 w 348"/>
              <a:gd name="T90" fmla="*/ 342 h 3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8" h="342">
                <a:moveTo>
                  <a:pt x="331" y="98"/>
                </a:moveTo>
                <a:lnTo>
                  <a:pt x="332" y="52"/>
                </a:lnTo>
                <a:lnTo>
                  <a:pt x="298" y="21"/>
                </a:lnTo>
                <a:lnTo>
                  <a:pt x="250" y="11"/>
                </a:lnTo>
                <a:lnTo>
                  <a:pt x="215" y="0"/>
                </a:lnTo>
                <a:lnTo>
                  <a:pt x="134" y="2"/>
                </a:lnTo>
                <a:lnTo>
                  <a:pt x="100" y="24"/>
                </a:lnTo>
                <a:lnTo>
                  <a:pt x="77" y="56"/>
                </a:lnTo>
                <a:lnTo>
                  <a:pt x="53" y="89"/>
                </a:lnTo>
                <a:lnTo>
                  <a:pt x="31" y="120"/>
                </a:lnTo>
                <a:lnTo>
                  <a:pt x="20" y="153"/>
                </a:lnTo>
                <a:lnTo>
                  <a:pt x="21" y="195"/>
                </a:lnTo>
                <a:lnTo>
                  <a:pt x="10" y="226"/>
                </a:lnTo>
                <a:lnTo>
                  <a:pt x="10" y="248"/>
                </a:lnTo>
                <a:lnTo>
                  <a:pt x="0" y="291"/>
                </a:lnTo>
                <a:lnTo>
                  <a:pt x="23" y="321"/>
                </a:lnTo>
                <a:lnTo>
                  <a:pt x="58" y="332"/>
                </a:lnTo>
                <a:lnTo>
                  <a:pt x="82" y="332"/>
                </a:lnTo>
                <a:lnTo>
                  <a:pt x="116" y="341"/>
                </a:lnTo>
                <a:lnTo>
                  <a:pt x="152" y="340"/>
                </a:lnTo>
                <a:lnTo>
                  <a:pt x="186" y="340"/>
                </a:lnTo>
                <a:lnTo>
                  <a:pt x="221" y="329"/>
                </a:lnTo>
                <a:lnTo>
                  <a:pt x="244" y="297"/>
                </a:lnTo>
                <a:lnTo>
                  <a:pt x="266" y="265"/>
                </a:lnTo>
                <a:lnTo>
                  <a:pt x="312" y="221"/>
                </a:lnTo>
                <a:lnTo>
                  <a:pt x="335" y="189"/>
                </a:lnTo>
                <a:lnTo>
                  <a:pt x="347" y="157"/>
                </a:lnTo>
                <a:lnTo>
                  <a:pt x="331" y="98"/>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39" name="Freeform 54"/>
          <p:cNvSpPr>
            <a:spLocks/>
          </p:cNvSpPr>
          <p:nvPr/>
        </p:nvSpPr>
        <p:spPr bwMode="auto">
          <a:xfrm>
            <a:off x="2860675" y="3511550"/>
            <a:ext cx="423863" cy="341313"/>
          </a:xfrm>
          <a:custGeom>
            <a:avLst/>
            <a:gdLst>
              <a:gd name="T0" fmla="*/ 2147483647 w 348"/>
              <a:gd name="T1" fmla="*/ 2147483647 h 342"/>
              <a:gd name="T2" fmla="*/ 2147483647 w 348"/>
              <a:gd name="T3" fmla="*/ 2147483647 h 342"/>
              <a:gd name="T4" fmla="*/ 2147483647 w 348"/>
              <a:gd name="T5" fmla="*/ 2147483647 h 342"/>
              <a:gd name="T6" fmla="*/ 2147483647 w 348"/>
              <a:gd name="T7" fmla="*/ 2147483647 h 342"/>
              <a:gd name="T8" fmla="*/ 2147483647 w 348"/>
              <a:gd name="T9" fmla="*/ 0 h 342"/>
              <a:gd name="T10" fmla="*/ 2147483647 w 348"/>
              <a:gd name="T11" fmla="*/ 2147483647 h 342"/>
              <a:gd name="T12" fmla="*/ 2147483647 w 348"/>
              <a:gd name="T13" fmla="*/ 2147483647 h 342"/>
              <a:gd name="T14" fmla="*/ 2147483647 w 348"/>
              <a:gd name="T15" fmla="*/ 2147483647 h 342"/>
              <a:gd name="T16" fmla="*/ 2147483647 w 348"/>
              <a:gd name="T17" fmla="*/ 2147483647 h 342"/>
              <a:gd name="T18" fmla="*/ 2147483647 w 348"/>
              <a:gd name="T19" fmla="*/ 2147483647 h 342"/>
              <a:gd name="T20" fmla="*/ 2147483647 w 348"/>
              <a:gd name="T21" fmla="*/ 2147483647 h 342"/>
              <a:gd name="T22" fmla="*/ 2147483647 w 348"/>
              <a:gd name="T23" fmla="*/ 2147483647 h 342"/>
              <a:gd name="T24" fmla="*/ 2147483647 w 348"/>
              <a:gd name="T25" fmla="*/ 2147483647 h 342"/>
              <a:gd name="T26" fmla="*/ 2147483647 w 348"/>
              <a:gd name="T27" fmla="*/ 2147483647 h 342"/>
              <a:gd name="T28" fmla="*/ 0 w 348"/>
              <a:gd name="T29" fmla="*/ 2147483647 h 342"/>
              <a:gd name="T30" fmla="*/ 2147483647 w 348"/>
              <a:gd name="T31" fmla="*/ 2147483647 h 342"/>
              <a:gd name="T32" fmla="*/ 2147483647 w 348"/>
              <a:gd name="T33" fmla="*/ 2147483647 h 342"/>
              <a:gd name="T34" fmla="*/ 2147483647 w 348"/>
              <a:gd name="T35" fmla="*/ 2147483647 h 342"/>
              <a:gd name="T36" fmla="*/ 2147483647 w 348"/>
              <a:gd name="T37" fmla="*/ 2147483647 h 342"/>
              <a:gd name="T38" fmla="*/ 2147483647 w 348"/>
              <a:gd name="T39" fmla="*/ 2147483647 h 342"/>
              <a:gd name="T40" fmla="*/ 2147483647 w 348"/>
              <a:gd name="T41" fmla="*/ 2147483647 h 342"/>
              <a:gd name="T42" fmla="*/ 2147483647 w 348"/>
              <a:gd name="T43" fmla="*/ 2147483647 h 342"/>
              <a:gd name="T44" fmla="*/ 2147483647 w 348"/>
              <a:gd name="T45" fmla="*/ 2147483647 h 342"/>
              <a:gd name="T46" fmla="*/ 2147483647 w 348"/>
              <a:gd name="T47" fmla="*/ 2147483647 h 342"/>
              <a:gd name="T48" fmla="*/ 2147483647 w 348"/>
              <a:gd name="T49" fmla="*/ 2147483647 h 342"/>
              <a:gd name="T50" fmla="*/ 2147483647 w 348"/>
              <a:gd name="T51" fmla="*/ 2147483647 h 342"/>
              <a:gd name="T52" fmla="*/ 2147483647 w 348"/>
              <a:gd name="T53" fmla="*/ 2147483647 h 342"/>
              <a:gd name="T54" fmla="*/ 2147483647 w 348"/>
              <a:gd name="T55" fmla="*/ 2147483647 h 342"/>
              <a:gd name="T56" fmla="*/ 2147483647 w 348"/>
              <a:gd name="T57" fmla="*/ 2147483647 h 3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8"/>
              <a:gd name="T88" fmla="*/ 0 h 342"/>
              <a:gd name="T89" fmla="*/ 348 w 348"/>
              <a:gd name="T90" fmla="*/ 342 h 3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8" h="342">
                <a:moveTo>
                  <a:pt x="331" y="98"/>
                </a:moveTo>
                <a:lnTo>
                  <a:pt x="332" y="52"/>
                </a:lnTo>
                <a:lnTo>
                  <a:pt x="298" y="21"/>
                </a:lnTo>
                <a:lnTo>
                  <a:pt x="250" y="11"/>
                </a:lnTo>
                <a:lnTo>
                  <a:pt x="215" y="0"/>
                </a:lnTo>
                <a:lnTo>
                  <a:pt x="134" y="2"/>
                </a:lnTo>
                <a:lnTo>
                  <a:pt x="100" y="24"/>
                </a:lnTo>
                <a:lnTo>
                  <a:pt x="77" y="56"/>
                </a:lnTo>
                <a:lnTo>
                  <a:pt x="53" y="89"/>
                </a:lnTo>
                <a:lnTo>
                  <a:pt x="31" y="120"/>
                </a:lnTo>
                <a:lnTo>
                  <a:pt x="20" y="153"/>
                </a:lnTo>
                <a:lnTo>
                  <a:pt x="21" y="195"/>
                </a:lnTo>
                <a:lnTo>
                  <a:pt x="10" y="226"/>
                </a:lnTo>
                <a:lnTo>
                  <a:pt x="10" y="248"/>
                </a:lnTo>
                <a:lnTo>
                  <a:pt x="0" y="291"/>
                </a:lnTo>
                <a:lnTo>
                  <a:pt x="23" y="321"/>
                </a:lnTo>
                <a:lnTo>
                  <a:pt x="58" y="332"/>
                </a:lnTo>
                <a:lnTo>
                  <a:pt x="82" y="332"/>
                </a:lnTo>
                <a:lnTo>
                  <a:pt x="116" y="341"/>
                </a:lnTo>
                <a:lnTo>
                  <a:pt x="152" y="340"/>
                </a:lnTo>
                <a:lnTo>
                  <a:pt x="186" y="340"/>
                </a:lnTo>
                <a:lnTo>
                  <a:pt x="221" y="329"/>
                </a:lnTo>
                <a:lnTo>
                  <a:pt x="244" y="297"/>
                </a:lnTo>
                <a:lnTo>
                  <a:pt x="266" y="265"/>
                </a:lnTo>
                <a:lnTo>
                  <a:pt x="312" y="221"/>
                </a:lnTo>
                <a:lnTo>
                  <a:pt x="335" y="189"/>
                </a:lnTo>
                <a:lnTo>
                  <a:pt x="347" y="157"/>
                </a:lnTo>
                <a:lnTo>
                  <a:pt x="331" y="98"/>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40" name="Freeform 55"/>
          <p:cNvSpPr>
            <a:spLocks/>
          </p:cNvSpPr>
          <p:nvPr/>
        </p:nvSpPr>
        <p:spPr bwMode="auto">
          <a:xfrm>
            <a:off x="3154363" y="3511550"/>
            <a:ext cx="422275" cy="341313"/>
          </a:xfrm>
          <a:custGeom>
            <a:avLst/>
            <a:gdLst>
              <a:gd name="T0" fmla="*/ 2147483647 w 348"/>
              <a:gd name="T1" fmla="*/ 2147483647 h 342"/>
              <a:gd name="T2" fmla="*/ 2147483647 w 348"/>
              <a:gd name="T3" fmla="*/ 2147483647 h 342"/>
              <a:gd name="T4" fmla="*/ 2147483647 w 348"/>
              <a:gd name="T5" fmla="*/ 2147483647 h 342"/>
              <a:gd name="T6" fmla="*/ 2147483647 w 348"/>
              <a:gd name="T7" fmla="*/ 2147483647 h 342"/>
              <a:gd name="T8" fmla="*/ 2147483647 w 348"/>
              <a:gd name="T9" fmla="*/ 0 h 342"/>
              <a:gd name="T10" fmla="*/ 2147483647 w 348"/>
              <a:gd name="T11" fmla="*/ 2147483647 h 342"/>
              <a:gd name="T12" fmla="*/ 2147483647 w 348"/>
              <a:gd name="T13" fmla="*/ 2147483647 h 342"/>
              <a:gd name="T14" fmla="*/ 2147483647 w 348"/>
              <a:gd name="T15" fmla="*/ 2147483647 h 342"/>
              <a:gd name="T16" fmla="*/ 2147483647 w 348"/>
              <a:gd name="T17" fmla="*/ 2147483647 h 342"/>
              <a:gd name="T18" fmla="*/ 2147483647 w 348"/>
              <a:gd name="T19" fmla="*/ 2147483647 h 342"/>
              <a:gd name="T20" fmla="*/ 2147483647 w 348"/>
              <a:gd name="T21" fmla="*/ 2147483647 h 342"/>
              <a:gd name="T22" fmla="*/ 2147483647 w 348"/>
              <a:gd name="T23" fmla="*/ 2147483647 h 342"/>
              <a:gd name="T24" fmla="*/ 2147483647 w 348"/>
              <a:gd name="T25" fmla="*/ 2147483647 h 342"/>
              <a:gd name="T26" fmla="*/ 2147483647 w 348"/>
              <a:gd name="T27" fmla="*/ 2147483647 h 342"/>
              <a:gd name="T28" fmla="*/ 0 w 348"/>
              <a:gd name="T29" fmla="*/ 2147483647 h 342"/>
              <a:gd name="T30" fmla="*/ 2147483647 w 348"/>
              <a:gd name="T31" fmla="*/ 2147483647 h 342"/>
              <a:gd name="T32" fmla="*/ 2147483647 w 348"/>
              <a:gd name="T33" fmla="*/ 2147483647 h 342"/>
              <a:gd name="T34" fmla="*/ 2147483647 w 348"/>
              <a:gd name="T35" fmla="*/ 2147483647 h 342"/>
              <a:gd name="T36" fmla="*/ 2147483647 w 348"/>
              <a:gd name="T37" fmla="*/ 2147483647 h 342"/>
              <a:gd name="T38" fmla="*/ 2147483647 w 348"/>
              <a:gd name="T39" fmla="*/ 2147483647 h 342"/>
              <a:gd name="T40" fmla="*/ 2147483647 w 348"/>
              <a:gd name="T41" fmla="*/ 2147483647 h 342"/>
              <a:gd name="T42" fmla="*/ 2147483647 w 348"/>
              <a:gd name="T43" fmla="*/ 2147483647 h 342"/>
              <a:gd name="T44" fmla="*/ 2147483647 w 348"/>
              <a:gd name="T45" fmla="*/ 2147483647 h 342"/>
              <a:gd name="T46" fmla="*/ 2147483647 w 348"/>
              <a:gd name="T47" fmla="*/ 2147483647 h 342"/>
              <a:gd name="T48" fmla="*/ 2147483647 w 348"/>
              <a:gd name="T49" fmla="*/ 2147483647 h 342"/>
              <a:gd name="T50" fmla="*/ 2147483647 w 348"/>
              <a:gd name="T51" fmla="*/ 2147483647 h 342"/>
              <a:gd name="T52" fmla="*/ 2147483647 w 348"/>
              <a:gd name="T53" fmla="*/ 2147483647 h 342"/>
              <a:gd name="T54" fmla="*/ 2147483647 w 348"/>
              <a:gd name="T55" fmla="*/ 2147483647 h 342"/>
              <a:gd name="T56" fmla="*/ 2147483647 w 348"/>
              <a:gd name="T57" fmla="*/ 2147483647 h 3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8"/>
              <a:gd name="T88" fmla="*/ 0 h 342"/>
              <a:gd name="T89" fmla="*/ 348 w 348"/>
              <a:gd name="T90" fmla="*/ 342 h 3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8" h="342">
                <a:moveTo>
                  <a:pt x="331" y="98"/>
                </a:moveTo>
                <a:lnTo>
                  <a:pt x="332" y="52"/>
                </a:lnTo>
                <a:lnTo>
                  <a:pt x="298" y="21"/>
                </a:lnTo>
                <a:lnTo>
                  <a:pt x="250" y="11"/>
                </a:lnTo>
                <a:lnTo>
                  <a:pt x="215" y="0"/>
                </a:lnTo>
                <a:lnTo>
                  <a:pt x="134" y="2"/>
                </a:lnTo>
                <a:lnTo>
                  <a:pt x="100" y="24"/>
                </a:lnTo>
                <a:lnTo>
                  <a:pt x="77" y="56"/>
                </a:lnTo>
                <a:lnTo>
                  <a:pt x="53" y="89"/>
                </a:lnTo>
                <a:lnTo>
                  <a:pt x="31" y="120"/>
                </a:lnTo>
                <a:lnTo>
                  <a:pt x="20" y="153"/>
                </a:lnTo>
                <a:lnTo>
                  <a:pt x="21" y="195"/>
                </a:lnTo>
                <a:lnTo>
                  <a:pt x="10" y="226"/>
                </a:lnTo>
                <a:lnTo>
                  <a:pt x="10" y="248"/>
                </a:lnTo>
                <a:lnTo>
                  <a:pt x="0" y="291"/>
                </a:lnTo>
                <a:lnTo>
                  <a:pt x="23" y="321"/>
                </a:lnTo>
                <a:lnTo>
                  <a:pt x="58" y="332"/>
                </a:lnTo>
                <a:lnTo>
                  <a:pt x="82" y="332"/>
                </a:lnTo>
                <a:lnTo>
                  <a:pt x="116" y="341"/>
                </a:lnTo>
                <a:lnTo>
                  <a:pt x="152" y="340"/>
                </a:lnTo>
                <a:lnTo>
                  <a:pt x="186" y="340"/>
                </a:lnTo>
                <a:lnTo>
                  <a:pt x="221" y="329"/>
                </a:lnTo>
                <a:lnTo>
                  <a:pt x="244" y="297"/>
                </a:lnTo>
                <a:lnTo>
                  <a:pt x="266" y="265"/>
                </a:lnTo>
                <a:lnTo>
                  <a:pt x="312" y="221"/>
                </a:lnTo>
                <a:lnTo>
                  <a:pt x="335" y="189"/>
                </a:lnTo>
                <a:lnTo>
                  <a:pt x="347" y="157"/>
                </a:lnTo>
                <a:lnTo>
                  <a:pt x="331" y="98"/>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41" name="Freeform 56"/>
          <p:cNvSpPr>
            <a:spLocks/>
          </p:cNvSpPr>
          <p:nvPr/>
        </p:nvSpPr>
        <p:spPr bwMode="auto">
          <a:xfrm>
            <a:off x="4221163" y="3967163"/>
            <a:ext cx="457200" cy="238125"/>
          </a:xfrm>
          <a:custGeom>
            <a:avLst/>
            <a:gdLst>
              <a:gd name="T0" fmla="*/ 2147483647 w 378"/>
              <a:gd name="T1" fmla="*/ 2147483647 h 239"/>
              <a:gd name="T2" fmla="*/ 2147483647 w 378"/>
              <a:gd name="T3" fmla="*/ 2147483647 h 239"/>
              <a:gd name="T4" fmla="*/ 2147483647 w 378"/>
              <a:gd name="T5" fmla="*/ 2147483647 h 239"/>
              <a:gd name="T6" fmla="*/ 2147483647 w 378"/>
              <a:gd name="T7" fmla="*/ 2147483647 h 239"/>
              <a:gd name="T8" fmla="*/ 2147483647 w 378"/>
              <a:gd name="T9" fmla="*/ 2147483647 h 239"/>
              <a:gd name="T10" fmla="*/ 2147483647 w 378"/>
              <a:gd name="T11" fmla="*/ 2147483647 h 239"/>
              <a:gd name="T12" fmla="*/ 2147483647 w 378"/>
              <a:gd name="T13" fmla="*/ 2147483647 h 239"/>
              <a:gd name="T14" fmla="*/ 2147483647 w 378"/>
              <a:gd name="T15" fmla="*/ 2147483647 h 239"/>
              <a:gd name="T16" fmla="*/ 2147483647 w 378"/>
              <a:gd name="T17" fmla="*/ 2147483647 h 239"/>
              <a:gd name="T18" fmla="*/ 2147483647 w 378"/>
              <a:gd name="T19" fmla="*/ 2147483647 h 239"/>
              <a:gd name="T20" fmla="*/ 2147483647 w 378"/>
              <a:gd name="T21" fmla="*/ 2147483647 h 239"/>
              <a:gd name="T22" fmla="*/ 2147483647 w 378"/>
              <a:gd name="T23" fmla="*/ 2147483647 h 239"/>
              <a:gd name="T24" fmla="*/ 2147483647 w 378"/>
              <a:gd name="T25" fmla="*/ 2147483647 h 239"/>
              <a:gd name="T26" fmla="*/ 2147483647 w 378"/>
              <a:gd name="T27" fmla="*/ 2147483647 h 239"/>
              <a:gd name="T28" fmla="*/ 2147483647 w 378"/>
              <a:gd name="T29" fmla="*/ 2147483647 h 239"/>
              <a:gd name="T30" fmla="*/ 2147483647 w 378"/>
              <a:gd name="T31" fmla="*/ 0 h 239"/>
              <a:gd name="T32" fmla="*/ 2147483647 w 378"/>
              <a:gd name="T33" fmla="*/ 2147483647 h 239"/>
              <a:gd name="T34" fmla="*/ 2147483647 w 378"/>
              <a:gd name="T35" fmla="*/ 2147483647 h 239"/>
              <a:gd name="T36" fmla="*/ 2147483647 w 378"/>
              <a:gd name="T37" fmla="*/ 2147483647 h 239"/>
              <a:gd name="T38" fmla="*/ 2147483647 w 378"/>
              <a:gd name="T39" fmla="*/ 2147483647 h 239"/>
              <a:gd name="T40" fmla="*/ 2147483647 w 378"/>
              <a:gd name="T41" fmla="*/ 2147483647 h 239"/>
              <a:gd name="T42" fmla="*/ 0 w 378"/>
              <a:gd name="T43" fmla="*/ 2147483647 h 239"/>
              <a:gd name="T44" fmla="*/ 2147483647 w 378"/>
              <a:gd name="T45" fmla="*/ 2147483647 h 239"/>
              <a:gd name="T46" fmla="*/ 2147483647 w 378"/>
              <a:gd name="T47" fmla="*/ 2147483647 h 239"/>
              <a:gd name="T48" fmla="*/ 2147483647 w 378"/>
              <a:gd name="T49" fmla="*/ 2147483647 h 239"/>
              <a:gd name="T50" fmla="*/ 2147483647 w 378"/>
              <a:gd name="T51" fmla="*/ 2147483647 h 239"/>
              <a:gd name="T52" fmla="*/ 2147483647 w 378"/>
              <a:gd name="T53" fmla="*/ 2147483647 h 239"/>
              <a:gd name="T54" fmla="*/ 2147483647 w 378"/>
              <a:gd name="T55" fmla="*/ 2147483647 h 239"/>
              <a:gd name="T56" fmla="*/ 2147483647 w 378"/>
              <a:gd name="T57" fmla="*/ 2147483647 h 2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8"/>
              <a:gd name="T88" fmla="*/ 0 h 239"/>
              <a:gd name="T89" fmla="*/ 378 w 378"/>
              <a:gd name="T90" fmla="*/ 239 h 2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8" h="239">
                <a:moveTo>
                  <a:pt x="115" y="219"/>
                </a:moveTo>
                <a:lnTo>
                  <a:pt x="155" y="238"/>
                </a:lnTo>
                <a:lnTo>
                  <a:pt x="210" y="236"/>
                </a:lnTo>
                <a:lnTo>
                  <a:pt x="261" y="221"/>
                </a:lnTo>
                <a:lnTo>
                  <a:pt x="300" y="211"/>
                </a:lnTo>
                <a:lnTo>
                  <a:pt x="368" y="177"/>
                </a:lnTo>
                <a:lnTo>
                  <a:pt x="377" y="154"/>
                </a:lnTo>
                <a:lnTo>
                  <a:pt x="366" y="131"/>
                </a:lnTo>
                <a:lnTo>
                  <a:pt x="357" y="108"/>
                </a:lnTo>
                <a:lnTo>
                  <a:pt x="349" y="86"/>
                </a:lnTo>
                <a:lnTo>
                  <a:pt x="328" y="68"/>
                </a:lnTo>
                <a:lnTo>
                  <a:pt x="289" y="51"/>
                </a:lnTo>
                <a:lnTo>
                  <a:pt x="270" y="34"/>
                </a:lnTo>
                <a:lnTo>
                  <a:pt x="251" y="25"/>
                </a:lnTo>
                <a:lnTo>
                  <a:pt x="219" y="3"/>
                </a:lnTo>
                <a:lnTo>
                  <a:pt x="174" y="0"/>
                </a:lnTo>
                <a:lnTo>
                  <a:pt x="134" y="10"/>
                </a:lnTo>
                <a:lnTo>
                  <a:pt x="112" y="20"/>
                </a:lnTo>
                <a:lnTo>
                  <a:pt x="76" y="31"/>
                </a:lnTo>
                <a:lnTo>
                  <a:pt x="46" y="46"/>
                </a:lnTo>
                <a:lnTo>
                  <a:pt x="19" y="60"/>
                </a:lnTo>
                <a:lnTo>
                  <a:pt x="0" y="79"/>
                </a:lnTo>
                <a:lnTo>
                  <a:pt x="8" y="101"/>
                </a:lnTo>
                <a:lnTo>
                  <a:pt x="19" y="123"/>
                </a:lnTo>
                <a:lnTo>
                  <a:pt x="19" y="160"/>
                </a:lnTo>
                <a:lnTo>
                  <a:pt x="29" y="183"/>
                </a:lnTo>
                <a:lnTo>
                  <a:pt x="48" y="201"/>
                </a:lnTo>
                <a:lnTo>
                  <a:pt x="115" y="219"/>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42" name="Freeform 57"/>
          <p:cNvSpPr>
            <a:spLocks/>
          </p:cNvSpPr>
          <p:nvPr/>
        </p:nvSpPr>
        <p:spPr bwMode="auto">
          <a:xfrm>
            <a:off x="4095750" y="4095750"/>
            <a:ext cx="468313" cy="288925"/>
          </a:xfrm>
          <a:custGeom>
            <a:avLst/>
            <a:gdLst>
              <a:gd name="T0" fmla="*/ 2147483647 w 385"/>
              <a:gd name="T1" fmla="*/ 2147483647 h 289"/>
              <a:gd name="T2" fmla="*/ 2147483647 w 385"/>
              <a:gd name="T3" fmla="*/ 2147483647 h 289"/>
              <a:gd name="T4" fmla="*/ 2147483647 w 385"/>
              <a:gd name="T5" fmla="*/ 2147483647 h 289"/>
              <a:gd name="T6" fmla="*/ 2147483647 w 385"/>
              <a:gd name="T7" fmla="*/ 2147483647 h 289"/>
              <a:gd name="T8" fmla="*/ 2147483647 w 385"/>
              <a:gd name="T9" fmla="*/ 0 h 289"/>
              <a:gd name="T10" fmla="*/ 2147483647 w 385"/>
              <a:gd name="T11" fmla="*/ 2147483647 h 289"/>
              <a:gd name="T12" fmla="*/ 2147483647 w 385"/>
              <a:gd name="T13" fmla="*/ 2147483647 h 289"/>
              <a:gd name="T14" fmla="*/ 2147483647 w 385"/>
              <a:gd name="T15" fmla="*/ 2147483647 h 289"/>
              <a:gd name="T16" fmla="*/ 2147483647 w 385"/>
              <a:gd name="T17" fmla="*/ 2147483647 h 289"/>
              <a:gd name="T18" fmla="*/ 2147483647 w 385"/>
              <a:gd name="T19" fmla="*/ 2147483647 h 289"/>
              <a:gd name="T20" fmla="*/ 2147483647 w 385"/>
              <a:gd name="T21" fmla="*/ 2147483647 h 289"/>
              <a:gd name="T22" fmla="*/ 2147483647 w 385"/>
              <a:gd name="T23" fmla="*/ 2147483647 h 289"/>
              <a:gd name="T24" fmla="*/ 2147483647 w 385"/>
              <a:gd name="T25" fmla="*/ 2147483647 h 289"/>
              <a:gd name="T26" fmla="*/ 2147483647 w 385"/>
              <a:gd name="T27" fmla="*/ 2147483647 h 289"/>
              <a:gd name="T28" fmla="*/ 0 w 385"/>
              <a:gd name="T29" fmla="*/ 2147483647 h 289"/>
              <a:gd name="T30" fmla="*/ 2147483647 w 385"/>
              <a:gd name="T31" fmla="*/ 2147483647 h 289"/>
              <a:gd name="T32" fmla="*/ 2147483647 w 385"/>
              <a:gd name="T33" fmla="*/ 2147483647 h 289"/>
              <a:gd name="T34" fmla="*/ 2147483647 w 385"/>
              <a:gd name="T35" fmla="*/ 2147483647 h 289"/>
              <a:gd name="T36" fmla="*/ 2147483647 w 385"/>
              <a:gd name="T37" fmla="*/ 2147483647 h 289"/>
              <a:gd name="T38" fmla="*/ 2147483647 w 385"/>
              <a:gd name="T39" fmla="*/ 2147483647 h 289"/>
              <a:gd name="T40" fmla="*/ 2147483647 w 385"/>
              <a:gd name="T41" fmla="*/ 2147483647 h 289"/>
              <a:gd name="T42" fmla="*/ 2147483647 w 385"/>
              <a:gd name="T43" fmla="*/ 2147483647 h 289"/>
              <a:gd name="T44" fmla="*/ 2147483647 w 385"/>
              <a:gd name="T45" fmla="*/ 2147483647 h 289"/>
              <a:gd name="T46" fmla="*/ 2147483647 w 385"/>
              <a:gd name="T47" fmla="*/ 2147483647 h 289"/>
              <a:gd name="T48" fmla="*/ 2147483647 w 385"/>
              <a:gd name="T49" fmla="*/ 2147483647 h 289"/>
              <a:gd name="T50" fmla="*/ 2147483647 w 385"/>
              <a:gd name="T51" fmla="*/ 2147483647 h 289"/>
              <a:gd name="T52" fmla="*/ 2147483647 w 385"/>
              <a:gd name="T53" fmla="*/ 2147483647 h 289"/>
              <a:gd name="T54" fmla="*/ 2147483647 w 385"/>
              <a:gd name="T55" fmla="*/ 2147483647 h 289"/>
              <a:gd name="T56" fmla="*/ 2147483647 w 385"/>
              <a:gd name="T57" fmla="*/ 2147483647 h 2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5"/>
              <a:gd name="T88" fmla="*/ 0 h 289"/>
              <a:gd name="T89" fmla="*/ 385 w 385"/>
              <a:gd name="T90" fmla="*/ 289 h 28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5" h="289">
                <a:moveTo>
                  <a:pt x="367" y="82"/>
                </a:moveTo>
                <a:lnTo>
                  <a:pt x="368" y="43"/>
                </a:lnTo>
                <a:lnTo>
                  <a:pt x="330" y="17"/>
                </a:lnTo>
                <a:lnTo>
                  <a:pt x="277" y="9"/>
                </a:lnTo>
                <a:lnTo>
                  <a:pt x="238" y="0"/>
                </a:lnTo>
                <a:lnTo>
                  <a:pt x="148" y="1"/>
                </a:lnTo>
                <a:lnTo>
                  <a:pt x="110" y="20"/>
                </a:lnTo>
                <a:lnTo>
                  <a:pt x="85" y="47"/>
                </a:lnTo>
                <a:lnTo>
                  <a:pt x="58" y="75"/>
                </a:lnTo>
                <a:lnTo>
                  <a:pt x="34" y="101"/>
                </a:lnTo>
                <a:lnTo>
                  <a:pt x="22" y="129"/>
                </a:lnTo>
                <a:lnTo>
                  <a:pt x="23" y="164"/>
                </a:lnTo>
                <a:lnTo>
                  <a:pt x="11" y="190"/>
                </a:lnTo>
                <a:lnTo>
                  <a:pt x="11" y="209"/>
                </a:lnTo>
                <a:lnTo>
                  <a:pt x="0" y="245"/>
                </a:lnTo>
                <a:lnTo>
                  <a:pt x="25" y="271"/>
                </a:lnTo>
                <a:lnTo>
                  <a:pt x="64" y="280"/>
                </a:lnTo>
                <a:lnTo>
                  <a:pt x="91" y="280"/>
                </a:lnTo>
                <a:lnTo>
                  <a:pt x="128" y="288"/>
                </a:lnTo>
                <a:lnTo>
                  <a:pt x="168" y="287"/>
                </a:lnTo>
                <a:lnTo>
                  <a:pt x="206" y="287"/>
                </a:lnTo>
                <a:lnTo>
                  <a:pt x="245" y="277"/>
                </a:lnTo>
                <a:lnTo>
                  <a:pt x="270" y="250"/>
                </a:lnTo>
                <a:lnTo>
                  <a:pt x="295" y="223"/>
                </a:lnTo>
                <a:lnTo>
                  <a:pt x="346" y="186"/>
                </a:lnTo>
                <a:lnTo>
                  <a:pt x="371" y="159"/>
                </a:lnTo>
                <a:lnTo>
                  <a:pt x="384" y="132"/>
                </a:lnTo>
                <a:lnTo>
                  <a:pt x="367" y="82"/>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43" name="Freeform 58"/>
          <p:cNvSpPr>
            <a:spLocks/>
          </p:cNvSpPr>
          <p:nvPr/>
        </p:nvSpPr>
        <p:spPr bwMode="auto">
          <a:xfrm>
            <a:off x="4503738" y="3967163"/>
            <a:ext cx="400050" cy="238125"/>
          </a:xfrm>
          <a:custGeom>
            <a:avLst/>
            <a:gdLst>
              <a:gd name="T0" fmla="*/ 2147483647 w 329"/>
              <a:gd name="T1" fmla="*/ 2147483647 h 239"/>
              <a:gd name="T2" fmla="*/ 2147483647 w 329"/>
              <a:gd name="T3" fmla="*/ 2147483647 h 239"/>
              <a:gd name="T4" fmla="*/ 2147483647 w 329"/>
              <a:gd name="T5" fmla="*/ 2147483647 h 239"/>
              <a:gd name="T6" fmla="*/ 2147483647 w 329"/>
              <a:gd name="T7" fmla="*/ 2147483647 h 239"/>
              <a:gd name="T8" fmla="*/ 2147483647 w 329"/>
              <a:gd name="T9" fmla="*/ 2147483647 h 239"/>
              <a:gd name="T10" fmla="*/ 2147483647 w 329"/>
              <a:gd name="T11" fmla="*/ 2147483647 h 239"/>
              <a:gd name="T12" fmla="*/ 2147483647 w 329"/>
              <a:gd name="T13" fmla="*/ 2147483647 h 239"/>
              <a:gd name="T14" fmla="*/ 2147483647 w 329"/>
              <a:gd name="T15" fmla="*/ 2147483647 h 239"/>
              <a:gd name="T16" fmla="*/ 2147483647 w 329"/>
              <a:gd name="T17" fmla="*/ 2147483647 h 239"/>
              <a:gd name="T18" fmla="*/ 2147483647 w 329"/>
              <a:gd name="T19" fmla="*/ 2147483647 h 239"/>
              <a:gd name="T20" fmla="*/ 2147483647 w 329"/>
              <a:gd name="T21" fmla="*/ 2147483647 h 239"/>
              <a:gd name="T22" fmla="*/ 2147483647 w 329"/>
              <a:gd name="T23" fmla="*/ 2147483647 h 239"/>
              <a:gd name="T24" fmla="*/ 2147483647 w 329"/>
              <a:gd name="T25" fmla="*/ 2147483647 h 239"/>
              <a:gd name="T26" fmla="*/ 2147483647 w 329"/>
              <a:gd name="T27" fmla="*/ 2147483647 h 239"/>
              <a:gd name="T28" fmla="*/ 2147483647 w 329"/>
              <a:gd name="T29" fmla="*/ 2147483647 h 239"/>
              <a:gd name="T30" fmla="*/ 2147483647 w 329"/>
              <a:gd name="T31" fmla="*/ 0 h 239"/>
              <a:gd name="T32" fmla="*/ 2147483647 w 329"/>
              <a:gd name="T33" fmla="*/ 2147483647 h 239"/>
              <a:gd name="T34" fmla="*/ 2147483647 w 329"/>
              <a:gd name="T35" fmla="*/ 2147483647 h 239"/>
              <a:gd name="T36" fmla="*/ 2147483647 w 329"/>
              <a:gd name="T37" fmla="*/ 2147483647 h 239"/>
              <a:gd name="T38" fmla="*/ 2147483647 w 329"/>
              <a:gd name="T39" fmla="*/ 2147483647 h 239"/>
              <a:gd name="T40" fmla="*/ 2147483647 w 329"/>
              <a:gd name="T41" fmla="*/ 2147483647 h 239"/>
              <a:gd name="T42" fmla="*/ 0 w 329"/>
              <a:gd name="T43" fmla="*/ 2147483647 h 239"/>
              <a:gd name="T44" fmla="*/ 2147483647 w 329"/>
              <a:gd name="T45" fmla="*/ 2147483647 h 239"/>
              <a:gd name="T46" fmla="*/ 2147483647 w 329"/>
              <a:gd name="T47" fmla="*/ 2147483647 h 239"/>
              <a:gd name="T48" fmla="*/ 2147483647 w 329"/>
              <a:gd name="T49" fmla="*/ 2147483647 h 239"/>
              <a:gd name="T50" fmla="*/ 2147483647 w 329"/>
              <a:gd name="T51" fmla="*/ 2147483647 h 239"/>
              <a:gd name="T52" fmla="*/ 2147483647 w 329"/>
              <a:gd name="T53" fmla="*/ 2147483647 h 239"/>
              <a:gd name="T54" fmla="*/ 2147483647 w 329"/>
              <a:gd name="T55" fmla="*/ 2147483647 h 239"/>
              <a:gd name="T56" fmla="*/ 2147483647 w 329"/>
              <a:gd name="T57" fmla="*/ 2147483647 h 2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9"/>
              <a:gd name="T88" fmla="*/ 0 h 239"/>
              <a:gd name="T89" fmla="*/ 329 w 329"/>
              <a:gd name="T90" fmla="*/ 239 h 2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9" h="239">
                <a:moveTo>
                  <a:pt x="100" y="219"/>
                </a:moveTo>
                <a:lnTo>
                  <a:pt x="135" y="238"/>
                </a:lnTo>
                <a:lnTo>
                  <a:pt x="183" y="236"/>
                </a:lnTo>
                <a:lnTo>
                  <a:pt x="227" y="221"/>
                </a:lnTo>
                <a:lnTo>
                  <a:pt x="261" y="211"/>
                </a:lnTo>
                <a:lnTo>
                  <a:pt x="320" y="177"/>
                </a:lnTo>
                <a:lnTo>
                  <a:pt x="328" y="154"/>
                </a:lnTo>
                <a:lnTo>
                  <a:pt x="318" y="131"/>
                </a:lnTo>
                <a:lnTo>
                  <a:pt x="311" y="108"/>
                </a:lnTo>
                <a:lnTo>
                  <a:pt x="303" y="86"/>
                </a:lnTo>
                <a:lnTo>
                  <a:pt x="285" y="68"/>
                </a:lnTo>
                <a:lnTo>
                  <a:pt x="252" y="51"/>
                </a:lnTo>
                <a:lnTo>
                  <a:pt x="235" y="34"/>
                </a:lnTo>
                <a:lnTo>
                  <a:pt x="218" y="25"/>
                </a:lnTo>
                <a:lnTo>
                  <a:pt x="190" y="3"/>
                </a:lnTo>
                <a:lnTo>
                  <a:pt x="151" y="0"/>
                </a:lnTo>
                <a:lnTo>
                  <a:pt x="116" y="10"/>
                </a:lnTo>
                <a:lnTo>
                  <a:pt x="98" y="20"/>
                </a:lnTo>
                <a:lnTo>
                  <a:pt x="66" y="31"/>
                </a:lnTo>
                <a:lnTo>
                  <a:pt x="40" y="46"/>
                </a:lnTo>
                <a:lnTo>
                  <a:pt x="16" y="60"/>
                </a:lnTo>
                <a:lnTo>
                  <a:pt x="0" y="79"/>
                </a:lnTo>
                <a:lnTo>
                  <a:pt x="7" y="101"/>
                </a:lnTo>
                <a:lnTo>
                  <a:pt x="16" y="123"/>
                </a:lnTo>
                <a:lnTo>
                  <a:pt x="16" y="160"/>
                </a:lnTo>
                <a:lnTo>
                  <a:pt x="25" y="183"/>
                </a:lnTo>
                <a:lnTo>
                  <a:pt x="42" y="201"/>
                </a:lnTo>
                <a:lnTo>
                  <a:pt x="100" y="219"/>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44" name="Freeform 59"/>
          <p:cNvSpPr>
            <a:spLocks/>
          </p:cNvSpPr>
          <p:nvPr/>
        </p:nvSpPr>
        <p:spPr bwMode="auto">
          <a:xfrm>
            <a:off x="4213225" y="3963988"/>
            <a:ext cx="115888" cy="84137"/>
          </a:xfrm>
          <a:custGeom>
            <a:avLst/>
            <a:gdLst>
              <a:gd name="T0" fmla="*/ 0 w 97"/>
              <a:gd name="T1" fmla="*/ 2147483647 h 86"/>
              <a:gd name="T2" fmla="*/ 2147483647 w 97"/>
              <a:gd name="T3" fmla="*/ 2147483647 h 86"/>
              <a:gd name="T4" fmla="*/ 2147483647 w 97"/>
              <a:gd name="T5" fmla="*/ 2147483647 h 86"/>
              <a:gd name="T6" fmla="*/ 2147483647 w 97"/>
              <a:gd name="T7" fmla="*/ 2147483647 h 86"/>
              <a:gd name="T8" fmla="*/ 2147483647 w 97"/>
              <a:gd name="T9" fmla="*/ 2147483647 h 86"/>
              <a:gd name="T10" fmla="*/ 2147483647 w 97"/>
              <a:gd name="T11" fmla="*/ 2147483647 h 86"/>
              <a:gd name="T12" fmla="*/ 2147483647 w 97"/>
              <a:gd name="T13" fmla="*/ 2147483647 h 86"/>
              <a:gd name="T14" fmla="*/ 2147483647 w 97"/>
              <a:gd name="T15" fmla="*/ 2147483647 h 86"/>
              <a:gd name="T16" fmla="*/ 2147483647 w 97"/>
              <a:gd name="T17" fmla="*/ 2147483647 h 86"/>
              <a:gd name="T18" fmla="*/ 2147483647 w 97"/>
              <a:gd name="T19" fmla="*/ 2147483647 h 86"/>
              <a:gd name="T20" fmla="*/ 2147483647 w 97"/>
              <a:gd name="T21" fmla="*/ 2147483647 h 86"/>
              <a:gd name="T22" fmla="*/ 2147483647 w 97"/>
              <a:gd name="T23" fmla="*/ 2147483647 h 86"/>
              <a:gd name="T24" fmla="*/ 2147483647 w 97"/>
              <a:gd name="T25" fmla="*/ 2147483647 h 86"/>
              <a:gd name="T26" fmla="*/ 2147483647 w 97"/>
              <a:gd name="T27" fmla="*/ 0 h 86"/>
              <a:gd name="T28" fmla="*/ 2147483647 w 97"/>
              <a:gd name="T29" fmla="*/ 0 h 86"/>
              <a:gd name="T30" fmla="*/ 2147483647 w 97"/>
              <a:gd name="T31" fmla="*/ 0 h 86"/>
              <a:gd name="T32" fmla="*/ 2147483647 w 97"/>
              <a:gd name="T33" fmla="*/ 0 h 86"/>
              <a:gd name="T34" fmla="*/ 2147483647 w 97"/>
              <a:gd name="T35" fmla="*/ 2147483647 h 86"/>
              <a:gd name="T36" fmla="*/ 2147483647 w 97"/>
              <a:gd name="T37" fmla="*/ 2147483647 h 86"/>
              <a:gd name="T38" fmla="*/ 0 w 97"/>
              <a:gd name="T39" fmla="*/ 2147483647 h 86"/>
              <a:gd name="T40" fmla="*/ 0 w 97"/>
              <a:gd name="T41" fmla="*/ 21474836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86"/>
              <a:gd name="T65" fmla="*/ 97 w 97"/>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86">
                <a:moveTo>
                  <a:pt x="0" y="31"/>
                </a:moveTo>
                <a:lnTo>
                  <a:pt x="3" y="50"/>
                </a:lnTo>
                <a:lnTo>
                  <a:pt x="8" y="65"/>
                </a:lnTo>
                <a:lnTo>
                  <a:pt x="32" y="69"/>
                </a:lnTo>
                <a:lnTo>
                  <a:pt x="56" y="77"/>
                </a:lnTo>
                <a:lnTo>
                  <a:pt x="72" y="85"/>
                </a:lnTo>
                <a:lnTo>
                  <a:pt x="84" y="77"/>
                </a:lnTo>
                <a:lnTo>
                  <a:pt x="92" y="65"/>
                </a:lnTo>
                <a:lnTo>
                  <a:pt x="92" y="54"/>
                </a:lnTo>
                <a:lnTo>
                  <a:pt x="92" y="42"/>
                </a:lnTo>
                <a:lnTo>
                  <a:pt x="96" y="30"/>
                </a:lnTo>
                <a:lnTo>
                  <a:pt x="96" y="15"/>
                </a:lnTo>
                <a:lnTo>
                  <a:pt x="96" y="3"/>
                </a:lnTo>
                <a:lnTo>
                  <a:pt x="84" y="0"/>
                </a:lnTo>
                <a:lnTo>
                  <a:pt x="75" y="0"/>
                </a:lnTo>
                <a:lnTo>
                  <a:pt x="59" y="0"/>
                </a:lnTo>
                <a:lnTo>
                  <a:pt x="48" y="0"/>
                </a:lnTo>
                <a:lnTo>
                  <a:pt x="32" y="3"/>
                </a:lnTo>
                <a:lnTo>
                  <a:pt x="19" y="11"/>
                </a:lnTo>
                <a:lnTo>
                  <a:pt x="0" y="31"/>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45" name="Freeform 60"/>
          <p:cNvSpPr>
            <a:spLocks/>
          </p:cNvSpPr>
          <p:nvPr/>
        </p:nvSpPr>
        <p:spPr bwMode="auto">
          <a:xfrm>
            <a:off x="4564063" y="4108450"/>
            <a:ext cx="114300" cy="84138"/>
          </a:xfrm>
          <a:custGeom>
            <a:avLst/>
            <a:gdLst>
              <a:gd name="T0" fmla="*/ 0 w 97"/>
              <a:gd name="T1" fmla="*/ 2147483647 h 86"/>
              <a:gd name="T2" fmla="*/ 2147483647 w 97"/>
              <a:gd name="T3" fmla="*/ 2147483647 h 86"/>
              <a:gd name="T4" fmla="*/ 2147483647 w 97"/>
              <a:gd name="T5" fmla="*/ 2147483647 h 86"/>
              <a:gd name="T6" fmla="*/ 2147483647 w 97"/>
              <a:gd name="T7" fmla="*/ 2147483647 h 86"/>
              <a:gd name="T8" fmla="*/ 2147483647 w 97"/>
              <a:gd name="T9" fmla="*/ 2147483647 h 86"/>
              <a:gd name="T10" fmla="*/ 2147483647 w 97"/>
              <a:gd name="T11" fmla="*/ 2147483647 h 86"/>
              <a:gd name="T12" fmla="*/ 2147483647 w 97"/>
              <a:gd name="T13" fmla="*/ 2147483647 h 86"/>
              <a:gd name="T14" fmla="*/ 2147483647 w 97"/>
              <a:gd name="T15" fmla="*/ 2147483647 h 86"/>
              <a:gd name="T16" fmla="*/ 2147483647 w 97"/>
              <a:gd name="T17" fmla="*/ 2147483647 h 86"/>
              <a:gd name="T18" fmla="*/ 2147483647 w 97"/>
              <a:gd name="T19" fmla="*/ 2147483647 h 86"/>
              <a:gd name="T20" fmla="*/ 2147483647 w 97"/>
              <a:gd name="T21" fmla="*/ 2147483647 h 86"/>
              <a:gd name="T22" fmla="*/ 2147483647 w 97"/>
              <a:gd name="T23" fmla="*/ 2147483647 h 86"/>
              <a:gd name="T24" fmla="*/ 2147483647 w 97"/>
              <a:gd name="T25" fmla="*/ 2147483647 h 86"/>
              <a:gd name="T26" fmla="*/ 2147483647 w 97"/>
              <a:gd name="T27" fmla="*/ 0 h 86"/>
              <a:gd name="T28" fmla="*/ 2147483647 w 97"/>
              <a:gd name="T29" fmla="*/ 0 h 86"/>
              <a:gd name="T30" fmla="*/ 2147483647 w 97"/>
              <a:gd name="T31" fmla="*/ 0 h 86"/>
              <a:gd name="T32" fmla="*/ 2147483647 w 97"/>
              <a:gd name="T33" fmla="*/ 0 h 86"/>
              <a:gd name="T34" fmla="*/ 2147483647 w 97"/>
              <a:gd name="T35" fmla="*/ 2147483647 h 86"/>
              <a:gd name="T36" fmla="*/ 2147483647 w 97"/>
              <a:gd name="T37" fmla="*/ 2147483647 h 86"/>
              <a:gd name="T38" fmla="*/ 0 w 97"/>
              <a:gd name="T39" fmla="*/ 2147483647 h 86"/>
              <a:gd name="T40" fmla="*/ 0 w 97"/>
              <a:gd name="T41" fmla="*/ 21474836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86"/>
              <a:gd name="T65" fmla="*/ 97 w 97"/>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86">
                <a:moveTo>
                  <a:pt x="0" y="31"/>
                </a:moveTo>
                <a:lnTo>
                  <a:pt x="3" y="50"/>
                </a:lnTo>
                <a:lnTo>
                  <a:pt x="8" y="65"/>
                </a:lnTo>
                <a:lnTo>
                  <a:pt x="32" y="69"/>
                </a:lnTo>
                <a:lnTo>
                  <a:pt x="56" y="77"/>
                </a:lnTo>
                <a:lnTo>
                  <a:pt x="72" y="85"/>
                </a:lnTo>
                <a:lnTo>
                  <a:pt x="84" y="77"/>
                </a:lnTo>
                <a:lnTo>
                  <a:pt x="92" y="65"/>
                </a:lnTo>
                <a:lnTo>
                  <a:pt x="92" y="54"/>
                </a:lnTo>
                <a:lnTo>
                  <a:pt x="92" y="42"/>
                </a:lnTo>
                <a:lnTo>
                  <a:pt x="96" y="30"/>
                </a:lnTo>
                <a:lnTo>
                  <a:pt x="96" y="15"/>
                </a:lnTo>
                <a:lnTo>
                  <a:pt x="96" y="3"/>
                </a:lnTo>
                <a:lnTo>
                  <a:pt x="84" y="0"/>
                </a:lnTo>
                <a:lnTo>
                  <a:pt x="75" y="0"/>
                </a:lnTo>
                <a:lnTo>
                  <a:pt x="59" y="0"/>
                </a:lnTo>
                <a:lnTo>
                  <a:pt x="48" y="0"/>
                </a:lnTo>
                <a:lnTo>
                  <a:pt x="32" y="3"/>
                </a:lnTo>
                <a:lnTo>
                  <a:pt x="19" y="11"/>
                </a:lnTo>
                <a:lnTo>
                  <a:pt x="0" y="31"/>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46" name="Freeform 61"/>
          <p:cNvSpPr>
            <a:spLocks/>
          </p:cNvSpPr>
          <p:nvPr/>
        </p:nvSpPr>
        <p:spPr bwMode="auto">
          <a:xfrm>
            <a:off x="4854575" y="4057650"/>
            <a:ext cx="117475" cy="87313"/>
          </a:xfrm>
          <a:custGeom>
            <a:avLst/>
            <a:gdLst>
              <a:gd name="T0" fmla="*/ 0 w 97"/>
              <a:gd name="T1" fmla="*/ 2147483647 h 86"/>
              <a:gd name="T2" fmla="*/ 2147483647 w 97"/>
              <a:gd name="T3" fmla="*/ 2147483647 h 86"/>
              <a:gd name="T4" fmla="*/ 2147483647 w 97"/>
              <a:gd name="T5" fmla="*/ 2147483647 h 86"/>
              <a:gd name="T6" fmla="*/ 2147483647 w 97"/>
              <a:gd name="T7" fmla="*/ 2147483647 h 86"/>
              <a:gd name="T8" fmla="*/ 2147483647 w 97"/>
              <a:gd name="T9" fmla="*/ 2147483647 h 86"/>
              <a:gd name="T10" fmla="*/ 2147483647 w 97"/>
              <a:gd name="T11" fmla="*/ 2147483647 h 86"/>
              <a:gd name="T12" fmla="*/ 2147483647 w 97"/>
              <a:gd name="T13" fmla="*/ 2147483647 h 86"/>
              <a:gd name="T14" fmla="*/ 2147483647 w 97"/>
              <a:gd name="T15" fmla="*/ 2147483647 h 86"/>
              <a:gd name="T16" fmla="*/ 2147483647 w 97"/>
              <a:gd name="T17" fmla="*/ 2147483647 h 86"/>
              <a:gd name="T18" fmla="*/ 2147483647 w 97"/>
              <a:gd name="T19" fmla="*/ 2147483647 h 86"/>
              <a:gd name="T20" fmla="*/ 2147483647 w 97"/>
              <a:gd name="T21" fmla="*/ 2147483647 h 86"/>
              <a:gd name="T22" fmla="*/ 2147483647 w 97"/>
              <a:gd name="T23" fmla="*/ 2147483647 h 86"/>
              <a:gd name="T24" fmla="*/ 2147483647 w 97"/>
              <a:gd name="T25" fmla="*/ 2147483647 h 86"/>
              <a:gd name="T26" fmla="*/ 2147483647 w 97"/>
              <a:gd name="T27" fmla="*/ 0 h 86"/>
              <a:gd name="T28" fmla="*/ 2147483647 w 97"/>
              <a:gd name="T29" fmla="*/ 0 h 86"/>
              <a:gd name="T30" fmla="*/ 2147483647 w 97"/>
              <a:gd name="T31" fmla="*/ 0 h 86"/>
              <a:gd name="T32" fmla="*/ 2147483647 w 97"/>
              <a:gd name="T33" fmla="*/ 0 h 86"/>
              <a:gd name="T34" fmla="*/ 2147483647 w 97"/>
              <a:gd name="T35" fmla="*/ 2147483647 h 86"/>
              <a:gd name="T36" fmla="*/ 2147483647 w 97"/>
              <a:gd name="T37" fmla="*/ 2147483647 h 86"/>
              <a:gd name="T38" fmla="*/ 0 w 97"/>
              <a:gd name="T39" fmla="*/ 2147483647 h 86"/>
              <a:gd name="T40" fmla="*/ 0 w 97"/>
              <a:gd name="T41" fmla="*/ 21474836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86"/>
              <a:gd name="T65" fmla="*/ 97 w 97"/>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86">
                <a:moveTo>
                  <a:pt x="0" y="31"/>
                </a:moveTo>
                <a:lnTo>
                  <a:pt x="3" y="50"/>
                </a:lnTo>
                <a:lnTo>
                  <a:pt x="8" y="65"/>
                </a:lnTo>
                <a:lnTo>
                  <a:pt x="32" y="69"/>
                </a:lnTo>
                <a:lnTo>
                  <a:pt x="56" y="77"/>
                </a:lnTo>
                <a:lnTo>
                  <a:pt x="72" y="85"/>
                </a:lnTo>
                <a:lnTo>
                  <a:pt x="84" y="77"/>
                </a:lnTo>
                <a:lnTo>
                  <a:pt x="92" y="65"/>
                </a:lnTo>
                <a:lnTo>
                  <a:pt x="92" y="54"/>
                </a:lnTo>
                <a:lnTo>
                  <a:pt x="92" y="42"/>
                </a:lnTo>
                <a:lnTo>
                  <a:pt x="96" y="30"/>
                </a:lnTo>
                <a:lnTo>
                  <a:pt x="96" y="15"/>
                </a:lnTo>
                <a:lnTo>
                  <a:pt x="96" y="3"/>
                </a:lnTo>
                <a:lnTo>
                  <a:pt x="84" y="0"/>
                </a:lnTo>
                <a:lnTo>
                  <a:pt x="75" y="0"/>
                </a:lnTo>
                <a:lnTo>
                  <a:pt x="59" y="0"/>
                </a:lnTo>
                <a:lnTo>
                  <a:pt x="48" y="0"/>
                </a:lnTo>
                <a:lnTo>
                  <a:pt x="32" y="3"/>
                </a:lnTo>
                <a:lnTo>
                  <a:pt x="19" y="11"/>
                </a:lnTo>
                <a:lnTo>
                  <a:pt x="0" y="31"/>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47" name="Freeform 62"/>
          <p:cNvSpPr>
            <a:spLocks/>
          </p:cNvSpPr>
          <p:nvPr/>
        </p:nvSpPr>
        <p:spPr bwMode="auto">
          <a:xfrm>
            <a:off x="4795838" y="3914775"/>
            <a:ext cx="117475" cy="87313"/>
          </a:xfrm>
          <a:custGeom>
            <a:avLst/>
            <a:gdLst>
              <a:gd name="T0" fmla="*/ 0 w 97"/>
              <a:gd name="T1" fmla="*/ 2147483647 h 86"/>
              <a:gd name="T2" fmla="*/ 2147483647 w 97"/>
              <a:gd name="T3" fmla="*/ 2147483647 h 86"/>
              <a:gd name="T4" fmla="*/ 2147483647 w 97"/>
              <a:gd name="T5" fmla="*/ 2147483647 h 86"/>
              <a:gd name="T6" fmla="*/ 2147483647 w 97"/>
              <a:gd name="T7" fmla="*/ 2147483647 h 86"/>
              <a:gd name="T8" fmla="*/ 2147483647 w 97"/>
              <a:gd name="T9" fmla="*/ 2147483647 h 86"/>
              <a:gd name="T10" fmla="*/ 2147483647 w 97"/>
              <a:gd name="T11" fmla="*/ 2147483647 h 86"/>
              <a:gd name="T12" fmla="*/ 2147483647 w 97"/>
              <a:gd name="T13" fmla="*/ 2147483647 h 86"/>
              <a:gd name="T14" fmla="*/ 2147483647 w 97"/>
              <a:gd name="T15" fmla="*/ 2147483647 h 86"/>
              <a:gd name="T16" fmla="*/ 2147483647 w 97"/>
              <a:gd name="T17" fmla="*/ 2147483647 h 86"/>
              <a:gd name="T18" fmla="*/ 2147483647 w 97"/>
              <a:gd name="T19" fmla="*/ 2147483647 h 86"/>
              <a:gd name="T20" fmla="*/ 2147483647 w 97"/>
              <a:gd name="T21" fmla="*/ 2147483647 h 86"/>
              <a:gd name="T22" fmla="*/ 2147483647 w 97"/>
              <a:gd name="T23" fmla="*/ 2147483647 h 86"/>
              <a:gd name="T24" fmla="*/ 2147483647 w 97"/>
              <a:gd name="T25" fmla="*/ 2147483647 h 86"/>
              <a:gd name="T26" fmla="*/ 2147483647 w 97"/>
              <a:gd name="T27" fmla="*/ 0 h 86"/>
              <a:gd name="T28" fmla="*/ 2147483647 w 97"/>
              <a:gd name="T29" fmla="*/ 0 h 86"/>
              <a:gd name="T30" fmla="*/ 2147483647 w 97"/>
              <a:gd name="T31" fmla="*/ 0 h 86"/>
              <a:gd name="T32" fmla="*/ 2147483647 w 97"/>
              <a:gd name="T33" fmla="*/ 0 h 86"/>
              <a:gd name="T34" fmla="*/ 2147483647 w 97"/>
              <a:gd name="T35" fmla="*/ 2147483647 h 86"/>
              <a:gd name="T36" fmla="*/ 2147483647 w 97"/>
              <a:gd name="T37" fmla="*/ 2147483647 h 86"/>
              <a:gd name="T38" fmla="*/ 0 w 97"/>
              <a:gd name="T39" fmla="*/ 2147483647 h 86"/>
              <a:gd name="T40" fmla="*/ 0 w 97"/>
              <a:gd name="T41" fmla="*/ 21474836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86"/>
              <a:gd name="T65" fmla="*/ 97 w 97"/>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86">
                <a:moveTo>
                  <a:pt x="0" y="31"/>
                </a:moveTo>
                <a:lnTo>
                  <a:pt x="3" y="50"/>
                </a:lnTo>
                <a:lnTo>
                  <a:pt x="8" y="65"/>
                </a:lnTo>
                <a:lnTo>
                  <a:pt x="32" y="69"/>
                </a:lnTo>
                <a:lnTo>
                  <a:pt x="56" y="77"/>
                </a:lnTo>
                <a:lnTo>
                  <a:pt x="72" y="85"/>
                </a:lnTo>
                <a:lnTo>
                  <a:pt x="84" y="77"/>
                </a:lnTo>
                <a:lnTo>
                  <a:pt x="92" y="65"/>
                </a:lnTo>
                <a:lnTo>
                  <a:pt x="92" y="54"/>
                </a:lnTo>
                <a:lnTo>
                  <a:pt x="92" y="42"/>
                </a:lnTo>
                <a:lnTo>
                  <a:pt x="96" y="30"/>
                </a:lnTo>
                <a:lnTo>
                  <a:pt x="96" y="15"/>
                </a:lnTo>
                <a:lnTo>
                  <a:pt x="96" y="3"/>
                </a:lnTo>
                <a:lnTo>
                  <a:pt x="84" y="0"/>
                </a:lnTo>
                <a:lnTo>
                  <a:pt x="75" y="0"/>
                </a:lnTo>
                <a:lnTo>
                  <a:pt x="59" y="0"/>
                </a:lnTo>
                <a:lnTo>
                  <a:pt x="48" y="0"/>
                </a:lnTo>
                <a:lnTo>
                  <a:pt x="32" y="3"/>
                </a:lnTo>
                <a:lnTo>
                  <a:pt x="19" y="11"/>
                </a:lnTo>
                <a:lnTo>
                  <a:pt x="0" y="31"/>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48" name="Freeform 63"/>
          <p:cNvSpPr>
            <a:spLocks/>
          </p:cNvSpPr>
          <p:nvPr/>
        </p:nvSpPr>
        <p:spPr bwMode="auto">
          <a:xfrm>
            <a:off x="4738688" y="3771900"/>
            <a:ext cx="115887" cy="85725"/>
          </a:xfrm>
          <a:custGeom>
            <a:avLst/>
            <a:gdLst>
              <a:gd name="T0" fmla="*/ 0 w 97"/>
              <a:gd name="T1" fmla="*/ 2147483647 h 86"/>
              <a:gd name="T2" fmla="*/ 2147483647 w 97"/>
              <a:gd name="T3" fmla="*/ 2147483647 h 86"/>
              <a:gd name="T4" fmla="*/ 2147483647 w 97"/>
              <a:gd name="T5" fmla="*/ 2147483647 h 86"/>
              <a:gd name="T6" fmla="*/ 2147483647 w 97"/>
              <a:gd name="T7" fmla="*/ 2147483647 h 86"/>
              <a:gd name="T8" fmla="*/ 2147483647 w 97"/>
              <a:gd name="T9" fmla="*/ 2147483647 h 86"/>
              <a:gd name="T10" fmla="*/ 2147483647 w 97"/>
              <a:gd name="T11" fmla="*/ 2147483647 h 86"/>
              <a:gd name="T12" fmla="*/ 2147483647 w 97"/>
              <a:gd name="T13" fmla="*/ 2147483647 h 86"/>
              <a:gd name="T14" fmla="*/ 2147483647 w 97"/>
              <a:gd name="T15" fmla="*/ 2147483647 h 86"/>
              <a:gd name="T16" fmla="*/ 2147483647 w 97"/>
              <a:gd name="T17" fmla="*/ 2147483647 h 86"/>
              <a:gd name="T18" fmla="*/ 2147483647 w 97"/>
              <a:gd name="T19" fmla="*/ 2147483647 h 86"/>
              <a:gd name="T20" fmla="*/ 2147483647 w 97"/>
              <a:gd name="T21" fmla="*/ 2147483647 h 86"/>
              <a:gd name="T22" fmla="*/ 2147483647 w 97"/>
              <a:gd name="T23" fmla="*/ 2147483647 h 86"/>
              <a:gd name="T24" fmla="*/ 2147483647 w 97"/>
              <a:gd name="T25" fmla="*/ 2147483647 h 86"/>
              <a:gd name="T26" fmla="*/ 2147483647 w 97"/>
              <a:gd name="T27" fmla="*/ 0 h 86"/>
              <a:gd name="T28" fmla="*/ 2147483647 w 97"/>
              <a:gd name="T29" fmla="*/ 0 h 86"/>
              <a:gd name="T30" fmla="*/ 2147483647 w 97"/>
              <a:gd name="T31" fmla="*/ 0 h 86"/>
              <a:gd name="T32" fmla="*/ 2147483647 w 97"/>
              <a:gd name="T33" fmla="*/ 0 h 86"/>
              <a:gd name="T34" fmla="*/ 2147483647 w 97"/>
              <a:gd name="T35" fmla="*/ 2147483647 h 86"/>
              <a:gd name="T36" fmla="*/ 2147483647 w 97"/>
              <a:gd name="T37" fmla="*/ 2147483647 h 86"/>
              <a:gd name="T38" fmla="*/ 0 w 97"/>
              <a:gd name="T39" fmla="*/ 2147483647 h 86"/>
              <a:gd name="T40" fmla="*/ 0 w 97"/>
              <a:gd name="T41" fmla="*/ 21474836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86"/>
              <a:gd name="T65" fmla="*/ 97 w 97"/>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86">
                <a:moveTo>
                  <a:pt x="0" y="31"/>
                </a:moveTo>
                <a:lnTo>
                  <a:pt x="3" y="50"/>
                </a:lnTo>
                <a:lnTo>
                  <a:pt x="8" y="65"/>
                </a:lnTo>
                <a:lnTo>
                  <a:pt x="32" y="69"/>
                </a:lnTo>
                <a:lnTo>
                  <a:pt x="56" y="77"/>
                </a:lnTo>
                <a:lnTo>
                  <a:pt x="72" y="85"/>
                </a:lnTo>
                <a:lnTo>
                  <a:pt x="84" y="77"/>
                </a:lnTo>
                <a:lnTo>
                  <a:pt x="92" y="65"/>
                </a:lnTo>
                <a:lnTo>
                  <a:pt x="92" y="54"/>
                </a:lnTo>
                <a:lnTo>
                  <a:pt x="92" y="42"/>
                </a:lnTo>
                <a:lnTo>
                  <a:pt x="96" y="30"/>
                </a:lnTo>
                <a:lnTo>
                  <a:pt x="96" y="15"/>
                </a:lnTo>
                <a:lnTo>
                  <a:pt x="96" y="3"/>
                </a:lnTo>
                <a:lnTo>
                  <a:pt x="84" y="0"/>
                </a:lnTo>
                <a:lnTo>
                  <a:pt x="75" y="0"/>
                </a:lnTo>
                <a:lnTo>
                  <a:pt x="59" y="0"/>
                </a:lnTo>
                <a:lnTo>
                  <a:pt x="48" y="0"/>
                </a:lnTo>
                <a:lnTo>
                  <a:pt x="32" y="3"/>
                </a:lnTo>
                <a:lnTo>
                  <a:pt x="19" y="11"/>
                </a:lnTo>
                <a:lnTo>
                  <a:pt x="0" y="31"/>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49" name="Freeform 64"/>
          <p:cNvSpPr>
            <a:spLocks/>
          </p:cNvSpPr>
          <p:nvPr/>
        </p:nvSpPr>
        <p:spPr bwMode="auto">
          <a:xfrm>
            <a:off x="6269038" y="3714750"/>
            <a:ext cx="385762" cy="400050"/>
          </a:xfrm>
          <a:custGeom>
            <a:avLst/>
            <a:gdLst>
              <a:gd name="T0" fmla="*/ 2147483647 w 316"/>
              <a:gd name="T1" fmla="*/ 2147483647 h 402"/>
              <a:gd name="T2" fmla="*/ 2147483647 w 316"/>
              <a:gd name="T3" fmla="*/ 2147483647 h 402"/>
              <a:gd name="T4" fmla="*/ 2147483647 w 316"/>
              <a:gd name="T5" fmla="*/ 2147483647 h 402"/>
              <a:gd name="T6" fmla="*/ 2147483647 w 316"/>
              <a:gd name="T7" fmla="*/ 2147483647 h 402"/>
              <a:gd name="T8" fmla="*/ 2147483647 w 316"/>
              <a:gd name="T9" fmla="*/ 2147483647 h 402"/>
              <a:gd name="T10" fmla="*/ 2147483647 w 316"/>
              <a:gd name="T11" fmla="*/ 2147483647 h 402"/>
              <a:gd name="T12" fmla="*/ 2147483647 w 316"/>
              <a:gd name="T13" fmla="*/ 2147483647 h 402"/>
              <a:gd name="T14" fmla="*/ 2147483647 w 316"/>
              <a:gd name="T15" fmla="*/ 2147483647 h 402"/>
              <a:gd name="T16" fmla="*/ 2147483647 w 316"/>
              <a:gd name="T17" fmla="*/ 2147483647 h 402"/>
              <a:gd name="T18" fmla="*/ 2147483647 w 316"/>
              <a:gd name="T19" fmla="*/ 2147483647 h 402"/>
              <a:gd name="T20" fmla="*/ 2147483647 w 316"/>
              <a:gd name="T21" fmla="*/ 2147483647 h 402"/>
              <a:gd name="T22" fmla="*/ 2147483647 w 316"/>
              <a:gd name="T23" fmla="*/ 2147483647 h 402"/>
              <a:gd name="T24" fmla="*/ 2147483647 w 316"/>
              <a:gd name="T25" fmla="*/ 2147483647 h 402"/>
              <a:gd name="T26" fmla="*/ 2147483647 w 316"/>
              <a:gd name="T27" fmla="*/ 2147483647 h 402"/>
              <a:gd name="T28" fmla="*/ 2147483647 w 316"/>
              <a:gd name="T29" fmla="*/ 2147483647 h 402"/>
              <a:gd name="T30" fmla="*/ 2147483647 w 316"/>
              <a:gd name="T31" fmla="*/ 0 h 402"/>
              <a:gd name="T32" fmla="*/ 2147483647 w 316"/>
              <a:gd name="T33" fmla="*/ 2147483647 h 402"/>
              <a:gd name="T34" fmla="*/ 2147483647 w 316"/>
              <a:gd name="T35" fmla="*/ 2147483647 h 402"/>
              <a:gd name="T36" fmla="*/ 2147483647 w 316"/>
              <a:gd name="T37" fmla="*/ 2147483647 h 402"/>
              <a:gd name="T38" fmla="*/ 2147483647 w 316"/>
              <a:gd name="T39" fmla="*/ 2147483647 h 402"/>
              <a:gd name="T40" fmla="*/ 2147483647 w 316"/>
              <a:gd name="T41" fmla="*/ 2147483647 h 402"/>
              <a:gd name="T42" fmla="*/ 0 w 316"/>
              <a:gd name="T43" fmla="*/ 2147483647 h 402"/>
              <a:gd name="T44" fmla="*/ 2147483647 w 316"/>
              <a:gd name="T45" fmla="*/ 2147483647 h 402"/>
              <a:gd name="T46" fmla="*/ 2147483647 w 316"/>
              <a:gd name="T47" fmla="*/ 2147483647 h 402"/>
              <a:gd name="T48" fmla="*/ 2147483647 w 316"/>
              <a:gd name="T49" fmla="*/ 2147483647 h 402"/>
              <a:gd name="T50" fmla="*/ 2147483647 w 316"/>
              <a:gd name="T51" fmla="*/ 2147483647 h 402"/>
              <a:gd name="T52" fmla="*/ 2147483647 w 316"/>
              <a:gd name="T53" fmla="*/ 2147483647 h 402"/>
              <a:gd name="T54" fmla="*/ 2147483647 w 316"/>
              <a:gd name="T55" fmla="*/ 2147483647 h 402"/>
              <a:gd name="T56" fmla="*/ 2147483647 w 316"/>
              <a:gd name="T57" fmla="*/ 2147483647 h 4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6"/>
              <a:gd name="T88" fmla="*/ 0 h 402"/>
              <a:gd name="T89" fmla="*/ 316 w 316"/>
              <a:gd name="T90" fmla="*/ 402 h 4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6" h="402">
                <a:moveTo>
                  <a:pt x="121" y="372"/>
                </a:moveTo>
                <a:lnTo>
                  <a:pt x="157" y="401"/>
                </a:lnTo>
                <a:lnTo>
                  <a:pt x="201" y="393"/>
                </a:lnTo>
                <a:lnTo>
                  <a:pt x="237" y="362"/>
                </a:lnTo>
                <a:lnTo>
                  <a:pt x="266" y="342"/>
                </a:lnTo>
                <a:lnTo>
                  <a:pt x="312" y="278"/>
                </a:lnTo>
                <a:lnTo>
                  <a:pt x="315" y="239"/>
                </a:lnTo>
                <a:lnTo>
                  <a:pt x="302" y="202"/>
                </a:lnTo>
                <a:lnTo>
                  <a:pt x="289" y="163"/>
                </a:lnTo>
                <a:lnTo>
                  <a:pt x="277" y="128"/>
                </a:lnTo>
                <a:lnTo>
                  <a:pt x="257" y="99"/>
                </a:lnTo>
                <a:lnTo>
                  <a:pt x="223" y="75"/>
                </a:lnTo>
                <a:lnTo>
                  <a:pt x="205" y="48"/>
                </a:lnTo>
                <a:lnTo>
                  <a:pt x="187" y="34"/>
                </a:lnTo>
                <a:lnTo>
                  <a:pt x="159" y="1"/>
                </a:lnTo>
                <a:lnTo>
                  <a:pt x="122" y="0"/>
                </a:lnTo>
                <a:lnTo>
                  <a:pt x="92" y="21"/>
                </a:lnTo>
                <a:lnTo>
                  <a:pt x="78" y="39"/>
                </a:lnTo>
                <a:lnTo>
                  <a:pt x="52" y="60"/>
                </a:lnTo>
                <a:lnTo>
                  <a:pt x="31" y="89"/>
                </a:lnTo>
                <a:lnTo>
                  <a:pt x="12" y="115"/>
                </a:lnTo>
                <a:lnTo>
                  <a:pt x="0" y="148"/>
                </a:lnTo>
                <a:lnTo>
                  <a:pt x="12" y="185"/>
                </a:lnTo>
                <a:lnTo>
                  <a:pt x="25" y="222"/>
                </a:lnTo>
                <a:lnTo>
                  <a:pt x="34" y="283"/>
                </a:lnTo>
                <a:lnTo>
                  <a:pt x="46" y="320"/>
                </a:lnTo>
                <a:lnTo>
                  <a:pt x="65" y="348"/>
                </a:lnTo>
                <a:lnTo>
                  <a:pt x="121" y="372"/>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50" name="Freeform 65"/>
          <p:cNvSpPr>
            <a:spLocks/>
          </p:cNvSpPr>
          <p:nvPr/>
        </p:nvSpPr>
        <p:spPr bwMode="auto">
          <a:xfrm>
            <a:off x="5870575" y="3473450"/>
            <a:ext cx="454025" cy="309563"/>
          </a:xfrm>
          <a:custGeom>
            <a:avLst/>
            <a:gdLst>
              <a:gd name="T0" fmla="*/ 2147483647 w 373"/>
              <a:gd name="T1" fmla="*/ 2147483647 h 311"/>
              <a:gd name="T2" fmla="*/ 2147483647 w 373"/>
              <a:gd name="T3" fmla="*/ 2147483647 h 311"/>
              <a:gd name="T4" fmla="*/ 2147483647 w 373"/>
              <a:gd name="T5" fmla="*/ 2147483647 h 311"/>
              <a:gd name="T6" fmla="*/ 2147483647 w 373"/>
              <a:gd name="T7" fmla="*/ 2147483647 h 311"/>
              <a:gd name="T8" fmla="*/ 2147483647 w 373"/>
              <a:gd name="T9" fmla="*/ 2147483647 h 311"/>
              <a:gd name="T10" fmla="*/ 2147483647 w 373"/>
              <a:gd name="T11" fmla="*/ 2147483647 h 311"/>
              <a:gd name="T12" fmla="*/ 2147483647 w 373"/>
              <a:gd name="T13" fmla="*/ 2147483647 h 311"/>
              <a:gd name="T14" fmla="*/ 2147483647 w 373"/>
              <a:gd name="T15" fmla="*/ 2147483647 h 311"/>
              <a:gd name="T16" fmla="*/ 2147483647 w 373"/>
              <a:gd name="T17" fmla="*/ 2147483647 h 311"/>
              <a:gd name="T18" fmla="*/ 2147483647 w 373"/>
              <a:gd name="T19" fmla="*/ 0 h 311"/>
              <a:gd name="T20" fmla="*/ 2147483647 w 373"/>
              <a:gd name="T21" fmla="*/ 0 h 311"/>
              <a:gd name="T22" fmla="*/ 2147483647 w 373"/>
              <a:gd name="T23" fmla="*/ 2147483647 h 311"/>
              <a:gd name="T24" fmla="*/ 2147483647 w 373"/>
              <a:gd name="T25" fmla="*/ 2147483647 h 311"/>
              <a:gd name="T26" fmla="*/ 2147483647 w 373"/>
              <a:gd name="T27" fmla="*/ 2147483647 h 311"/>
              <a:gd name="T28" fmla="*/ 2147483647 w 373"/>
              <a:gd name="T29" fmla="*/ 2147483647 h 311"/>
              <a:gd name="T30" fmla="*/ 0 w 373"/>
              <a:gd name="T31" fmla="*/ 2147483647 h 311"/>
              <a:gd name="T32" fmla="*/ 0 w 373"/>
              <a:gd name="T33" fmla="*/ 2147483647 h 311"/>
              <a:gd name="T34" fmla="*/ 2147483647 w 373"/>
              <a:gd name="T35" fmla="*/ 2147483647 h 311"/>
              <a:gd name="T36" fmla="*/ 2147483647 w 373"/>
              <a:gd name="T37" fmla="*/ 2147483647 h 311"/>
              <a:gd name="T38" fmla="*/ 2147483647 w 373"/>
              <a:gd name="T39" fmla="*/ 2147483647 h 311"/>
              <a:gd name="T40" fmla="*/ 2147483647 w 373"/>
              <a:gd name="T41" fmla="*/ 2147483647 h 311"/>
              <a:gd name="T42" fmla="*/ 2147483647 w 373"/>
              <a:gd name="T43" fmla="*/ 2147483647 h 311"/>
              <a:gd name="T44" fmla="*/ 2147483647 w 373"/>
              <a:gd name="T45" fmla="*/ 2147483647 h 311"/>
              <a:gd name="T46" fmla="*/ 2147483647 w 373"/>
              <a:gd name="T47" fmla="*/ 2147483647 h 311"/>
              <a:gd name="T48" fmla="*/ 2147483647 w 373"/>
              <a:gd name="T49" fmla="*/ 2147483647 h 311"/>
              <a:gd name="T50" fmla="*/ 2147483647 w 373"/>
              <a:gd name="T51" fmla="*/ 2147483647 h 311"/>
              <a:gd name="T52" fmla="*/ 2147483647 w 373"/>
              <a:gd name="T53" fmla="*/ 2147483647 h 311"/>
              <a:gd name="T54" fmla="*/ 2147483647 w 373"/>
              <a:gd name="T55" fmla="*/ 2147483647 h 311"/>
              <a:gd name="T56" fmla="*/ 2147483647 w 373"/>
              <a:gd name="T57" fmla="*/ 2147483647 h 31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3"/>
              <a:gd name="T88" fmla="*/ 0 h 311"/>
              <a:gd name="T89" fmla="*/ 373 w 373"/>
              <a:gd name="T90" fmla="*/ 311 h 31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3" h="311">
                <a:moveTo>
                  <a:pt x="310" y="277"/>
                </a:moveTo>
                <a:lnTo>
                  <a:pt x="354" y="262"/>
                </a:lnTo>
                <a:lnTo>
                  <a:pt x="372" y="220"/>
                </a:lnTo>
                <a:lnTo>
                  <a:pt x="366" y="171"/>
                </a:lnTo>
                <a:lnTo>
                  <a:pt x="366" y="135"/>
                </a:lnTo>
                <a:lnTo>
                  <a:pt x="337" y="59"/>
                </a:lnTo>
                <a:lnTo>
                  <a:pt x="305" y="34"/>
                </a:lnTo>
                <a:lnTo>
                  <a:pt x="268" y="23"/>
                </a:lnTo>
                <a:lnTo>
                  <a:pt x="228" y="11"/>
                </a:lnTo>
                <a:lnTo>
                  <a:pt x="192" y="0"/>
                </a:lnTo>
                <a:lnTo>
                  <a:pt x="157" y="0"/>
                </a:lnTo>
                <a:lnTo>
                  <a:pt x="118" y="15"/>
                </a:lnTo>
                <a:lnTo>
                  <a:pt x="85" y="14"/>
                </a:lnTo>
                <a:lnTo>
                  <a:pt x="64" y="22"/>
                </a:lnTo>
                <a:lnTo>
                  <a:pt x="20" y="27"/>
                </a:lnTo>
                <a:lnTo>
                  <a:pt x="0" y="57"/>
                </a:lnTo>
                <a:lnTo>
                  <a:pt x="0" y="95"/>
                </a:lnTo>
                <a:lnTo>
                  <a:pt x="8" y="118"/>
                </a:lnTo>
                <a:lnTo>
                  <a:pt x="11" y="153"/>
                </a:lnTo>
                <a:lnTo>
                  <a:pt x="23" y="186"/>
                </a:lnTo>
                <a:lnTo>
                  <a:pt x="34" y="218"/>
                </a:lnTo>
                <a:lnTo>
                  <a:pt x="56" y="248"/>
                </a:lnTo>
                <a:lnTo>
                  <a:pt x="94" y="259"/>
                </a:lnTo>
                <a:lnTo>
                  <a:pt x="132" y="269"/>
                </a:lnTo>
                <a:lnTo>
                  <a:pt x="188" y="299"/>
                </a:lnTo>
                <a:lnTo>
                  <a:pt x="225" y="310"/>
                </a:lnTo>
                <a:lnTo>
                  <a:pt x="260" y="310"/>
                </a:lnTo>
                <a:lnTo>
                  <a:pt x="310" y="277"/>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51" name="Freeform 66"/>
          <p:cNvSpPr>
            <a:spLocks/>
          </p:cNvSpPr>
          <p:nvPr/>
        </p:nvSpPr>
        <p:spPr bwMode="auto">
          <a:xfrm>
            <a:off x="5145088" y="3559175"/>
            <a:ext cx="585787" cy="339725"/>
          </a:xfrm>
          <a:custGeom>
            <a:avLst/>
            <a:gdLst>
              <a:gd name="T0" fmla="*/ 2147483647 w 336"/>
              <a:gd name="T1" fmla="*/ 2147483647 h 342"/>
              <a:gd name="T2" fmla="*/ 2147483647 w 336"/>
              <a:gd name="T3" fmla="*/ 2147483647 h 342"/>
              <a:gd name="T4" fmla="*/ 2147483647 w 336"/>
              <a:gd name="T5" fmla="*/ 2147483647 h 342"/>
              <a:gd name="T6" fmla="*/ 2147483647 w 336"/>
              <a:gd name="T7" fmla="*/ 2147483647 h 342"/>
              <a:gd name="T8" fmla="*/ 2147483647 w 336"/>
              <a:gd name="T9" fmla="*/ 0 h 342"/>
              <a:gd name="T10" fmla="*/ 2147483647 w 336"/>
              <a:gd name="T11" fmla="*/ 2147483647 h 342"/>
              <a:gd name="T12" fmla="*/ 2147483647 w 336"/>
              <a:gd name="T13" fmla="*/ 2147483647 h 342"/>
              <a:gd name="T14" fmla="*/ 2147483647 w 336"/>
              <a:gd name="T15" fmla="*/ 2147483647 h 342"/>
              <a:gd name="T16" fmla="*/ 2147483647 w 336"/>
              <a:gd name="T17" fmla="*/ 2147483647 h 342"/>
              <a:gd name="T18" fmla="*/ 2147483647 w 336"/>
              <a:gd name="T19" fmla="*/ 2147483647 h 342"/>
              <a:gd name="T20" fmla="*/ 2147483647 w 336"/>
              <a:gd name="T21" fmla="*/ 2147483647 h 342"/>
              <a:gd name="T22" fmla="*/ 2147483647 w 336"/>
              <a:gd name="T23" fmla="*/ 2147483647 h 342"/>
              <a:gd name="T24" fmla="*/ 2147483647 w 336"/>
              <a:gd name="T25" fmla="*/ 2147483647 h 342"/>
              <a:gd name="T26" fmla="*/ 2147483647 w 336"/>
              <a:gd name="T27" fmla="*/ 2147483647 h 342"/>
              <a:gd name="T28" fmla="*/ 0 w 336"/>
              <a:gd name="T29" fmla="*/ 2147483647 h 342"/>
              <a:gd name="T30" fmla="*/ 2147483647 w 336"/>
              <a:gd name="T31" fmla="*/ 2147483647 h 342"/>
              <a:gd name="T32" fmla="*/ 2147483647 w 336"/>
              <a:gd name="T33" fmla="*/ 2147483647 h 342"/>
              <a:gd name="T34" fmla="*/ 2147483647 w 336"/>
              <a:gd name="T35" fmla="*/ 2147483647 h 342"/>
              <a:gd name="T36" fmla="*/ 2147483647 w 336"/>
              <a:gd name="T37" fmla="*/ 2147483647 h 342"/>
              <a:gd name="T38" fmla="*/ 2147483647 w 336"/>
              <a:gd name="T39" fmla="*/ 2147483647 h 342"/>
              <a:gd name="T40" fmla="*/ 2147483647 w 336"/>
              <a:gd name="T41" fmla="*/ 2147483647 h 342"/>
              <a:gd name="T42" fmla="*/ 2147483647 w 336"/>
              <a:gd name="T43" fmla="*/ 2147483647 h 342"/>
              <a:gd name="T44" fmla="*/ 2147483647 w 336"/>
              <a:gd name="T45" fmla="*/ 2147483647 h 342"/>
              <a:gd name="T46" fmla="*/ 2147483647 w 336"/>
              <a:gd name="T47" fmla="*/ 2147483647 h 342"/>
              <a:gd name="T48" fmla="*/ 2147483647 w 336"/>
              <a:gd name="T49" fmla="*/ 2147483647 h 342"/>
              <a:gd name="T50" fmla="*/ 2147483647 w 336"/>
              <a:gd name="T51" fmla="*/ 2147483647 h 342"/>
              <a:gd name="T52" fmla="*/ 2147483647 w 336"/>
              <a:gd name="T53" fmla="*/ 2147483647 h 342"/>
              <a:gd name="T54" fmla="*/ 2147483647 w 336"/>
              <a:gd name="T55" fmla="*/ 2147483647 h 342"/>
              <a:gd name="T56" fmla="*/ 2147483647 w 336"/>
              <a:gd name="T57" fmla="*/ 2147483647 h 3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6"/>
              <a:gd name="T88" fmla="*/ 0 h 342"/>
              <a:gd name="T89" fmla="*/ 336 w 336"/>
              <a:gd name="T90" fmla="*/ 342 h 3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6" h="342">
                <a:moveTo>
                  <a:pt x="320" y="98"/>
                </a:moveTo>
                <a:lnTo>
                  <a:pt x="321" y="52"/>
                </a:lnTo>
                <a:lnTo>
                  <a:pt x="288" y="21"/>
                </a:lnTo>
                <a:lnTo>
                  <a:pt x="242" y="11"/>
                </a:lnTo>
                <a:lnTo>
                  <a:pt x="208" y="0"/>
                </a:lnTo>
                <a:lnTo>
                  <a:pt x="129" y="2"/>
                </a:lnTo>
                <a:lnTo>
                  <a:pt x="96" y="24"/>
                </a:lnTo>
                <a:lnTo>
                  <a:pt x="74" y="56"/>
                </a:lnTo>
                <a:lnTo>
                  <a:pt x="51" y="89"/>
                </a:lnTo>
                <a:lnTo>
                  <a:pt x="30" y="120"/>
                </a:lnTo>
                <a:lnTo>
                  <a:pt x="19" y="153"/>
                </a:lnTo>
                <a:lnTo>
                  <a:pt x="20" y="195"/>
                </a:lnTo>
                <a:lnTo>
                  <a:pt x="9" y="226"/>
                </a:lnTo>
                <a:lnTo>
                  <a:pt x="9" y="248"/>
                </a:lnTo>
                <a:lnTo>
                  <a:pt x="0" y="291"/>
                </a:lnTo>
                <a:lnTo>
                  <a:pt x="22" y="321"/>
                </a:lnTo>
                <a:lnTo>
                  <a:pt x="56" y="332"/>
                </a:lnTo>
                <a:lnTo>
                  <a:pt x="79" y="332"/>
                </a:lnTo>
                <a:lnTo>
                  <a:pt x="112" y="341"/>
                </a:lnTo>
                <a:lnTo>
                  <a:pt x="147" y="340"/>
                </a:lnTo>
                <a:lnTo>
                  <a:pt x="180" y="340"/>
                </a:lnTo>
                <a:lnTo>
                  <a:pt x="213" y="329"/>
                </a:lnTo>
                <a:lnTo>
                  <a:pt x="236" y="297"/>
                </a:lnTo>
                <a:lnTo>
                  <a:pt x="257" y="265"/>
                </a:lnTo>
                <a:lnTo>
                  <a:pt x="302" y="221"/>
                </a:lnTo>
                <a:lnTo>
                  <a:pt x="324" y="189"/>
                </a:lnTo>
                <a:lnTo>
                  <a:pt x="335" y="157"/>
                </a:lnTo>
                <a:lnTo>
                  <a:pt x="320" y="98"/>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52" name="Freeform 67"/>
          <p:cNvSpPr>
            <a:spLocks/>
          </p:cNvSpPr>
          <p:nvPr/>
        </p:nvSpPr>
        <p:spPr bwMode="auto">
          <a:xfrm>
            <a:off x="5445125" y="3486150"/>
            <a:ext cx="217488" cy="241300"/>
          </a:xfrm>
          <a:custGeom>
            <a:avLst/>
            <a:gdLst>
              <a:gd name="T0" fmla="*/ 2147483647 w 178"/>
              <a:gd name="T1" fmla="*/ 2147483647 h 239"/>
              <a:gd name="T2" fmla="*/ 2147483647 w 178"/>
              <a:gd name="T3" fmla="*/ 2147483647 h 239"/>
              <a:gd name="T4" fmla="*/ 2147483647 w 178"/>
              <a:gd name="T5" fmla="*/ 2147483647 h 239"/>
              <a:gd name="T6" fmla="*/ 2147483647 w 178"/>
              <a:gd name="T7" fmla="*/ 2147483647 h 239"/>
              <a:gd name="T8" fmla="*/ 2147483647 w 178"/>
              <a:gd name="T9" fmla="*/ 2147483647 h 239"/>
              <a:gd name="T10" fmla="*/ 2147483647 w 178"/>
              <a:gd name="T11" fmla="*/ 2147483647 h 239"/>
              <a:gd name="T12" fmla="*/ 2147483647 w 178"/>
              <a:gd name="T13" fmla="*/ 2147483647 h 239"/>
              <a:gd name="T14" fmla="*/ 2147483647 w 178"/>
              <a:gd name="T15" fmla="*/ 2147483647 h 239"/>
              <a:gd name="T16" fmla="*/ 2147483647 w 178"/>
              <a:gd name="T17" fmla="*/ 2147483647 h 239"/>
              <a:gd name="T18" fmla="*/ 2147483647 w 178"/>
              <a:gd name="T19" fmla="*/ 2147483647 h 239"/>
              <a:gd name="T20" fmla="*/ 2147483647 w 178"/>
              <a:gd name="T21" fmla="*/ 2147483647 h 239"/>
              <a:gd name="T22" fmla="*/ 2147483647 w 178"/>
              <a:gd name="T23" fmla="*/ 2147483647 h 239"/>
              <a:gd name="T24" fmla="*/ 2147483647 w 178"/>
              <a:gd name="T25" fmla="*/ 2147483647 h 239"/>
              <a:gd name="T26" fmla="*/ 2147483647 w 178"/>
              <a:gd name="T27" fmla="*/ 2147483647 h 239"/>
              <a:gd name="T28" fmla="*/ 2147483647 w 178"/>
              <a:gd name="T29" fmla="*/ 2147483647 h 239"/>
              <a:gd name="T30" fmla="*/ 2147483647 w 178"/>
              <a:gd name="T31" fmla="*/ 0 h 239"/>
              <a:gd name="T32" fmla="*/ 2147483647 w 178"/>
              <a:gd name="T33" fmla="*/ 2147483647 h 239"/>
              <a:gd name="T34" fmla="*/ 2147483647 w 178"/>
              <a:gd name="T35" fmla="*/ 2147483647 h 239"/>
              <a:gd name="T36" fmla="*/ 2147483647 w 178"/>
              <a:gd name="T37" fmla="*/ 2147483647 h 239"/>
              <a:gd name="T38" fmla="*/ 2147483647 w 178"/>
              <a:gd name="T39" fmla="*/ 2147483647 h 239"/>
              <a:gd name="T40" fmla="*/ 2147483647 w 178"/>
              <a:gd name="T41" fmla="*/ 2147483647 h 239"/>
              <a:gd name="T42" fmla="*/ 0 w 178"/>
              <a:gd name="T43" fmla="*/ 2147483647 h 239"/>
              <a:gd name="T44" fmla="*/ 2147483647 w 178"/>
              <a:gd name="T45" fmla="*/ 2147483647 h 239"/>
              <a:gd name="T46" fmla="*/ 2147483647 w 178"/>
              <a:gd name="T47" fmla="*/ 2147483647 h 239"/>
              <a:gd name="T48" fmla="*/ 2147483647 w 178"/>
              <a:gd name="T49" fmla="*/ 2147483647 h 239"/>
              <a:gd name="T50" fmla="*/ 2147483647 w 178"/>
              <a:gd name="T51" fmla="*/ 2147483647 h 239"/>
              <a:gd name="T52" fmla="*/ 2147483647 w 178"/>
              <a:gd name="T53" fmla="*/ 2147483647 h 239"/>
              <a:gd name="T54" fmla="*/ 2147483647 w 178"/>
              <a:gd name="T55" fmla="*/ 2147483647 h 239"/>
              <a:gd name="T56" fmla="*/ 2147483647 w 178"/>
              <a:gd name="T57" fmla="*/ 2147483647 h 2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8"/>
              <a:gd name="T88" fmla="*/ 0 h 239"/>
              <a:gd name="T89" fmla="*/ 178 w 178"/>
              <a:gd name="T90" fmla="*/ 239 h 2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8" h="239">
                <a:moveTo>
                  <a:pt x="54" y="219"/>
                </a:moveTo>
                <a:lnTo>
                  <a:pt x="73" y="238"/>
                </a:lnTo>
                <a:lnTo>
                  <a:pt x="99" y="236"/>
                </a:lnTo>
                <a:lnTo>
                  <a:pt x="123" y="221"/>
                </a:lnTo>
                <a:lnTo>
                  <a:pt x="141" y="211"/>
                </a:lnTo>
                <a:lnTo>
                  <a:pt x="173" y="177"/>
                </a:lnTo>
                <a:lnTo>
                  <a:pt x="177" y="154"/>
                </a:lnTo>
                <a:lnTo>
                  <a:pt x="172" y="131"/>
                </a:lnTo>
                <a:lnTo>
                  <a:pt x="168" y="108"/>
                </a:lnTo>
                <a:lnTo>
                  <a:pt x="164" y="86"/>
                </a:lnTo>
                <a:lnTo>
                  <a:pt x="154" y="68"/>
                </a:lnTo>
                <a:lnTo>
                  <a:pt x="136" y="51"/>
                </a:lnTo>
                <a:lnTo>
                  <a:pt x="127" y="34"/>
                </a:lnTo>
                <a:lnTo>
                  <a:pt x="118" y="25"/>
                </a:lnTo>
                <a:lnTo>
                  <a:pt x="103" y="3"/>
                </a:lnTo>
                <a:lnTo>
                  <a:pt x="82" y="0"/>
                </a:lnTo>
                <a:lnTo>
                  <a:pt x="63" y="10"/>
                </a:lnTo>
                <a:lnTo>
                  <a:pt x="53" y="20"/>
                </a:lnTo>
                <a:lnTo>
                  <a:pt x="36" y="31"/>
                </a:lnTo>
                <a:lnTo>
                  <a:pt x="22" y="46"/>
                </a:lnTo>
                <a:lnTo>
                  <a:pt x="9" y="60"/>
                </a:lnTo>
                <a:lnTo>
                  <a:pt x="0" y="79"/>
                </a:lnTo>
                <a:lnTo>
                  <a:pt x="4" y="101"/>
                </a:lnTo>
                <a:lnTo>
                  <a:pt x="9" y="123"/>
                </a:lnTo>
                <a:lnTo>
                  <a:pt x="9" y="160"/>
                </a:lnTo>
                <a:lnTo>
                  <a:pt x="14" y="183"/>
                </a:lnTo>
                <a:lnTo>
                  <a:pt x="23" y="201"/>
                </a:lnTo>
                <a:lnTo>
                  <a:pt x="54" y="219"/>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53" name="Freeform 68"/>
          <p:cNvSpPr>
            <a:spLocks/>
          </p:cNvSpPr>
          <p:nvPr/>
        </p:nvSpPr>
        <p:spPr bwMode="auto">
          <a:xfrm>
            <a:off x="5678488" y="3486150"/>
            <a:ext cx="217487" cy="241300"/>
          </a:xfrm>
          <a:custGeom>
            <a:avLst/>
            <a:gdLst>
              <a:gd name="T0" fmla="*/ 2147483647 w 178"/>
              <a:gd name="T1" fmla="*/ 2147483647 h 239"/>
              <a:gd name="T2" fmla="*/ 2147483647 w 178"/>
              <a:gd name="T3" fmla="*/ 2147483647 h 239"/>
              <a:gd name="T4" fmla="*/ 2147483647 w 178"/>
              <a:gd name="T5" fmla="*/ 2147483647 h 239"/>
              <a:gd name="T6" fmla="*/ 2147483647 w 178"/>
              <a:gd name="T7" fmla="*/ 2147483647 h 239"/>
              <a:gd name="T8" fmla="*/ 2147483647 w 178"/>
              <a:gd name="T9" fmla="*/ 2147483647 h 239"/>
              <a:gd name="T10" fmla="*/ 2147483647 w 178"/>
              <a:gd name="T11" fmla="*/ 2147483647 h 239"/>
              <a:gd name="T12" fmla="*/ 2147483647 w 178"/>
              <a:gd name="T13" fmla="*/ 2147483647 h 239"/>
              <a:gd name="T14" fmla="*/ 2147483647 w 178"/>
              <a:gd name="T15" fmla="*/ 2147483647 h 239"/>
              <a:gd name="T16" fmla="*/ 2147483647 w 178"/>
              <a:gd name="T17" fmla="*/ 2147483647 h 239"/>
              <a:gd name="T18" fmla="*/ 2147483647 w 178"/>
              <a:gd name="T19" fmla="*/ 2147483647 h 239"/>
              <a:gd name="T20" fmla="*/ 2147483647 w 178"/>
              <a:gd name="T21" fmla="*/ 2147483647 h 239"/>
              <a:gd name="T22" fmla="*/ 2147483647 w 178"/>
              <a:gd name="T23" fmla="*/ 2147483647 h 239"/>
              <a:gd name="T24" fmla="*/ 2147483647 w 178"/>
              <a:gd name="T25" fmla="*/ 2147483647 h 239"/>
              <a:gd name="T26" fmla="*/ 2147483647 w 178"/>
              <a:gd name="T27" fmla="*/ 2147483647 h 239"/>
              <a:gd name="T28" fmla="*/ 2147483647 w 178"/>
              <a:gd name="T29" fmla="*/ 2147483647 h 239"/>
              <a:gd name="T30" fmla="*/ 2147483647 w 178"/>
              <a:gd name="T31" fmla="*/ 0 h 239"/>
              <a:gd name="T32" fmla="*/ 2147483647 w 178"/>
              <a:gd name="T33" fmla="*/ 2147483647 h 239"/>
              <a:gd name="T34" fmla="*/ 2147483647 w 178"/>
              <a:gd name="T35" fmla="*/ 2147483647 h 239"/>
              <a:gd name="T36" fmla="*/ 2147483647 w 178"/>
              <a:gd name="T37" fmla="*/ 2147483647 h 239"/>
              <a:gd name="T38" fmla="*/ 2147483647 w 178"/>
              <a:gd name="T39" fmla="*/ 2147483647 h 239"/>
              <a:gd name="T40" fmla="*/ 2147483647 w 178"/>
              <a:gd name="T41" fmla="*/ 2147483647 h 239"/>
              <a:gd name="T42" fmla="*/ 0 w 178"/>
              <a:gd name="T43" fmla="*/ 2147483647 h 239"/>
              <a:gd name="T44" fmla="*/ 2147483647 w 178"/>
              <a:gd name="T45" fmla="*/ 2147483647 h 239"/>
              <a:gd name="T46" fmla="*/ 2147483647 w 178"/>
              <a:gd name="T47" fmla="*/ 2147483647 h 239"/>
              <a:gd name="T48" fmla="*/ 2147483647 w 178"/>
              <a:gd name="T49" fmla="*/ 2147483647 h 239"/>
              <a:gd name="T50" fmla="*/ 2147483647 w 178"/>
              <a:gd name="T51" fmla="*/ 2147483647 h 239"/>
              <a:gd name="T52" fmla="*/ 2147483647 w 178"/>
              <a:gd name="T53" fmla="*/ 2147483647 h 239"/>
              <a:gd name="T54" fmla="*/ 2147483647 w 178"/>
              <a:gd name="T55" fmla="*/ 2147483647 h 239"/>
              <a:gd name="T56" fmla="*/ 2147483647 w 178"/>
              <a:gd name="T57" fmla="*/ 2147483647 h 2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8"/>
              <a:gd name="T88" fmla="*/ 0 h 239"/>
              <a:gd name="T89" fmla="*/ 178 w 178"/>
              <a:gd name="T90" fmla="*/ 239 h 2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8" h="239">
                <a:moveTo>
                  <a:pt x="54" y="219"/>
                </a:moveTo>
                <a:lnTo>
                  <a:pt x="73" y="238"/>
                </a:lnTo>
                <a:lnTo>
                  <a:pt x="99" y="236"/>
                </a:lnTo>
                <a:lnTo>
                  <a:pt x="123" y="221"/>
                </a:lnTo>
                <a:lnTo>
                  <a:pt x="141" y="211"/>
                </a:lnTo>
                <a:lnTo>
                  <a:pt x="173" y="177"/>
                </a:lnTo>
                <a:lnTo>
                  <a:pt x="177" y="154"/>
                </a:lnTo>
                <a:lnTo>
                  <a:pt x="172" y="131"/>
                </a:lnTo>
                <a:lnTo>
                  <a:pt x="168" y="108"/>
                </a:lnTo>
                <a:lnTo>
                  <a:pt x="164" y="86"/>
                </a:lnTo>
                <a:lnTo>
                  <a:pt x="154" y="68"/>
                </a:lnTo>
                <a:lnTo>
                  <a:pt x="136" y="51"/>
                </a:lnTo>
                <a:lnTo>
                  <a:pt x="127" y="34"/>
                </a:lnTo>
                <a:lnTo>
                  <a:pt x="118" y="25"/>
                </a:lnTo>
                <a:lnTo>
                  <a:pt x="103" y="3"/>
                </a:lnTo>
                <a:lnTo>
                  <a:pt x="82" y="0"/>
                </a:lnTo>
                <a:lnTo>
                  <a:pt x="63" y="10"/>
                </a:lnTo>
                <a:lnTo>
                  <a:pt x="53" y="20"/>
                </a:lnTo>
                <a:lnTo>
                  <a:pt x="36" y="31"/>
                </a:lnTo>
                <a:lnTo>
                  <a:pt x="22" y="46"/>
                </a:lnTo>
                <a:lnTo>
                  <a:pt x="9" y="60"/>
                </a:lnTo>
                <a:lnTo>
                  <a:pt x="0" y="79"/>
                </a:lnTo>
                <a:lnTo>
                  <a:pt x="4" y="101"/>
                </a:lnTo>
                <a:lnTo>
                  <a:pt x="9" y="123"/>
                </a:lnTo>
                <a:lnTo>
                  <a:pt x="9" y="160"/>
                </a:lnTo>
                <a:lnTo>
                  <a:pt x="14" y="183"/>
                </a:lnTo>
                <a:lnTo>
                  <a:pt x="23" y="201"/>
                </a:lnTo>
                <a:lnTo>
                  <a:pt x="54" y="219"/>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54" name="Freeform 69"/>
          <p:cNvSpPr>
            <a:spLocks/>
          </p:cNvSpPr>
          <p:nvPr/>
        </p:nvSpPr>
        <p:spPr bwMode="auto">
          <a:xfrm>
            <a:off x="4795838" y="3605213"/>
            <a:ext cx="293687" cy="204787"/>
          </a:xfrm>
          <a:custGeom>
            <a:avLst/>
            <a:gdLst>
              <a:gd name="T0" fmla="*/ 2147483647 w 198"/>
              <a:gd name="T1" fmla="*/ 2147483647 h 202"/>
              <a:gd name="T2" fmla="*/ 2147483647 w 198"/>
              <a:gd name="T3" fmla="*/ 2147483647 h 202"/>
              <a:gd name="T4" fmla="*/ 2147483647 w 198"/>
              <a:gd name="T5" fmla="*/ 2147483647 h 202"/>
              <a:gd name="T6" fmla="*/ 2147483647 w 198"/>
              <a:gd name="T7" fmla="*/ 2147483647 h 202"/>
              <a:gd name="T8" fmla="*/ 2147483647 w 198"/>
              <a:gd name="T9" fmla="*/ 0 h 202"/>
              <a:gd name="T10" fmla="*/ 2147483647 w 198"/>
              <a:gd name="T11" fmla="*/ 2147483647 h 202"/>
              <a:gd name="T12" fmla="*/ 2147483647 w 198"/>
              <a:gd name="T13" fmla="*/ 2147483647 h 202"/>
              <a:gd name="T14" fmla="*/ 2147483647 w 198"/>
              <a:gd name="T15" fmla="*/ 2147483647 h 202"/>
              <a:gd name="T16" fmla="*/ 2147483647 w 198"/>
              <a:gd name="T17" fmla="*/ 2147483647 h 202"/>
              <a:gd name="T18" fmla="*/ 2147483647 w 198"/>
              <a:gd name="T19" fmla="*/ 2147483647 h 202"/>
              <a:gd name="T20" fmla="*/ 2147483647 w 198"/>
              <a:gd name="T21" fmla="*/ 2147483647 h 202"/>
              <a:gd name="T22" fmla="*/ 2147483647 w 198"/>
              <a:gd name="T23" fmla="*/ 2147483647 h 202"/>
              <a:gd name="T24" fmla="*/ 2147483647 w 198"/>
              <a:gd name="T25" fmla="*/ 2147483647 h 202"/>
              <a:gd name="T26" fmla="*/ 2147483647 w 198"/>
              <a:gd name="T27" fmla="*/ 2147483647 h 202"/>
              <a:gd name="T28" fmla="*/ 0 w 198"/>
              <a:gd name="T29" fmla="*/ 2147483647 h 202"/>
              <a:gd name="T30" fmla="*/ 2147483647 w 198"/>
              <a:gd name="T31" fmla="*/ 2147483647 h 202"/>
              <a:gd name="T32" fmla="*/ 2147483647 w 198"/>
              <a:gd name="T33" fmla="*/ 2147483647 h 202"/>
              <a:gd name="T34" fmla="*/ 2147483647 w 198"/>
              <a:gd name="T35" fmla="*/ 2147483647 h 202"/>
              <a:gd name="T36" fmla="*/ 2147483647 w 198"/>
              <a:gd name="T37" fmla="*/ 2147483647 h 202"/>
              <a:gd name="T38" fmla="*/ 2147483647 w 198"/>
              <a:gd name="T39" fmla="*/ 2147483647 h 202"/>
              <a:gd name="T40" fmla="*/ 2147483647 w 198"/>
              <a:gd name="T41" fmla="*/ 2147483647 h 202"/>
              <a:gd name="T42" fmla="*/ 2147483647 w 198"/>
              <a:gd name="T43" fmla="*/ 2147483647 h 202"/>
              <a:gd name="T44" fmla="*/ 2147483647 w 198"/>
              <a:gd name="T45" fmla="*/ 2147483647 h 202"/>
              <a:gd name="T46" fmla="*/ 2147483647 w 198"/>
              <a:gd name="T47" fmla="*/ 2147483647 h 202"/>
              <a:gd name="T48" fmla="*/ 2147483647 w 198"/>
              <a:gd name="T49" fmla="*/ 2147483647 h 202"/>
              <a:gd name="T50" fmla="*/ 2147483647 w 198"/>
              <a:gd name="T51" fmla="*/ 2147483647 h 202"/>
              <a:gd name="T52" fmla="*/ 2147483647 w 198"/>
              <a:gd name="T53" fmla="*/ 2147483647 h 202"/>
              <a:gd name="T54" fmla="*/ 2147483647 w 198"/>
              <a:gd name="T55" fmla="*/ 2147483647 h 202"/>
              <a:gd name="T56" fmla="*/ 2147483647 w 198"/>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8"/>
              <a:gd name="T88" fmla="*/ 0 h 202"/>
              <a:gd name="T89" fmla="*/ 198 w 198"/>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8" h="202">
                <a:moveTo>
                  <a:pt x="188" y="57"/>
                </a:moveTo>
                <a:lnTo>
                  <a:pt x="189" y="30"/>
                </a:lnTo>
                <a:lnTo>
                  <a:pt x="169" y="12"/>
                </a:lnTo>
                <a:lnTo>
                  <a:pt x="142" y="6"/>
                </a:lnTo>
                <a:lnTo>
                  <a:pt x="122" y="0"/>
                </a:lnTo>
                <a:lnTo>
                  <a:pt x="76" y="1"/>
                </a:lnTo>
                <a:lnTo>
                  <a:pt x="56" y="14"/>
                </a:lnTo>
                <a:lnTo>
                  <a:pt x="43" y="33"/>
                </a:lnTo>
                <a:lnTo>
                  <a:pt x="30" y="52"/>
                </a:lnTo>
                <a:lnTo>
                  <a:pt x="17" y="70"/>
                </a:lnTo>
                <a:lnTo>
                  <a:pt x="11" y="90"/>
                </a:lnTo>
                <a:lnTo>
                  <a:pt x="11" y="114"/>
                </a:lnTo>
                <a:lnTo>
                  <a:pt x="5" y="133"/>
                </a:lnTo>
                <a:lnTo>
                  <a:pt x="5" y="146"/>
                </a:lnTo>
                <a:lnTo>
                  <a:pt x="0" y="171"/>
                </a:lnTo>
                <a:lnTo>
                  <a:pt x="13" y="189"/>
                </a:lnTo>
                <a:lnTo>
                  <a:pt x="33" y="195"/>
                </a:lnTo>
                <a:lnTo>
                  <a:pt x="46" y="195"/>
                </a:lnTo>
                <a:lnTo>
                  <a:pt x="66" y="201"/>
                </a:lnTo>
                <a:lnTo>
                  <a:pt x="86" y="200"/>
                </a:lnTo>
                <a:lnTo>
                  <a:pt x="105" y="200"/>
                </a:lnTo>
                <a:lnTo>
                  <a:pt x="125" y="193"/>
                </a:lnTo>
                <a:lnTo>
                  <a:pt x="138" y="175"/>
                </a:lnTo>
                <a:lnTo>
                  <a:pt x="151" y="156"/>
                </a:lnTo>
                <a:lnTo>
                  <a:pt x="177" y="130"/>
                </a:lnTo>
                <a:lnTo>
                  <a:pt x="190" y="111"/>
                </a:lnTo>
                <a:lnTo>
                  <a:pt x="197" y="92"/>
                </a:lnTo>
                <a:lnTo>
                  <a:pt x="188" y="57"/>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55" name="Freeform 70"/>
          <p:cNvSpPr>
            <a:spLocks/>
          </p:cNvSpPr>
          <p:nvPr/>
        </p:nvSpPr>
        <p:spPr bwMode="auto">
          <a:xfrm>
            <a:off x="2286000" y="3624263"/>
            <a:ext cx="261938" cy="184150"/>
          </a:xfrm>
          <a:custGeom>
            <a:avLst/>
            <a:gdLst>
              <a:gd name="T0" fmla="*/ 2147483647 w 214"/>
              <a:gd name="T1" fmla="*/ 2147483647 h 182"/>
              <a:gd name="T2" fmla="*/ 2147483647 w 214"/>
              <a:gd name="T3" fmla="*/ 2147483647 h 182"/>
              <a:gd name="T4" fmla="*/ 2147483647 w 214"/>
              <a:gd name="T5" fmla="*/ 2147483647 h 182"/>
              <a:gd name="T6" fmla="*/ 2147483647 w 214"/>
              <a:gd name="T7" fmla="*/ 2147483647 h 182"/>
              <a:gd name="T8" fmla="*/ 2147483647 w 214"/>
              <a:gd name="T9" fmla="*/ 2147483647 h 182"/>
              <a:gd name="T10" fmla="*/ 2147483647 w 214"/>
              <a:gd name="T11" fmla="*/ 2147483647 h 182"/>
              <a:gd name="T12" fmla="*/ 2147483647 w 214"/>
              <a:gd name="T13" fmla="*/ 2147483647 h 182"/>
              <a:gd name="T14" fmla="*/ 2147483647 w 214"/>
              <a:gd name="T15" fmla="*/ 2147483647 h 182"/>
              <a:gd name="T16" fmla="*/ 2147483647 w 214"/>
              <a:gd name="T17" fmla="*/ 2147483647 h 182"/>
              <a:gd name="T18" fmla="*/ 2147483647 w 214"/>
              <a:gd name="T19" fmla="*/ 2147483647 h 182"/>
              <a:gd name="T20" fmla="*/ 2147483647 w 214"/>
              <a:gd name="T21" fmla="*/ 0 h 182"/>
              <a:gd name="T22" fmla="*/ 2147483647 w 214"/>
              <a:gd name="T23" fmla="*/ 2147483647 h 182"/>
              <a:gd name="T24" fmla="*/ 2147483647 w 214"/>
              <a:gd name="T25" fmla="*/ 2147483647 h 182"/>
              <a:gd name="T26" fmla="*/ 2147483647 w 214"/>
              <a:gd name="T27" fmla="*/ 2147483647 h 182"/>
              <a:gd name="T28" fmla="*/ 2147483647 w 214"/>
              <a:gd name="T29" fmla="*/ 2147483647 h 182"/>
              <a:gd name="T30" fmla="*/ 0 w 214"/>
              <a:gd name="T31" fmla="*/ 2147483647 h 182"/>
              <a:gd name="T32" fmla="*/ 0 w 214"/>
              <a:gd name="T33" fmla="*/ 2147483647 h 182"/>
              <a:gd name="T34" fmla="*/ 2147483647 w 214"/>
              <a:gd name="T35" fmla="*/ 2147483647 h 182"/>
              <a:gd name="T36" fmla="*/ 2147483647 w 214"/>
              <a:gd name="T37" fmla="*/ 2147483647 h 182"/>
              <a:gd name="T38" fmla="*/ 2147483647 w 214"/>
              <a:gd name="T39" fmla="*/ 2147483647 h 182"/>
              <a:gd name="T40" fmla="*/ 2147483647 w 214"/>
              <a:gd name="T41" fmla="*/ 2147483647 h 182"/>
              <a:gd name="T42" fmla="*/ 2147483647 w 214"/>
              <a:gd name="T43" fmla="*/ 2147483647 h 182"/>
              <a:gd name="T44" fmla="*/ 2147483647 w 214"/>
              <a:gd name="T45" fmla="*/ 2147483647 h 182"/>
              <a:gd name="T46" fmla="*/ 2147483647 w 214"/>
              <a:gd name="T47" fmla="*/ 2147483647 h 182"/>
              <a:gd name="T48" fmla="*/ 2147483647 w 214"/>
              <a:gd name="T49" fmla="*/ 2147483647 h 182"/>
              <a:gd name="T50" fmla="*/ 2147483647 w 214"/>
              <a:gd name="T51" fmla="*/ 2147483647 h 182"/>
              <a:gd name="T52" fmla="*/ 2147483647 w 214"/>
              <a:gd name="T53" fmla="*/ 2147483647 h 182"/>
              <a:gd name="T54" fmla="*/ 2147483647 w 214"/>
              <a:gd name="T55" fmla="*/ 2147483647 h 182"/>
              <a:gd name="T56" fmla="*/ 2147483647 w 214"/>
              <a:gd name="T57" fmla="*/ 2147483647 h 1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4"/>
              <a:gd name="T88" fmla="*/ 0 h 182"/>
              <a:gd name="T89" fmla="*/ 214 w 214"/>
              <a:gd name="T90" fmla="*/ 182 h 18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4" h="182">
                <a:moveTo>
                  <a:pt x="176" y="162"/>
                </a:moveTo>
                <a:lnTo>
                  <a:pt x="202" y="155"/>
                </a:lnTo>
                <a:lnTo>
                  <a:pt x="213" y="132"/>
                </a:lnTo>
                <a:lnTo>
                  <a:pt x="212" y="103"/>
                </a:lnTo>
                <a:lnTo>
                  <a:pt x="213" y="83"/>
                </a:lnTo>
                <a:lnTo>
                  <a:pt x="199" y="38"/>
                </a:lnTo>
                <a:lnTo>
                  <a:pt x="182" y="23"/>
                </a:lnTo>
                <a:lnTo>
                  <a:pt x="159" y="16"/>
                </a:lnTo>
                <a:lnTo>
                  <a:pt x="137" y="8"/>
                </a:lnTo>
                <a:lnTo>
                  <a:pt x="116" y="1"/>
                </a:lnTo>
                <a:lnTo>
                  <a:pt x="95" y="0"/>
                </a:lnTo>
                <a:lnTo>
                  <a:pt x="72" y="8"/>
                </a:lnTo>
                <a:lnTo>
                  <a:pt x="53" y="6"/>
                </a:lnTo>
                <a:lnTo>
                  <a:pt x="41" y="9"/>
                </a:lnTo>
                <a:lnTo>
                  <a:pt x="13" y="12"/>
                </a:lnTo>
                <a:lnTo>
                  <a:pt x="0" y="28"/>
                </a:lnTo>
                <a:lnTo>
                  <a:pt x="0" y="51"/>
                </a:lnTo>
                <a:lnTo>
                  <a:pt x="2" y="64"/>
                </a:lnTo>
                <a:lnTo>
                  <a:pt x="4" y="83"/>
                </a:lnTo>
                <a:lnTo>
                  <a:pt x="11" y="104"/>
                </a:lnTo>
                <a:lnTo>
                  <a:pt x="16" y="122"/>
                </a:lnTo>
                <a:lnTo>
                  <a:pt x="28" y="139"/>
                </a:lnTo>
                <a:lnTo>
                  <a:pt x="49" y="147"/>
                </a:lnTo>
                <a:lnTo>
                  <a:pt x="71" y="154"/>
                </a:lnTo>
                <a:lnTo>
                  <a:pt x="103" y="172"/>
                </a:lnTo>
                <a:lnTo>
                  <a:pt x="125" y="179"/>
                </a:lnTo>
                <a:lnTo>
                  <a:pt x="145" y="181"/>
                </a:lnTo>
                <a:lnTo>
                  <a:pt x="176" y="162"/>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56" name="Freeform 71"/>
          <p:cNvSpPr>
            <a:spLocks/>
          </p:cNvSpPr>
          <p:nvPr/>
        </p:nvSpPr>
        <p:spPr bwMode="auto">
          <a:xfrm>
            <a:off x="3443288" y="3422650"/>
            <a:ext cx="242887" cy="201613"/>
          </a:xfrm>
          <a:custGeom>
            <a:avLst/>
            <a:gdLst>
              <a:gd name="T0" fmla="*/ 2147483647 w 200"/>
              <a:gd name="T1" fmla="*/ 2147483647 h 202"/>
              <a:gd name="T2" fmla="*/ 2147483647 w 200"/>
              <a:gd name="T3" fmla="*/ 2147483647 h 202"/>
              <a:gd name="T4" fmla="*/ 2147483647 w 200"/>
              <a:gd name="T5" fmla="*/ 2147483647 h 202"/>
              <a:gd name="T6" fmla="*/ 2147483647 w 200"/>
              <a:gd name="T7" fmla="*/ 2147483647 h 202"/>
              <a:gd name="T8" fmla="*/ 2147483647 w 200"/>
              <a:gd name="T9" fmla="*/ 0 h 202"/>
              <a:gd name="T10" fmla="*/ 2147483647 w 200"/>
              <a:gd name="T11" fmla="*/ 2147483647 h 202"/>
              <a:gd name="T12" fmla="*/ 2147483647 w 200"/>
              <a:gd name="T13" fmla="*/ 2147483647 h 202"/>
              <a:gd name="T14" fmla="*/ 2147483647 w 200"/>
              <a:gd name="T15" fmla="*/ 2147483647 h 202"/>
              <a:gd name="T16" fmla="*/ 2147483647 w 200"/>
              <a:gd name="T17" fmla="*/ 2147483647 h 202"/>
              <a:gd name="T18" fmla="*/ 2147483647 w 200"/>
              <a:gd name="T19" fmla="*/ 2147483647 h 202"/>
              <a:gd name="T20" fmla="*/ 2147483647 w 200"/>
              <a:gd name="T21" fmla="*/ 2147483647 h 202"/>
              <a:gd name="T22" fmla="*/ 2147483647 w 200"/>
              <a:gd name="T23" fmla="*/ 2147483647 h 202"/>
              <a:gd name="T24" fmla="*/ 2147483647 w 200"/>
              <a:gd name="T25" fmla="*/ 2147483647 h 202"/>
              <a:gd name="T26" fmla="*/ 2147483647 w 200"/>
              <a:gd name="T27" fmla="*/ 2147483647 h 202"/>
              <a:gd name="T28" fmla="*/ 0 w 200"/>
              <a:gd name="T29" fmla="*/ 2147483647 h 202"/>
              <a:gd name="T30" fmla="*/ 2147483647 w 200"/>
              <a:gd name="T31" fmla="*/ 2147483647 h 202"/>
              <a:gd name="T32" fmla="*/ 2147483647 w 200"/>
              <a:gd name="T33" fmla="*/ 2147483647 h 202"/>
              <a:gd name="T34" fmla="*/ 2147483647 w 200"/>
              <a:gd name="T35" fmla="*/ 2147483647 h 202"/>
              <a:gd name="T36" fmla="*/ 2147483647 w 200"/>
              <a:gd name="T37" fmla="*/ 2147483647 h 202"/>
              <a:gd name="T38" fmla="*/ 2147483647 w 200"/>
              <a:gd name="T39" fmla="*/ 2147483647 h 202"/>
              <a:gd name="T40" fmla="*/ 2147483647 w 200"/>
              <a:gd name="T41" fmla="*/ 2147483647 h 202"/>
              <a:gd name="T42" fmla="*/ 2147483647 w 200"/>
              <a:gd name="T43" fmla="*/ 2147483647 h 202"/>
              <a:gd name="T44" fmla="*/ 2147483647 w 200"/>
              <a:gd name="T45" fmla="*/ 2147483647 h 202"/>
              <a:gd name="T46" fmla="*/ 2147483647 w 200"/>
              <a:gd name="T47" fmla="*/ 2147483647 h 202"/>
              <a:gd name="T48" fmla="*/ 2147483647 w 200"/>
              <a:gd name="T49" fmla="*/ 2147483647 h 202"/>
              <a:gd name="T50" fmla="*/ 2147483647 w 200"/>
              <a:gd name="T51" fmla="*/ 2147483647 h 202"/>
              <a:gd name="T52" fmla="*/ 2147483647 w 200"/>
              <a:gd name="T53" fmla="*/ 2147483647 h 202"/>
              <a:gd name="T54" fmla="*/ 2147483647 w 200"/>
              <a:gd name="T55" fmla="*/ 2147483647 h 202"/>
              <a:gd name="T56" fmla="*/ 2147483647 w 200"/>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202"/>
              <a:gd name="T89" fmla="*/ 200 w 200"/>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202">
                <a:moveTo>
                  <a:pt x="190" y="57"/>
                </a:moveTo>
                <a:lnTo>
                  <a:pt x="190" y="30"/>
                </a:lnTo>
                <a:lnTo>
                  <a:pt x="171" y="12"/>
                </a:lnTo>
                <a:lnTo>
                  <a:pt x="143" y="6"/>
                </a:lnTo>
                <a:lnTo>
                  <a:pt x="123" y="0"/>
                </a:lnTo>
                <a:lnTo>
                  <a:pt x="77" y="1"/>
                </a:lnTo>
                <a:lnTo>
                  <a:pt x="57" y="14"/>
                </a:lnTo>
                <a:lnTo>
                  <a:pt x="44" y="33"/>
                </a:lnTo>
                <a:lnTo>
                  <a:pt x="30" y="52"/>
                </a:lnTo>
                <a:lnTo>
                  <a:pt x="17" y="70"/>
                </a:lnTo>
                <a:lnTo>
                  <a:pt x="11" y="90"/>
                </a:lnTo>
                <a:lnTo>
                  <a:pt x="12" y="114"/>
                </a:lnTo>
                <a:lnTo>
                  <a:pt x="5" y="133"/>
                </a:lnTo>
                <a:lnTo>
                  <a:pt x="5" y="146"/>
                </a:lnTo>
                <a:lnTo>
                  <a:pt x="0" y="171"/>
                </a:lnTo>
                <a:lnTo>
                  <a:pt x="13" y="189"/>
                </a:lnTo>
                <a:lnTo>
                  <a:pt x="33" y="195"/>
                </a:lnTo>
                <a:lnTo>
                  <a:pt x="47" y="195"/>
                </a:lnTo>
                <a:lnTo>
                  <a:pt x="66" y="201"/>
                </a:lnTo>
                <a:lnTo>
                  <a:pt x="87" y="200"/>
                </a:lnTo>
                <a:lnTo>
                  <a:pt x="106" y="200"/>
                </a:lnTo>
                <a:lnTo>
                  <a:pt x="127" y="193"/>
                </a:lnTo>
                <a:lnTo>
                  <a:pt x="140" y="175"/>
                </a:lnTo>
                <a:lnTo>
                  <a:pt x="152" y="156"/>
                </a:lnTo>
                <a:lnTo>
                  <a:pt x="179" y="130"/>
                </a:lnTo>
                <a:lnTo>
                  <a:pt x="192" y="111"/>
                </a:lnTo>
                <a:lnTo>
                  <a:pt x="199" y="92"/>
                </a:lnTo>
                <a:lnTo>
                  <a:pt x="190" y="57"/>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57" name="Freeform 72"/>
          <p:cNvSpPr>
            <a:spLocks/>
          </p:cNvSpPr>
          <p:nvPr/>
        </p:nvSpPr>
        <p:spPr bwMode="auto">
          <a:xfrm>
            <a:off x="2335213" y="3503613"/>
            <a:ext cx="242887" cy="204787"/>
          </a:xfrm>
          <a:custGeom>
            <a:avLst/>
            <a:gdLst>
              <a:gd name="T0" fmla="*/ 2147483647 w 200"/>
              <a:gd name="T1" fmla="*/ 2147483647 h 202"/>
              <a:gd name="T2" fmla="*/ 2147483647 w 200"/>
              <a:gd name="T3" fmla="*/ 2147483647 h 202"/>
              <a:gd name="T4" fmla="*/ 2147483647 w 200"/>
              <a:gd name="T5" fmla="*/ 2147483647 h 202"/>
              <a:gd name="T6" fmla="*/ 2147483647 w 200"/>
              <a:gd name="T7" fmla="*/ 2147483647 h 202"/>
              <a:gd name="T8" fmla="*/ 2147483647 w 200"/>
              <a:gd name="T9" fmla="*/ 0 h 202"/>
              <a:gd name="T10" fmla="*/ 2147483647 w 200"/>
              <a:gd name="T11" fmla="*/ 2147483647 h 202"/>
              <a:gd name="T12" fmla="*/ 2147483647 w 200"/>
              <a:gd name="T13" fmla="*/ 2147483647 h 202"/>
              <a:gd name="T14" fmla="*/ 2147483647 w 200"/>
              <a:gd name="T15" fmla="*/ 2147483647 h 202"/>
              <a:gd name="T16" fmla="*/ 2147483647 w 200"/>
              <a:gd name="T17" fmla="*/ 2147483647 h 202"/>
              <a:gd name="T18" fmla="*/ 2147483647 w 200"/>
              <a:gd name="T19" fmla="*/ 2147483647 h 202"/>
              <a:gd name="T20" fmla="*/ 2147483647 w 200"/>
              <a:gd name="T21" fmla="*/ 2147483647 h 202"/>
              <a:gd name="T22" fmla="*/ 2147483647 w 200"/>
              <a:gd name="T23" fmla="*/ 2147483647 h 202"/>
              <a:gd name="T24" fmla="*/ 2147483647 w 200"/>
              <a:gd name="T25" fmla="*/ 2147483647 h 202"/>
              <a:gd name="T26" fmla="*/ 2147483647 w 200"/>
              <a:gd name="T27" fmla="*/ 2147483647 h 202"/>
              <a:gd name="T28" fmla="*/ 0 w 200"/>
              <a:gd name="T29" fmla="*/ 2147483647 h 202"/>
              <a:gd name="T30" fmla="*/ 2147483647 w 200"/>
              <a:gd name="T31" fmla="*/ 2147483647 h 202"/>
              <a:gd name="T32" fmla="*/ 2147483647 w 200"/>
              <a:gd name="T33" fmla="*/ 2147483647 h 202"/>
              <a:gd name="T34" fmla="*/ 2147483647 w 200"/>
              <a:gd name="T35" fmla="*/ 2147483647 h 202"/>
              <a:gd name="T36" fmla="*/ 2147483647 w 200"/>
              <a:gd name="T37" fmla="*/ 2147483647 h 202"/>
              <a:gd name="T38" fmla="*/ 2147483647 w 200"/>
              <a:gd name="T39" fmla="*/ 2147483647 h 202"/>
              <a:gd name="T40" fmla="*/ 2147483647 w 200"/>
              <a:gd name="T41" fmla="*/ 2147483647 h 202"/>
              <a:gd name="T42" fmla="*/ 2147483647 w 200"/>
              <a:gd name="T43" fmla="*/ 2147483647 h 202"/>
              <a:gd name="T44" fmla="*/ 2147483647 w 200"/>
              <a:gd name="T45" fmla="*/ 2147483647 h 202"/>
              <a:gd name="T46" fmla="*/ 2147483647 w 200"/>
              <a:gd name="T47" fmla="*/ 2147483647 h 202"/>
              <a:gd name="T48" fmla="*/ 2147483647 w 200"/>
              <a:gd name="T49" fmla="*/ 2147483647 h 202"/>
              <a:gd name="T50" fmla="*/ 2147483647 w 200"/>
              <a:gd name="T51" fmla="*/ 2147483647 h 202"/>
              <a:gd name="T52" fmla="*/ 2147483647 w 200"/>
              <a:gd name="T53" fmla="*/ 2147483647 h 202"/>
              <a:gd name="T54" fmla="*/ 2147483647 w 200"/>
              <a:gd name="T55" fmla="*/ 2147483647 h 202"/>
              <a:gd name="T56" fmla="*/ 2147483647 w 200"/>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202"/>
              <a:gd name="T89" fmla="*/ 200 w 200"/>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202">
                <a:moveTo>
                  <a:pt x="190" y="57"/>
                </a:moveTo>
                <a:lnTo>
                  <a:pt x="190" y="30"/>
                </a:lnTo>
                <a:lnTo>
                  <a:pt x="171" y="12"/>
                </a:lnTo>
                <a:lnTo>
                  <a:pt x="143" y="6"/>
                </a:lnTo>
                <a:lnTo>
                  <a:pt x="123" y="0"/>
                </a:lnTo>
                <a:lnTo>
                  <a:pt x="77" y="1"/>
                </a:lnTo>
                <a:lnTo>
                  <a:pt x="57" y="14"/>
                </a:lnTo>
                <a:lnTo>
                  <a:pt x="44" y="33"/>
                </a:lnTo>
                <a:lnTo>
                  <a:pt x="30" y="52"/>
                </a:lnTo>
                <a:lnTo>
                  <a:pt x="17" y="70"/>
                </a:lnTo>
                <a:lnTo>
                  <a:pt x="11" y="90"/>
                </a:lnTo>
                <a:lnTo>
                  <a:pt x="12" y="114"/>
                </a:lnTo>
                <a:lnTo>
                  <a:pt x="5" y="133"/>
                </a:lnTo>
                <a:lnTo>
                  <a:pt x="5" y="146"/>
                </a:lnTo>
                <a:lnTo>
                  <a:pt x="0" y="171"/>
                </a:lnTo>
                <a:lnTo>
                  <a:pt x="13" y="189"/>
                </a:lnTo>
                <a:lnTo>
                  <a:pt x="33" y="195"/>
                </a:lnTo>
                <a:lnTo>
                  <a:pt x="47" y="195"/>
                </a:lnTo>
                <a:lnTo>
                  <a:pt x="66" y="201"/>
                </a:lnTo>
                <a:lnTo>
                  <a:pt x="87" y="200"/>
                </a:lnTo>
                <a:lnTo>
                  <a:pt x="106" y="200"/>
                </a:lnTo>
                <a:lnTo>
                  <a:pt x="127" y="193"/>
                </a:lnTo>
                <a:lnTo>
                  <a:pt x="140" y="175"/>
                </a:lnTo>
                <a:lnTo>
                  <a:pt x="152" y="156"/>
                </a:lnTo>
                <a:lnTo>
                  <a:pt x="179" y="130"/>
                </a:lnTo>
                <a:lnTo>
                  <a:pt x="192" y="111"/>
                </a:lnTo>
                <a:lnTo>
                  <a:pt x="199" y="92"/>
                </a:lnTo>
                <a:lnTo>
                  <a:pt x="190" y="57"/>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58" name="Freeform 73"/>
          <p:cNvSpPr>
            <a:spLocks/>
          </p:cNvSpPr>
          <p:nvPr/>
        </p:nvSpPr>
        <p:spPr bwMode="auto">
          <a:xfrm>
            <a:off x="3570288" y="3676650"/>
            <a:ext cx="119062" cy="84138"/>
          </a:xfrm>
          <a:custGeom>
            <a:avLst/>
            <a:gdLst>
              <a:gd name="T0" fmla="*/ 0 w 97"/>
              <a:gd name="T1" fmla="*/ 2147483647 h 86"/>
              <a:gd name="T2" fmla="*/ 2147483647 w 97"/>
              <a:gd name="T3" fmla="*/ 2147483647 h 86"/>
              <a:gd name="T4" fmla="*/ 2147483647 w 97"/>
              <a:gd name="T5" fmla="*/ 2147483647 h 86"/>
              <a:gd name="T6" fmla="*/ 2147483647 w 97"/>
              <a:gd name="T7" fmla="*/ 2147483647 h 86"/>
              <a:gd name="T8" fmla="*/ 2147483647 w 97"/>
              <a:gd name="T9" fmla="*/ 2147483647 h 86"/>
              <a:gd name="T10" fmla="*/ 2147483647 w 97"/>
              <a:gd name="T11" fmla="*/ 2147483647 h 86"/>
              <a:gd name="T12" fmla="*/ 2147483647 w 97"/>
              <a:gd name="T13" fmla="*/ 2147483647 h 86"/>
              <a:gd name="T14" fmla="*/ 2147483647 w 97"/>
              <a:gd name="T15" fmla="*/ 2147483647 h 86"/>
              <a:gd name="T16" fmla="*/ 2147483647 w 97"/>
              <a:gd name="T17" fmla="*/ 2147483647 h 86"/>
              <a:gd name="T18" fmla="*/ 2147483647 w 97"/>
              <a:gd name="T19" fmla="*/ 2147483647 h 86"/>
              <a:gd name="T20" fmla="*/ 2147483647 w 97"/>
              <a:gd name="T21" fmla="*/ 2147483647 h 86"/>
              <a:gd name="T22" fmla="*/ 2147483647 w 97"/>
              <a:gd name="T23" fmla="*/ 2147483647 h 86"/>
              <a:gd name="T24" fmla="*/ 2147483647 w 97"/>
              <a:gd name="T25" fmla="*/ 2147483647 h 86"/>
              <a:gd name="T26" fmla="*/ 2147483647 w 97"/>
              <a:gd name="T27" fmla="*/ 0 h 86"/>
              <a:gd name="T28" fmla="*/ 2147483647 w 97"/>
              <a:gd name="T29" fmla="*/ 0 h 86"/>
              <a:gd name="T30" fmla="*/ 2147483647 w 97"/>
              <a:gd name="T31" fmla="*/ 0 h 86"/>
              <a:gd name="T32" fmla="*/ 2147483647 w 97"/>
              <a:gd name="T33" fmla="*/ 0 h 86"/>
              <a:gd name="T34" fmla="*/ 2147483647 w 97"/>
              <a:gd name="T35" fmla="*/ 2147483647 h 86"/>
              <a:gd name="T36" fmla="*/ 2147483647 w 97"/>
              <a:gd name="T37" fmla="*/ 2147483647 h 86"/>
              <a:gd name="T38" fmla="*/ 0 w 97"/>
              <a:gd name="T39" fmla="*/ 2147483647 h 86"/>
              <a:gd name="T40" fmla="*/ 0 w 97"/>
              <a:gd name="T41" fmla="*/ 21474836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86"/>
              <a:gd name="T65" fmla="*/ 97 w 97"/>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86">
                <a:moveTo>
                  <a:pt x="0" y="31"/>
                </a:moveTo>
                <a:lnTo>
                  <a:pt x="3" y="50"/>
                </a:lnTo>
                <a:lnTo>
                  <a:pt x="8" y="65"/>
                </a:lnTo>
                <a:lnTo>
                  <a:pt x="32" y="69"/>
                </a:lnTo>
                <a:lnTo>
                  <a:pt x="56" y="77"/>
                </a:lnTo>
                <a:lnTo>
                  <a:pt x="72" y="85"/>
                </a:lnTo>
                <a:lnTo>
                  <a:pt x="84" y="77"/>
                </a:lnTo>
                <a:lnTo>
                  <a:pt x="92" y="65"/>
                </a:lnTo>
                <a:lnTo>
                  <a:pt x="92" y="54"/>
                </a:lnTo>
                <a:lnTo>
                  <a:pt x="92" y="42"/>
                </a:lnTo>
                <a:lnTo>
                  <a:pt x="96" y="30"/>
                </a:lnTo>
                <a:lnTo>
                  <a:pt x="96" y="15"/>
                </a:lnTo>
                <a:lnTo>
                  <a:pt x="96" y="3"/>
                </a:lnTo>
                <a:lnTo>
                  <a:pt x="84" y="0"/>
                </a:lnTo>
                <a:lnTo>
                  <a:pt x="75" y="0"/>
                </a:lnTo>
                <a:lnTo>
                  <a:pt x="59" y="0"/>
                </a:lnTo>
                <a:lnTo>
                  <a:pt x="48" y="0"/>
                </a:lnTo>
                <a:lnTo>
                  <a:pt x="32" y="3"/>
                </a:lnTo>
                <a:lnTo>
                  <a:pt x="19" y="11"/>
                </a:lnTo>
                <a:lnTo>
                  <a:pt x="0" y="31"/>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59" name="Freeform 74"/>
          <p:cNvSpPr>
            <a:spLocks/>
          </p:cNvSpPr>
          <p:nvPr/>
        </p:nvSpPr>
        <p:spPr bwMode="auto">
          <a:xfrm>
            <a:off x="3454400" y="3771900"/>
            <a:ext cx="115888" cy="85725"/>
          </a:xfrm>
          <a:custGeom>
            <a:avLst/>
            <a:gdLst>
              <a:gd name="T0" fmla="*/ 0 w 97"/>
              <a:gd name="T1" fmla="*/ 2147483647 h 86"/>
              <a:gd name="T2" fmla="*/ 2147483647 w 97"/>
              <a:gd name="T3" fmla="*/ 2147483647 h 86"/>
              <a:gd name="T4" fmla="*/ 2147483647 w 97"/>
              <a:gd name="T5" fmla="*/ 2147483647 h 86"/>
              <a:gd name="T6" fmla="*/ 2147483647 w 97"/>
              <a:gd name="T7" fmla="*/ 2147483647 h 86"/>
              <a:gd name="T8" fmla="*/ 2147483647 w 97"/>
              <a:gd name="T9" fmla="*/ 2147483647 h 86"/>
              <a:gd name="T10" fmla="*/ 2147483647 w 97"/>
              <a:gd name="T11" fmla="*/ 2147483647 h 86"/>
              <a:gd name="T12" fmla="*/ 2147483647 w 97"/>
              <a:gd name="T13" fmla="*/ 2147483647 h 86"/>
              <a:gd name="T14" fmla="*/ 2147483647 w 97"/>
              <a:gd name="T15" fmla="*/ 2147483647 h 86"/>
              <a:gd name="T16" fmla="*/ 2147483647 w 97"/>
              <a:gd name="T17" fmla="*/ 2147483647 h 86"/>
              <a:gd name="T18" fmla="*/ 2147483647 w 97"/>
              <a:gd name="T19" fmla="*/ 2147483647 h 86"/>
              <a:gd name="T20" fmla="*/ 2147483647 w 97"/>
              <a:gd name="T21" fmla="*/ 2147483647 h 86"/>
              <a:gd name="T22" fmla="*/ 2147483647 w 97"/>
              <a:gd name="T23" fmla="*/ 2147483647 h 86"/>
              <a:gd name="T24" fmla="*/ 2147483647 w 97"/>
              <a:gd name="T25" fmla="*/ 2147483647 h 86"/>
              <a:gd name="T26" fmla="*/ 2147483647 w 97"/>
              <a:gd name="T27" fmla="*/ 0 h 86"/>
              <a:gd name="T28" fmla="*/ 2147483647 w 97"/>
              <a:gd name="T29" fmla="*/ 0 h 86"/>
              <a:gd name="T30" fmla="*/ 2147483647 w 97"/>
              <a:gd name="T31" fmla="*/ 0 h 86"/>
              <a:gd name="T32" fmla="*/ 2147483647 w 97"/>
              <a:gd name="T33" fmla="*/ 0 h 86"/>
              <a:gd name="T34" fmla="*/ 2147483647 w 97"/>
              <a:gd name="T35" fmla="*/ 2147483647 h 86"/>
              <a:gd name="T36" fmla="*/ 2147483647 w 97"/>
              <a:gd name="T37" fmla="*/ 2147483647 h 86"/>
              <a:gd name="T38" fmla="*/ 0 w 97"/>
              <a:gd name="T39" fmla="*/ 2147483647 h 86"/>
              <a:gd name="T40" fmla="*/ 0 w 97"/>
              <a:gd name="T41" fmla="*/ 21474836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86"/>
              <a:gd name="T65" fmla="*/ 97 w 97"/>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86">
                <a:moveTo>
                  <a:pt x="0" y="31"/>
                </a:moveTo>
                <a:lnTo>
                  <a:pt x="3" y="50"/>
                </a:lnTo>
                <a:lnTo>
                  <a:pt x="8" y="65"/>
                </a:lnTo>
                <a:lnTo>
                  <a:pt x="32" y="69"/>
                </a:lnTo>
                <a:lnTo>
                  <a:pt x="56" y="77"/>
                </a:lnTo>
                <a:lnTo>
                  <a:pt x="72" y="85"/>
                </a:lnTo>
                <a:lnTo>
                  <a:pt x="84" y="77"/>
                </a:lnTo>
                <a:lnTo>
                  <a:pt x="92" y="65"/>
                </a:lnTo>
                <a:lnTo>
                  <a:pt x="92" y="54"/>
                </a:lnTo>
                <a:lnTo>
                  <a:pt x="92" y="42"/>
                </a:lnTo>
                <a:lnTo>
                  <a:pt x="96" y="30"/>
                </a:lnTo>
                <a:lnTo>
                  <a:pt x="96" y="15"/>
                </a:lnTo>
                <a:lnTo>
                  <a:pt x="96" y="3"/>
                </a:lnTo>
                <a:lnTo>
                  <a:pt x="84" y="0"/>
                </a:lnTo>
                <a:lnTo>
                  <a:pt x="75" y="0"/>
                </a:lnTo>
                <a:lnTo>
                  <a:pt x="59" y="0"/>
                </a:lnTo>
                <a:lnTo>
                  <a:pt x="48" y="0"/>
                </a:lnTo>
                <a:lnTo>
                  <a:pt x="32" y="3"/>
                </a:lnTo>
                <a:lnTo>
                  <a:pt x="19" y="11"/>
                </a:lnTo>
                <a:lnTo>
                  <a:pt x="0" y="31"/>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60" name="Freeform 75"/>
          <p:cNvSpPr>
            <a:spLocks/>
          </p:cNvSpPr>
          <p:nvPr/>
        </p:nvSpPr>
        <p:spPr bwMode="auto">
          <a:xfrm>
            <a:off x="3738563" y="4024313"/>
            <a:ext cx="239712" cy="200025"/>
          </a:xfrm>
          <a:custGeom>
            <a:avLst/>
            <a:gdLst>
              <a:gd name="T0" fmla="*/ 2147483647 w 200"/>
              <a:gd name="T1" fmla="*/ 2147483647 h 202"/>
              <a:gd name="T2" fmla="*/ 2147483647 w 200"/>
              <a:gd name="T3" fmla="*/ 2147483647 h 202"/>
              <a:gd name="T4" fmla="*/ 2147483647 w 200"/>
              <a:gd name="T5" fmla="*/ 2147483647 h 202"/>
              <a:gd name="T6" fmla="*/ 2147483647 w 200"/>
              <a:gd name="T7" fmla="*/ 2147483647 h 202"/>
              <a:gd name="T8" fmla="*/ 2147483647 w 200"/>
              <a:gd name="T9" fmla="*/ 0 h 202"/>
              <a:gd name="T10" fmla="*/ 2147483647 w 200"/>
              <a:gd name="T11" fmla="*/ 2147483647 h 202"/>
              <a:gd name="T12" fmla="*/ 2147483647 w 200"/>
              <a:gd name="T13" fmla="*/ 2147483647 h 202"/>
              <a:gd name="T14" fmla="*/ 2147483647 w 200"/>
              <a:gd name="T15" fmla="*/ 2147483647 h 202"/>
              <a:gd name="T16" fmla="*/ 2147483647 w 200"/>
              <a:gd name="T17" fmla="*/ 2147483647 h 202"/>
              <a:gd name="T18" fmla="*/ 2147483647 w 200"/>
              <a:gd name="T19" fmla="*/ 2147483647 h 202"/>
              <a:gd name="T20" fmla="*/ 2147483647 w 200"/>
              <a:gd name="T21" fmla="*/ 2147483647 h 202"/>
              <a:gd name="T22" fmla="*/ 2147483647 w 200"/>
              <a:gd name="T23" fmla="*/ 2147483647 h 202"/>
              <a:gd name="T24" fmla="*/ 2147483647 w 200"/>
              <a:gd name="T25" fmla="*/ 2147483647 h 202"/>
              <a:gd name="T26" fmla="*/ 2147483647 w 200"/>
              <a:gd name="T27" fmla="*/ 2147483647 h 202"/>
              <a:gd name="T28" fmla="*/ 0 w 200"/>
              <a:gd name="T29" fmla="*/ 2147483647 h 202"/>
              <a:gd name="T30" fmla="*/ 2147483647 w 200"/>
              <a:gd name="T31" fmla="*/ 2147483647 h 202"/>
              <a:gd name="T32" fmla="*/ 2147483647 w 200"/>
              <a:gd name="T33" fmla="*/ 2147483647 h 202"/>
              <a:gd name="T34" fmla="*/ 2147483647 w 200"/>
              <a:gd name="T35" fmla="*/ 2147483647 h 202"/>
              <a:gd name="T36" fmla="*/ 2147483647 w 200"/>
              <a:gd name="T37" fmla="*/ 2147483647 h 202"/>
              <a:gd name="T38" fmla="*/ 2147483647 w 200"/>
              <a:gd name="T39" fmla="*/ 2147483647 h 202"/>
              <a:gd name="T40" fmla="*/ 2147483647 w 200"/>
              <a:gd name="T41" fmla="*/ 2147483647 h 202"/>
              <a:gd name="T42" fmla="*/ 2147483647 w 200"/>
              <a:gd name="T43" fmla="*/ 2147483647 h 202"/>
              <a:gd name="T44" fmla="*/ 2147483647 w 200"/>
              <a:gd name="T45" fmla="*/ 2147483647 h 202"/>
              <a:gd name="T46" fmla="*/ 2147483647 w 200"/>
              <a:gd name="T47" fmla="*/ 2147483647 h 202"/>
              <a:gd name="T48" fmla="*/ 2147483647 w 200"/>
              <a:gd name="T49" fmla="*/ 2147483647 h 202"/>
              <a:gd name="T50" fmla="*/ 2147483647 w 200"/>
              <a:gd name="T51" fmla="*/ 2147483647 h 202"/>
              <a:gd name="T52" fmla="*/ 2147483647 w 200"/>
              <a:gd name="T53" fmla="*/ 2147483647 h 202"/>
              <a:gd name="T54" fmla="*/ 2147483647 w 200"/>
              <a:gd name="T55" fmla="*/ 2147483647 h 202"/>
              <a:gd name="T56" fmla="*/ 2147483647 w 200"/>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202"/>
              <a:gd name="T89" fmla="*/ 200 w 200"/>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202">
                <a:moveTo>
                  <a:pt x="190" y="57"/>
                </a:moveTo>
                <a:lnTo>
                  <a:pt x="190" y="30"/>
                </a:lnTo>
                <a:lnTo>
                  <a:pt x="171" y="12"/>
                </a:lnTo>
                <a:lnTo>
                  <a:pt x="143" y="6"/>
                </a:lnTo>
                <a:lnTo>
                  <a:pt x="123" y="0"/>
                </a:lnTo>
                <a:lnTo>
                  <a:pt x="77" y="1"/>
                </a:lnTo>
                <a:lnTo>
                  <a:pt x="57" y="14"/>
                </a:lnTo>
                <a:lnTo>
                  <a:pt x="44" y="33"/>
                </a:lnTo>
                <a:lnTo>
                  <a:pt x="30" y="52"/>
                </a:lnTo>
                <a:lnTo>
                  <a:pt x="17" y="70"/>
                </a:lnTo>
                <a:lnTo>
                  <a:pt x="11" y="90"/>
                </a:lnTo>
                <a:lnTo>
                  <a:pt x="12" y="114"/>
                </a:lnTo>
                <a:lnTo>
                  <a:pt x="5" y="133"/>
                </a:lnTo>
                <a:lnTo>
                  <a:pt x="5" y="146"/>
                </a:lnTo>
                <a:lnTo>
                  <a:pt x="0" y="171"/>
                </a:lnTo>
                <a:lnTo>
                  <a:pt x="13" y="189"/>
                </a:lnTo>
                <a:lnTo>
                  <a:pt x="33" y="195"/>
                </a:lnTo>
                <a:lnTo>
                  <a:pt x="47" y="195"/>
                </a:lnTo>
                <a:lnTo>
                  <a:pt x="66" y="201"/>
                </a:lnTo>
                <a:lnTo>
                  <a:pt x="87" y="200"/>
                </a:lnTo>
                <a:lnTo>
                  <a:pt x="106" y="200"/>
                </a:lnTo>
                <a:lnTo>
                  <a:pt x="127" y="193"/>
                </a:lnTo>
                <a:lnTo>
                  <a:pt x="140" y="175"/>
                </a:lnTo>
                <a:lnTo>
                  <a:pt x="152" y="156"/>
                </a:lnTo>
                <a:lnTo>
                  <a:pt x="179" y="130"/>
                </a:lnTo>
                <a:lnTo>
                  <a:pt x="192" y="111"/>
                </a:lnTo>
                <a:lnTo>
                  <a:pt x="199" y="92"/>
                </a:lnTo>
                <a:lnTo>
                  <a:pt x="190" y="57"/>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61" name="Freeform 76"/>
          <p:cNvSpPr>
            <a:spLocks/>
          </p:cNvSpPr>
          <p:nvPr/>
        </p:nvSpPr>
        <p:spPr bwMode="auto">
          <a:xfrm>
            <a:off x="2752725" y="3773488"/>
            <a:ext cx="457200" cy="241300"/>
          </a:xfrm>
          <a:custGeom>
            <a:avLst/>
            <a:gdLst>
              <a:gd name="T0" fmla="*/ 2147483647 w 377"/>
              <a:gd name="T1" fmla="*/ 2147483647 h 239"/>
              <a:gd name="T2" fmla="*/ 2147483647 w 377"/>
              <a:gd name="T3" fmla="*/ 2147483647 h 239"/>
              <a:gd name="T4" fmla="*/ 2147483647 w 377"/>
              <a:gd name="T5" fmla="*/ 2147483647 h 239"/>
              <a:gd name="T6" fmla="*/ 2147483647 w 377"/>
              <a:gd name="T7" fmla="*/ 2147483647 h 239"/>
              <a:gd name="T8" fmla="*/ 2147483647 w 377"/>
              <a:gd name="T9" fmla="*/ 2147483647 h 239"/>
              <a:gd name="T10" fmla="*/ 2147483647 w 377"/>
              <a:gd name="T11" fmla="*/ 2147483647 h 239"/>
              <a:gd name="T12" fmla="*/ 2147483647 w 377"/>
              <a:gd name="T13" fmla="*/ 2147483647 h 239"/>
              <a:gd name="T14" fmla="*/ 2147483647 w 377"/>
              <a:gd name="T15" fmla="*/ 2147483647 h 239"/>
              <a:gd name="T16" fmla="*/ 2147483647 w 377"/>
              <a:gd name="T17" fmla="*/ 2147483647 h 239"/>
              <a:gd name="T18" fmla="*/ 2147483647 w 377"/>
              <a:gd name="T19" fmla="*/ 2147483647 h 239"/>
              <a:gd name="T20" fmla="*/ 2147483647 w 377"/>
              <a:gd name="T21" fmla="*/ 2147483647 h 239"/>
              <a:gd name="T22" fmla="*/ 2147483647 w 377"/>
              <a:gd name="T23" fmla="*/ 2147483647 h 239"/>
              <a:gd name="T24" fmla="*/ 2147483647 w 377"/>
              <a:gd name="T25" fmla="*/ 2147483647 h 239"/>
              <a:gd name="T26" fmla="*/ 2147483647 w 377"/>
              <a:gd name="T27" fmla="*/ 2147483647 h 239"/>
              <a:gd name="T28" fmla="*/ 2147483647 w 377"/>
              <a:gd name="T29" fmla="*/ 2147483647 h 239"/>
              <a:gd name="T30" fmla="*/ 2147483647 w 377"/>
              <a:gd name="T31" fmla="*/ 0 h 239"/>
              <a:gd name="T32" fmla="*/ 2147483647 w 377"/>
              <a:gd name="T33" fmla="*/ 2147483647 h 239"/>
              <a:gd name="T34" fmla="*/ 2147483647 w 377"/>
              <a:gd name="T35" fmla="*/ 2147483647 h 239"/>
              <a:gd name="T36" fmla="*/ 2147483647 w 377"/>
              <a:gd name="T37" fmla="*/ 2147483647 h 239"/>
              <a:gd name="T38" fmla="*/ 2147483647 w 377"/>
              <a:gd name="T39" fmla="*/ 2147483647 h 239"/>
              <a:gd name="T40" fmla="*/ 2147483647 w 377"/>
              <a:gd name="T41" fmla="*/ 2147483647 h 239"/>
              <a:gd name="T42" fmla="*/ 0 w 377"/>
              <a:gd name="T43" fmla="*/ 2147483647 h 239"/>
              <a:gd name="T44" fmla="*/ 2147483647 w 377"/>
              <a:gd name="T45" fmla="*/ 2147483647 h 239"/>
              <a:gd name="T46" fmla="*/ 2147483647 w 377"/>
              <a:gd name="T47" fmla="*/ 2147483647 h 239"/>
              <a:gd name="T48" fmla="*/ 2147483647 w 377"/>
              <a:gd name="T49" fmla="*/ 2147483647 h 239"/>
              <a:gd name="T50" fmla="*/ 2147483647 w 377"/>
              <a:gd name="T51" fmla="*/ 2147483647 h 239"/>
              <a:gd name="T52" fmla="*/ 2147483647 w 377"/>
              <a:gd name="T53" fmla="*/ 2147483647 h 239"/>
              <a:gd name="T54" fmla="*/ 2147483647 w 377"/>
              <a:gd name="T55" fmla="*/ 2147483647 h 239"/>
              <a:gd name="T56" fmla="*/ 2147483647 w 377"/>
              <a:gd name="T57" fmla="*/ 2147483647 h 2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7"/>
              <a:gd name="T88" fmla="*/ 0 h 239"/>
              <a:gd name="T89" fmla="*/ 377 w 377"/>
              <a:gd name="T90" fmla="*/ 239 h 2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7" h="239">
                <a:moveTo>
                  <a:pt x="114" y="219"/>
                </a:moveTo>
                <a:lnTo>
                  <a:pt x="155" y="238"/>
                </a:lnTo>
                <a:lnTo>
                  <a:pt x="210" y="236"/>
                </a:lnTo>
                <a:lnTo>
                  <a:pt x="261" y="221"/>
                </a:lnTo>
                <a:lnTo>
                  <a:pt x="299" y="211"/>
                </a:lnTo>
                <a:lnTo>
                  <a:pt x="367" y="177"/>
                </a:lnTo>
                <a:lnTo>
                  <a:pt x="376" y="154"/>
                </a:lnTo>
                <a:lnTo>
                  <a:pt x="365" y="131"/>
                </a:lnTo>
                <a:lnTo>
                  <a:pt x="356" y="108"/>
                </a:lnTo>
                <a:lnTo>
                  <a:pt x="348" y="86"/>
                </a:lnTo>
                <a:lnTo>
                  <a:pt x="327" y="68"/>
                </a:lnTo>
                <a:lnTo>
                  <a:pt x="288" y="51"/>
                </a:lnTo>
                <a:lnTo>
                  <a:pt x="269" y="34"/>
                </a:lnTo>
                <a:lnTo>
                  <a:pt x="250" y="25"/>
                </a:lnTo>
                <a:lnTo>
                  <a:pt x="218" y="3"/>
                </a:lnTo>
                <a:lnTo>
                  <a:pt x="174" y="0"/>
                </a:lnTo>
                <a:lnTo>
                  <a:pt x="133" y="10"/>
                </a:lnTo>
                <a:lnTo>
                  <a:pt x="112" y="20"/>
                </a:lnTo>
                <a:lnTo>
                  <a:pt x="76" y="31"/>
                </a:lnTo>
                <a:lnTo>
                  <a:pt x="46" y="46"/>
                </a:lnTo>
                <a:lnTo>
                  <a:pt x="19" y="60"/>
                </a:lnTo>
                <a:lnTo>
                  <a:pt x="0" y="79"/>
                </a:lnTo>
                <a:lnTo>
                  <a:pt x="8" y="101"/>
                </a:lnTo>
                <a:lnTo>
                  <a:pt x="19" y="123"/>
                </a:lnTo>
                <a:lnTo>
                  <a:pt x="19" y="160"/>
                </a:lnTo>
                <a:lnTo>
                  <a:pt x="29" y="183"/>
                </a:lnTo>
                <a:lnTo>
                  <a:pt x="48" y="201"/>
                </a:lnTo>
                <a:lnTo>
                  <a:pt x="114" y="219"/>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62" name="Freeform 77"/>
          <p:cNvSpPr>
            <a:spLocks/>
          </p:cNvSpPr>
          <p:nvPr/>
        </p:nvSpPr>
        <p:spPr bwMode="auto">
          <a:xfrm>
            <a:off x="3514725" y="3552825"/>
            <a:ext cx="406400" cy="239713"/>
          </a:xfrm>
          <a:custGeom>
            <a:avLst/>
            <a:gdLst>
              <a:gd name="T0" fmla="*/ 2147483647 w 282"/>
              <a:gd name="T1" fmla="*/ 2147483647 h 239"/>
              <a:gd name="T2" fmla="*/ 2147483647 w 282"/>
              <a:gd name="T3" fmla="*/ 2147483647 h 239"/>
              <a:gd name="T4" fmla="*/ 2147483647 w 282"/>
              <a:gd name="T5" fmla="*/ 2147483647 h 239"/>
              <a:gd name="T6" fmla="*/ 2147483647 w 282"/>
              <a:gd name="T7" fmla="*/ 2147483647 h 239"/>
              <a:gd name="T8" fmla="*/ 2147483647 w 282"/>
              <a:gd name="T9" fmla="*/ 2147483647 h 239"/>
              <a:gd name="T10" fmla="*/ 2147483647 w 282"/>
              <a:gd name="T11" fmla="*/ 2147483647 h 239"/>
              <a:gd name="T12" fmla="*/ 2147483647 w 282"/>
              <a:gd name="T13" fmla="*/ 2147483647 h 239"/>
              <a:gd name="T14" fmla="*/ 2147483647 w 282"/>
              <a:gd name="T15" fmla="*/ 2147483647 h 239"/>
              <a:gd name="T16" fmla="*/ 2147483647 w 282"/>
              <a:gd name="T17" fmla="*/ 2147483647 h 239"/>
              <a:gd name="T18" fmla="*/ 2147483647 w 282"/>
              <a:gd name="T19" fmla="*/ 2147483647 h 239"/>
              <a:gd name="T20" fmla="*/ 2147483647 w 282"/>
              <a:gd name="T21" fmla="*/ 2147483647 h 239"/>
              <a:gd name="T22" fmla="*/ 2147483647 w 282"/>
              <a:gd name="T23" fmla="*/ 2147483647 h 239"/>
              <a:gd name="T24" fmla="*/ 2147483647 w 282"/>
              <a:gd name="T25" fmla="*/ 2147483647 h 239"/>
              <a:gd name="T26" fmla="*/ 2147483647 w 282"/>
              <a:gd name="T27" fmla="*/ 2147483647 h 239"/>
              <a:gd name="T28" fmla="*/ 2147483647 w 282"/>
              <a:gd name="T29" fmla="*/ 2147483647 h 239"/>
              <a:gd name="T30" fmla="*/ 2147483647 w 282"/>
              <a:gd name="T31" fmla="*/ 0 h 239"/>
              <a:gd name="T32" fmla="*/ 2147483647 w 282"/>
              <a:gd name="T33" fmla="*/ 2147483647 h 239"/>
              <a:gd name="T34" fmla="*/ 2147483647 w 282"/>
              <a:gd name="T35" fmla="*/ 2147483647 h 239"/>
              <a:gd name="T36" fmla="*/ 2147483647 w 282"/>
              <a:gd name="T37" fmla="*/ 2147483647 h 239"/>
              <a:gd name="T38" fmla="*/ 2147483647 w 282"/>
              <a:gd name="T39" fmla="*/ 2147483647 h 239"/>
              <a:gd name="T40" fmla="*/ 2147483647 w 282"/>
              <a:gd name="T41" fmla="*/ 2147483647 h 239"/>
              <a:gd name="T42" fmla="*/ 0 w 282"/>
              <a:gd name="T43" fmla="*/ 2147483647 h 239"/>
              <a:gd name="T44" fmla="*/ 2147483647 w 282"/>
              <a:gd name="T45" fmla="*/ 2147483647 h 239"/>
              <a:gd name="T46" fmla="*/ 2147483647 w 282"/>
              <a:gd name="T47" fmla="*/ 2147483647 h 239"/>
              <a:gd name="T48" fmla="*/ 2147483647 w 282"/>
              <a:gd name="T49" fmla="*/ 2147483647 h 239"/>
              <a:gd name="T50" fmla="*/ 2147483647 w 282"/>
              <a:gd name="T51" fmla="*/ 2147483647 h 239"/>
              <a:gd name="T52" fmla="*/ 2147483647 w 282"/>
              <a:gd name="T53" fmla="*/ 2147483647 h 239"/>
              <a:gd name="T54" fmla="*/ 2147483647 w 282"/>
              <a:gd name="T55" fmla="*/ 2147483647 h 239"/>
              <a:gd name="T56" fmla="*/ 2147483647 w 282"/>
              <a:gd name="T57" fmla="*/ 2147483647 h 2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2"/>
              <a:gd name="T88" fmla="*/ 0 h 239"/>
              <a:gd name="T89" fmla="*/ 282 w 282"/>
              <a:gd name="T90" fmla="*/ 239 h 2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2" h="239">
                <a:moveTo>
                  <a:pt x="85" y="219"/>
                </a:moveTo>
                <a:lnTo>
                  <a:pt x="115" y="238"/>
                </a:lnTo>
                <a:lnTo>
                  <a:pt x="157" y="236"/>
                </a:lnTo>
                <a:lnTo>
                  <a:pt x="195" y="221"/>
                </a:lnTo>
                <a:lnTo>
                  <a:pt x="223" y="211"/>
                </a:lnTo>
                <a:lnTo>
                  <a:pt x="274" y="177"/>
                </a:lnTo>
                <a:lnTo>
                  <a:pt x="281" y="154"/>
                </a:lnTo>
                <a:lnTo>
                  <a:pt x="273" y="131"/>
                </a:lnTo>
                <a:lnTo>
                  <a:pt x="266" y="108"/>
                </a:lnTo>
                <a:lnTo>
                  <a:pt x="260" y="86"/>
                </a:lnTo>
                <a:lnTo>
                  <a:pt x="244" y="68"/>
                </a:lnTo>
                <a:lnTo>
                  <a:pt x="215" y="51"/>
                </a:lnTo>
                <a:lnTo>
                  <a:pt x="201" y="34"/>
                </a:lnTo>
                <a:lnTo>
                  <a:pt x="187" y="25"/>
                </a:lnTo>
                <a:lnTo>
                  <a:pt x="163" y="3"/>
                </a:lnTo>
                <a:lnTo>
                  <a:pt x="130" y="0"/>
                </a:lnTo>
                <a:lnTo>
                  <a:pt x="100" y="10"/>
                </a:lnTo>
                <a:lnTo>
                  <a:pt x="84" y="20"/>
                </a:lnTo>
                <a:lnTo>
                  <a:pt x="57" y="31"/>
                </a:lnTo>
                <a:lnTo>
                  <a:pt x="34" y="46"/>
                </a:lnTo>
                <a:lnTo>
                  <a:pt x="14" y="60"/>
                </a:lnTo>
                <a:lnTo>
                  <a:pt x="0" y="79"/>
                </a:lnTo>
                <a:lnTo>
                  <a:pt x="6" y="101"/>
                </a:lnTo>
                <a:lnTo>
                  <a:pt x="14" y="123"/>
                </a:lnTo>
                <a:lnTo>
                  <a:pt x="14" y="160"/>
                </a:lnTo>
                <a:lnTo>
                  <a:pt x="22" y="183"/>
                </a:lnTo>
                <a:lnTo>
                  <a:pt x="36" y="201"/>
                </a:lnTo>
                <a:lnTo>
                  <a:pt x="85" y="219"/>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63" name="Freeform 78"/>
          <p:cNvSpPr>
            <a:spLocks/>
          </p:cNvSpPr>
          <p:nvPr/>
        </p:nvSpPr>
        <p:spPr bwMode="auto">
          <a:xfrm>
            <a:off x="2286000" y="3792538"/>
            <a:ext cx="331788" cy="241300"/>
          </a:xfrm>
          <a:custGeom>
            <a:avLst/>
            <a:gdLst>
              <a:gd name="T0" fmla="*/ 2147483647 w 178"/>
              <a:gd name="T1" fmla="*/ 2147483647 h 239"/>
              <a:gd name="T2" fmla="*/ 2147483647 w 178"/>
              <a:gd name="T3" fmla="*/ 2147483647 h 239"/>
              <a:gd name="T4" fmla="*/ 2147483647 w 178"/>
              <a:gd name="T5" fmla="*/ 2147483647 h 239"/>
              <a:gd name="T6" fmla="*/ 2147483647 w 178"/>
              <a:gd name="T7" fmla="*/ 2147483647 h 239"/>
              <a:gd name="T8" fmla="*/ 2147483647 w 178"/>
              <a:gd name="T9" fmla="*/ 2147483647 h 239"/>
              <a:gd name="T10" fmla="*/ 2147483647 w 178"/>
              <a:gd name="T11" fmla="*/ 2147483647 h 239"/>
              <a:gd name="T12" fmla="*/ 2147483647 w 178"/>
              <a:gd name="T13" fmla="*/ 2147483647 h 239"/>
              <a:gd name="T14" fmla="*/ 2147483647 w 178"/>
              <a:gd name="T15" fmla="*/ 2147483647 h 239"/>
              <a:gd name="T16" fmla="*/ 2147483647 w 178"/>
              <a:gd name="T17" fmla="*/ 2147483647 h 239"/>
              <a:gd name="T18" fmla="*/ 2147483647 w 178"/>
              <a:gd name="T19" fmla="*/ 2147483647 h 239"/>
              <a:gd name="T20" fmla="*/ 2147483647 w 178"/>
              <a:gd name="T21" fmla="*/ 2147483647 h 239"/>
              <a:gd name="T22" fmla="*/ 2147483647 w 178"/>
              <a:gd name="T23" fmla="*/ 2147483647 h 239"/>
              <a:gd name="T24" fmla="*/ 2147483647 w 178"/>
              <a:gd name="T25" fmla="*/ 2147483647 h 239"/>
              <a:gd name="T26" fmla="*/ 2147483647 w 178"/>
              <a:gd name="T27" fmla="*/ 2147483647 h 239"/>
              <a:gd name="T28" fmla="*/ 2147483647 w 178"/>
              <a:gd name="T29" fmla="*/ 2147483647 h 239"/>
              <a:gd name="T30" fmla="*/ 2147483647 w 178"/>
              <a:gd name="T31" fmla="*/ 0 h 239"/>
              <a:gd name="T32" fmla="*/ 2147483647 w 178"/>
              <a:gd name="T33" fmla="*/ 2147483647 h 239"/>
              <a:gd name="T34" fmla="*/ 2147483647 w 178"/>
              <a:gd name="T35" fmla="*/ 2147483647 h 239"/>
              <a:gd name="T36" fmla="*/ 2147483647 w 178"/>
              <a:gd name="T37" fmla="*/ 2147483647 h 239"/>
              <a:gd name="T38" fmla="*/ 2147483647 w 178"/>
              <a:gd name="T39" fmla="*/ 2147483647 h 239"/>
              <a:gd name="T40" fmla="*/ 2147483647 w 178"/>
              <a:gd name="T41" fmla="*/ 2147483647 h 239"/>
              <a:gd name="T42" fmla="*/ 0 w 178"/>
              <a:gd name="T43" fmla="*/ 2147483647 h 239"/>
              <a:gd name="T44" fmla="*/ 2147483647 w 178"/>
              <a:gd name="T45" fmla="*/ 2147483647 h 239"/>
              <a:gd name="T46" fmla="*/ 2147483647 w 178"/>
              <a:gd name="T47" fmla="*/ 2147483647 h 239"/>
              <a:gd name="T48" fmla="*/ 2147483647 w 178"/>
              <a:gd name="T49" fmla="*/ 2147483647 h 239"/>
              <a:gd name="T50" fmla="*/ 2147483647 w 178"/>
              <a:gd name="T51" fmla="*/ 2147483647 h 239"/>
              <a:gd name="T52" fmla="*/ 2147483647 w 178"/>
              <a:gd name="T53" fmla="*/ 2147483647 h 239"/>
              <a:gd name="T54" fmla="*/ 2147483647 w 178"/>
              <a:gd name="T55" fmla="*/ 2147483647 h 239"/>
              <a:gd name="T56" fmla="*/ 2147483647 w 178"/>
              <a:gd name="T57" fmla="*/ 2147483647 h 2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8"/>
              <a:gd name="T88" fmla="*/ 0 h 239"/>
              <a:gd name="T89" fmla="*/ 178 w 178"/>
              <a:gd name="T90" fmla="*/ 239 h 2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8" h="239">
                <a:moveTo>
                  <a:pt x="54" y="219"/>
                </a:moveTo>
                <a:lnTo>
                  <a:pt x="73" y="238"/>
                </a:lnTo>
                <a:lnTo>
                  <a:pt x="99" y="236"/>
                </a:lnTo>
                <a:lnTo>
                  <a:pt x="123" y="221"/>
                </a:lnTo>
                <a:lnTo>
                  <a:pt x="141" y="211"/>
                </a:lnTo>
                <a:lnTo>
                  <a:pt x="173" y="177"/>
                </a:lnTo>
                <a:lnTo>
                  <a:pt x="177" y="154"/>
                </a:lnTo>
                <a:lnTo>
                  <a:pt x="172" y="131"/>
                </a:lnTo>
                <a:lnTo>
                  <a:pt x="168" y="108"/>
                </a:lnTo>
                <a:lnTo>
                  <a:pt x="164" y="86"/>
                </a:lnTo>
                <a:lnTo>
                  <a:pt x="154" y="68"/>
                </a:lnTo>
                <a:lnTo>
                  <a:pt x="136" y="51"/>
                </a:lnTo>
                <a:lnTo>
                  <a:pt x="127" y="34"/>
                </a:lnTo>
                <a:lnTo>
                  <a:pt x="118" y="25"/>
                </a:lnTo>
                <a:lnTo>
                  <a:pt x="103" y="3"/>
                </a:lnTo>
                <a:lnTo>
                  <a:pt x="82" y="0"/>
                </a:lnTo>
                <a:lnTo>
                  <a:pt x="63" y="10"/>
                </a:lnTo>
                <a:lnTo>
                  <a:pt x="53" y="20"/>
                </a:lnTo>
                <a:lnTo>
                  <a:pt x="36" y="31"/>
                </a:lnTo>
                <a:lnTo>
                  <a:pt x="22" y="46"/>
                </a:lnTo>
                <a:lnTo>
                  <a:pt x="9" y="60"/>
                </a:lnTo>
                <a:lnTo>
                  <a:pt x="0" y="79"/>
                </a:lnTo>
                <a:lnTo>
                  <a:pt x="4" y="101"/>
                </a:lnTo>
                <a:lnTo>
                  <a:pt x="9" y="123"/>
                </a:lnTo>
                <a:lnTo>
                  <a:pt x="9" y="160"/>
                </a:lnTo>
                <a:lnTo>
                  <a:pt x="14" y="183"/>
                </a:lnTo>
                <a:lnTo>
                  <a:pt x="23" y="201"/>
                </a:lnTo>
                <a:lnTo>
                  <a:pt x="54" y="219"/>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64" name="Freeform 79"/>
          <p:cNvSpPr>
            <a:spLocks/>
          </p:cNvSpPr>
          <p:nvPr/>
        </p:nvSpPr>
        <p:spPr bwMode="auto">
          <a:xfrm>
            <a:off x="3803650" y="3484563"/>
            <a:ext cx="185738" cy="131762"/>
          </a:xfrm>
          <a:custGeom>
            <a:avLst/>
            <a:gdLst>
              <a:gd name="T0" fmla="*/ 0 w 153"/>
              <a:gd name="T1" fmla="*/ 2147483647 h 131"/>
              <a:gd name="T2" fmla="*/ 2147483647 w 153"/>
              <a:gd name="T3" fmla="*/ 2147483647 h 131"/>
              <a:gd name="T4" fmla="*/ 2147483647 w 153"/>
              <a:gd name="T5" fmla="*/ 2147483647 h 131"/>
              <a:gd name="T6" fmla="*/ 2147483647 w 153"/>
              <a:gd name="T7" fmla="*/ 2147483647 h 131"/>
              <a:gd name="T8" fmla="*/ 2147483647 w 153"/>
              <a:gd name="T9" fmla="*/ 2147483647 h 131"/>
              <a:gd name="T10" fmla="*/ 2147483647 w 153"/>
              <a:gd name="T11" fmla="*/ 2147483647 h 131"/>
              <a:gd name="T12" fmla="*/ 2147483647 w 153"/>
              <a:gd name="T13" fmla="*/ 2147483647 h 131"/>
              <a:gd name="T14" fmla="*/ 2147483647 w 153"/>
              <a:gd name="T15" fmla="*/ 2147483647 h 131"/>
              <a:gd name="T16" fmla="*/ 2147483647 w 153"/>
              <a:gd name="T17" fmla="*/ 2147483647 h 131"/>
              <a:gd name="T18" fmla="*/ 2147483647 w 153"/>
              <a:gd name="T19" fmla="*/ 2147483647 h 131"/>
              <a:gd name="T20" fmla="*/ 2147483647 w 153"/>
              <a:gd name="T21" fmla="*/ 2147483647 h 131"/>
              <a:gd name="T22" fmla="*/ 2147483647 w 153"/>
              <a:gd name="T23" fmla="*/ 2147483647 h 131"/>
              <a:gd name="T24" fmla="*/ 2147483647 w 153"/>
              <a:gd name="T25" fmla="*/ 2147483647 h 131"/>
              <a:gd name="T26" fmla="*/ 2147483647 w 153"/>
              <a:gd name="T27" fmla="*/ 0 h 131"/>
              <a:gd name="T28" fmla="*/ 2147483647 w 153"/>
              <a:gd name="T29" fmla="*/ 0 h 131"/>
              <a:gd name="T30" fmla="*/ 2147483647 w 153"/>
              <a:gd name="T31" fmla="*/ 0 h 131"/>
              <a:gd name="T32" fmla="*/ 2147483647 w 153"/>
              <a:gd name="T33" fmla="*/ 0 h 131"/>
              <a:gd name="T34" fmla="*/ 2147483647 w 153"/>
              <a:gd name="T35" fmla="*/ 2147483647 h 131"/>
              <a:gd name="T36" fmla="*/ 2147483647 w 153"/>
              <a:gd name="T37" fmla="*/ 2147483647 h 131"/>
              <a:gd name="T38" fmla="*/ 0 w 153"/>
              <a:gd name="T39" fmla="*/ 2147483647 h 131"/>
              <a:gd name="T40" fmla="*/ 0 w 153"/>
              <a:gd name="T41" fmla="*/ 2147483647 h 1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3"/>
              <a:gd name="T64" fmla="*/ 0 h 131"/>
              <a:gd name="T65" fmla="*/ 153 w 153"/>
              <a:gd name="T66" fmla="*/ 131 h 1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3" h="131">
                <a:moveTo>
                  <a:pt x="0" y="47"/>
                </a:moveTo>
                <a:lnTo>
                  <a:pt x="6" y="77"/>
                </a:lnTo>
                <a:lnTo>
                  <a:pt x="12" y="100"/>
                </a:lnTo>
                <a:lnTo>
                  <a:pt x="50" y="106"/>
                </a:lnTo>
                <a:lnTo>
                  <a:pt x="88" y="118"/>
                </a:lnTo>
                <a:lnTo>
                  <a:pt x="114" y="130"/>
                </a:lnTo>
                <a:lnTo>
                  <a:pt x="133" y="118"/>
                </a:lnTo>
                <a:lnTo>
                  <a:pt x="145" y="100"/>
                </a:lnTo>
                <a:lnTo>
                  <a:pt x="145" y="82"/>
                </a:lnTo>
                <a:lnTo>
                  <a:pt x="145" y="65"/>
                </a:lnTo>
                <a:lnTo>
                  <a:pt x="152" y="47"/>
                </a:lnTo>
                <a:lnTo>
                  <a:pt x="152" y="23"/>
                </a:lnTo>
                <a:lnTo>
                  <a:pt x="152" y="5"/>
                </a:lnTo>
                <a:lnTo>
                  <a:pt x="133" y="0"/>
                </a:lnTo>
                <a:lnTo>
                  <a:pt x="120" y="0"/>
                </a:lnTo>
                <a:lnTo>
                  <a:pt x="94" y="0"/>
                </a:lnTo>
                <a:lnTo>
                  <a:pt x="76" y="0"/>
                </a:lnTo>
                <a:lnTo>
                  <a:pt x="50" y="5"/>
                </a:lnTo>
                <a:lnTo>
                  <a:pt x="31" y="17"/>
                </a:lnTo>
                <a:lnTo>
                  <a:pt x="0" y="47"/>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65" name="Freeform 80"/>
          <p:cNvSpPr>
            <a:spLocks/>
          </p:cNvSpPr>
          <p:nvPr/>
        </p:nvSpPr>
        <p:spPr bwMode="auto">
          <a:xfrm>
            <a:off x="4319588" y="3582988"/>
            <a:ext cx="184150" cy="128587"/>
          </a:xfrm>
          <a:custGeom>
            <a:avLst/>
            <a:gdLst>
              <a:gd name="T0" fmla="*/ 0 w 153"/>
              <a:gd name="T1" fmla="*/ 2147483647 h 131"/>
              <a:gd name="T2" fmla="*/ 2147483647 w 153"/>
              <a:gd name="T3" fmla="*/ 2147483647 h 131"/>
              <a:gd name="T4" fmla="*/ 2147483647 w 153"/>
              <a:gd name="T5" fmla="*/ 2147483647 h 131"/>
              <a:gd name="T6" fmla="*/ 2147483647 w 153"/>
              <a:gd name="T7" fmla="*/ 2147483647 h 131"/>
              <a:gd name="T8" fmla="*/ 2147483647 w 153"/>
              <a:gd name="T9" fmla="*/ 2147483647 h 131"/>
              <a:gd name="T10" fmla="*/ 2147483647 w 153"/>
              <a:gd name="T11" fmla="*/ 2147483647 h 131"/>
              <a:gd name="T12" fmla="*/ 2147483647 w 153"/>
              <a:gd name="T13" fmla="*/ 2147483647 h 131"/>
              <a:gd name="T14" fmla="*/ 2147483647 w 153"/>
              <a:gd name="T15" fmla="*/ 2147483647 h 131"/>
              <a:gd name="T16" fmla="*/ 2147483647 w 153"/>
              <a:gd name="T17" fmla="*/ 2147483647 h 131"/>
              <a:gd name="T18" fmla="*/ 2147483647 w 153"/>
              <a:gd name="T19" fmla="*/ 2147483647 h 131"/>
              <a:gd name="T20" fmla="*/ 2147483647 w 153"/>
              <a:gd name="T21" fmla="*/ 2147483647 h 131"/>
              <a:gd name="T22" fmla="*/ 2147483647 w 153"/>
              <a:gd name="T23" fmla="*/ 2147483647 h 131"/>
              <a:gd name="T24" fmla="*/ 2147483647 w 153"/>
              <a:gd name="T25" fmla="*/ 2147483647 h 131"/>
              <a:gd name="T26" fmla="*/ 2147483647 w 153"/>
              <a:gd name="T27" fmla="*/ 0 h 131"/>
              <a:gd name="T28" fmla="*/ 2147483647 w 153"/>
              <a:gd name="T29" fmla="*/ 0 h 131"/>
              <a:gd name="T30" fmla="*/ 2147483647 w 153"/>
              <a:gd name="T31" fmla="*/ 0 h 131"/>
              <a:gd name="T32" fmla="*/ 2147483647 w 153"/>
              <a:gd name="T33" fmla="*/ 0 h 131"/>
              <a:gd name="T34" fmla="*/ 2147483647 w 153"/>
              <a:gd name="T35" fmla="*/ 2147483647 h 131"/>
              <a:gd name="T36" fmla="*/ 2147483647 w 153"/>
              <a:gd name="T37" fmla="*/ 2147483647 h 131"/>
              <a:gd name="T38" fmla="*/ 0 w 153"/>
              <a:gd name="T39" fmla="*/ 2147483647 h 131"/>
              <a:gd name="T40" fmla="*/ 0 w 153"/>
              <a:gd name="T41" fmla="*/ 2147483647 h 1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3"/>
              <a:gd name="T64" fmla="*/ 0 h 131"/>
              <a:gd name="T65" fmla="*/ 153 w 153"/>
              <a:gd name="T66" fmla="*/ 131 h 1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3" h="131">
                <a:moveTo>
                  <a:pt x="0" y="47"/>
                </a:moveTo>
                <a:lnTo>
                  <a:pt x="6" y="77"/>
                </a:lnTo>
                <a:lnTo>
                  <a:pt x="12" y="100"/>
                </a:lnTo>
                <a:lnTo>
                  <a:pt x="50" y="106"/>
                </a:lnTo>
                <a:lnTo>
                  <a:pt x="88" y="118"/>
                </a:lnTo>
                <a:lnTo>
                  <a:pt x="114" y="130"/>
                </a:lnTo>
                <a:lnTo>
                  <a:pt x="133" y="118"/>
                </a:lnTo>
                <a:lnTo>
                  <a:pt x="145" y="100"/>
                </a:lnTo>
                <a:lnTo>
                  <a:pt x="145" y="82"/>
                </a:lnTo>
                <a:lnTo>
                  <a:pt x="145" y="65"/>
                </a:lnTo>
                <a:lnTo>
                  <a:pt x="152" y="47"/>
                </a:lnTo>
                <a:lnTo>
                  <a:pt x="152" y="23"/>
                </a:lnTo>
                <a:lnTo>
                  <a:pt x="152" y="5"/>
                </a:lnTo>
                <a:lnTo>
                  <a:pt x="133" y="0"/>
                </a:lnTo>
                <a:lnTo>
                  <a:pt x="120" y="0"/>
                </a:lnTo>
                <a:lnTo>
                  <a:pt x="94" y="0"/>
                </a:lnTo>
                <a:lnTo>
                  <a:pt x="76" y="0"/>
                </a:lnTo>
                <a:lnTo>
                  <a:pt x="50" y="5"/>
                </a:lnTo>
                <a:lnTo>
                  <a:pt x="31" y="17"/>
                </a:lnTo>
                <a:lnTo>
                  <a:pt x="0" y="47"/>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66" name="Freeform 81"/>
          <p:cNvSpPr>
            <a:spLocks/>
          </p:cNvSpPr>
          <p:nvPr/>
        </p:nvSpPr>
        <p:spPr bwMode="auto">
          <a:xfrm>
            <a:off x="3921125" y="3711575"/>
            <a:ext cx="187325" cy="130175"/>
          </a:xfrm>
          <a:custGeom>
            <a:avLst/>
            <a:gdLst>
              <a:gd name="T0" fmla="*/ 0 w 153"/>
              <a:gd name="T1" fmla="*/ 2147483647 h 131"/>
              <a:gd name="T2" fmla="*/ 2147483647 w 153"/>
              <a:gd name="T3" fmla="*/ 2147483647 h 131"/>
              <a:gd name="T4" fmla="*/ 2147483647 w 153"/>
              <a:gd name="T5" fmla="*/ 2147483647 h 131"/>
              <a:gd name="T6" fmla="*/ 2147483647 w 153"/>
              <a:gd name="T7" fmla="*/ 2147483647 h 131"/>
              <a:gd name="T8" fmla="*/ 2147483647 w 153"/>
              <a:gd name="T9" fmla="*/ 2147483647 h 131"/>
              <a:gd name="T10" fmla="*/ 2147483647 w 153"/>
              <a:gd name="T11" fmla="*/ 2147483647 h 131"/>
              <a:gd name="T12" fmla="*/ 2147483647 w 153"/>
              <a:gd name="T13" fmla="*/ 2147483647 h 131"/>
              <a:gd name="T14" fmla="*/ 2147483647 w 153"/>
              <a:gd name="T15" fmla="*/ 2147483647 h 131"/>
              <a:gd name="T16" fmla="*/ 2147483647 w 153"/>
              <a:gd name="T17" fmla="*/ 2147483647 h 131"/>
              <a:gd name="T18" fmla="*/ 2147483647 w 153"/>
              <a:gd name="T19" fmla="*/ 2147483647 h 131"/>
              <a:gd name="T20" fmla="*/ 2147483647 w 153"/>
              <a:gd name="T21" fmla="*/ 2147483647 h 131"/>
              <a:gd name="T22" fmla="*/ 2147483647 w 153"/>
              <a:gd name="T23" fmla="*/ 2147483647 h 131"/>
              <a:gd name="T24" fmla="*/ 2147483647 w 153"/>
              <a:gd name="T25" fmla="*/ 2147483647 h 131"/>
              <a:gd name="T26" fmla="*/ 2147483647 w 153"/>
              <a:gd name="T27" fmla="*/ 0 h 131"/>
              <a:gd name="T28" fmla="*/ 2147483647 w 153"/>
              <a:gd name="T29" fmla="*/ 0 h 131"/>
              <a:gd name="T30" fmla="*/ 2147483647 w 153"/>
              <a:gd name="T31" fmla="*/ 0 h 131"/>
              <a:gd name="T32" fmla="*/ 2147483647 w 153"/>
              <a:gd name="T33" fmla="*/ 0 h 131"/>
              <a:gd name="T34" fmla="*/ 2147483647 w 153"/>
              <a:gd name="T35" fmla="*/ 2147483647 h 131"/>
              <a:gd name="T36" fmla="*/ 2147483647 w 153"/>
              <a:gd name="T37" fmla="*/ 2147483647 h 131"/>
              <a:gd name="T38" fmla="*/ 0 w 153"/>
              <a:gd name="T39" fmla="*/ 2147483647 h 131"/>
              <a:gd name="T40" fmla="*/ 0 w 153"/>
              <a:gd name="T41" fmla="*/ 2147483647 h 1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3"/>
              <a:gd name="T64" fmla="*/ 0 h 131"/>
              <a:gd name="T65" fmla="*/ 153 w 153"/>
              <a:gd name="T66" fmla="*/ 131 h 1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3" h="131">
                <a:moveTo>
                  <a:pt x="0" y="47"/>
                </a:moveTo>
                <a:lnTo>
                  <a:pt x="6" y="77"/>
                </a:lnTo>
                <a:lnTo>
                  <a:pt x="12" y="100"/>
                </a:lnTo>
                <a:lnTo>
                  <a:pt x="50" y="106"/>
                </a:lnTo>
                <a:lnTo>
                  <a:pt x="88" y="118"/>
                </a:lnTo>
                <a:lnTo>
                  <a:pt x="114" y="130"/>
                </a:lnTo>
                <a:lnTo>
                  <a:pt x="133" y="118"/>
                </a:lnTo>
                <a:lnTo>
                  <a:pt x="145" y="100"/>
                </a:lnTo>
                <a:lnTo>
                  <a:pt x="145" y="82"/>
                </a:lnTo>
                <a:lnTo>
                  <a:pt x="145" y="65"/>
                </a:lnTo>
                <a:lnTo>
                  <a:pt x="152" y="47"/>
                </a:lnTo>
                <a:lnTo>
                  <a:pt x="152" y="23"/>
                </a:lnTo>
                <a:lnTo>
                  <a:pt x="152" y="5"/>
                </a:lnTo>
                <a:lnTo>
                  <a:pt x="133" y="0"/>
                </a:lnTo>
                <a:lnTo>
                  <a:pt x="120" y="0"/>
                </a:lnTo>
                <a:lnTo>
                  <a:pt x="94" y="0"/>
                </a:lnTo>
                <a:lnTo>
                  <a:pt x="76" y="0"/>
                </a:lnTo>
                <a:lnTo>
                  <a:pt x="50" y="5"/>
                </a:lnTo>
                <a:lnTo>
                  <a:pt x="31" y="17"/>
                </a:lnTo>
                <a:lnTo>
                  <a:pt x="0" y="47"/>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67" name="Freeform 82"/>
          <p:cNvSpPr>
            <a:spLocks/>
          </p:cNvSpPr>
          <p:nvPr/>
        </p:nvSpPr>
        <p:spPr bwMode="auto">
          <a:xfrm>
            <a:off x="4029075" y="3521075"/>
            <a:ext cx="184150" cy="131763"/>
          </a:xfrm>
          <a:custGeom>
            <a:avLst/>
            <a:gdLst>
              <a:gd name="T0" fmla="*/ 0 w 153"/>
              <a:gd name="T1" fmla="*/ 2147483647 h 131"/>
              <a:gd name="T2" fmla="*/ 2147483647 w 153"/>
              <a:gd name="T3" fmla="*/ 2147483647 h 131"/>
              <a:gd name="T4" fmla="*/ 2147483647 w 153"/>
              <a:gd name="T5" fmla="*/ 2147483647 h 131"/>
              <a:gd name="T6" fmla="*/ 2147483647 w 153"/>
              <a:gd name="T7" fmla="*/ 2147483647 h 131"/>
              <a:gd name="T8" fmla="*/ 2147483647 w 153"/>
              <a:gd name="T9" fmla="*/ 2147483647 h 131"/>
              <a:gd name="T10" fmla="*/ 2147483647 w 153"/>
              <a:gd name="T11" fmla="*/ 2147483647 h 131"/>
              <a:gd name="T12" fmla="*/ 2147483647 w 153"/>
              <a:gd name="T13" fmla="*/ 2147483647 h 131"/>
              <a:gd name="T14" fmla="*/ 2147483647 w 153"/>
              <a:gd name="T15" fmla="*/ 2147483647 h 131"/>
              <a:gd name="T16" fmla="*/ 2147483647 w 153"/>
              <a:gd name="T17" fmla="*/ 2147483647 h 131"/>
              <a:gd name="T18" fmla="*/ 2147483647 w 153"/>
              <a:gd name="T19" fmla="*/ 2147483647 h 131"/>
              <a:gd name="T20" fmla="*/ 2147483647 w 153"/>
              <a:gd name="T21" fmla="*/ 2147483647 h 131"/>
              <a:gd name="T22" fmla="*/ 2147483647 w 153"/>
              <a:gd name="T23" fmla="*/ 2147483647 h 131"/>
              <a:gd name="T24" fmla="*/ 2147483647 w 153"/>
              <a:gd name="T25" fmla="*/ 2147483647 h 131"/>
              <a:gd name="T26" fmla="*/ 2147483647 w 153"/>
              <a:gd name="T27" fmla="*/ 0 h 131"/>
              <a:gd name="T28" fmla="*/ 2147483647 w 153"/>
              <a:gd name="T29" fmla="*/ 0 h 131"/>
              <a:gd name="T30" fmla="*/ 2147483647 w 153"/>
              <a:gd name="T31" fmla="*/ 0 h 131"/>
              <a:gd name="T32" fmla="*/ 2147483647 w 153"/>
              <a:gd name="T33" fmla="*/ 0 h 131"/>
              <a:gd name="T34" fmla="*/ 2147483647 w 153"/>
              <a:gd name="T35" fmla="*/ 2147483647 h 131"/>
              <a:gd name="T36" fmla="*/ 2147483647 w 153"/>
              <a:gd name="T37" fmla="*/ 2147483647 h 131"/>
              <a:gd name="T38" fmla="*/ 0 w 153"/>
              <a:gd name="T39" fmla="*/ 2147483647 h 131"/>
              <a:gd name="T40" fmla="*/ 0 w 153"/>
              <a:gd name="T41" fmla="*/ 2147483647 h 1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3"/>
              <a:gd name="T64" fmla="*/ 0 h 131"/>
              <a:gd name="T65" fmla="*/ 153 w 153"/>
              <a:gd name="T66" fmla="*/ 131 h 1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3" h="131">
                <a:moveTo>
                  <a:pt x="0" y="47"/>
                </a:moveTo>
                <a:lnTo>
                  <a:pt x="6" y="77"/>
                </a:lnTo>
                <a:lnTo>
                  <a:pt x="12" y="100"/>
                </a:lnTo>
                <a:lnTo>
                  <a:pt x="50" y="106"/>
                </a:lnTo>
                <a:lnTo>
                  <a:pt x="88" y="118"/>
                </a:lnTo>
                <a:lnTo>
                  <a:pt x="114" y="130"/>
                </a:lnTo>
                <a:lnTo>
                  <a:pt x="133" y="118"/>
                </a:lnTo>
                <a:lnTo>
                  <a:pt x="145" y="100"/>
                </a:lnTo>
                <a:lnTo>
                  <a:pt x="145" y="82"/>
                </a:lnTo>
                <a:lnTo>
                  <a:pt x="145" y="65"/>
                </a:lnTo>
                <a:lnTo>
                  <a:pt x="152" y="47"/>
                </a:lnTo>
                <a:lnTo>
                  <a:pt x="152" y="23"/>
                </a:lnTo>
                <a:lnTo>
                  <a:pt x="152" y="5"/>
                </a:lnTo>
                <a:lnTo>
                  <a:pt x="133" y="0"/>
                </a:lnTo>
                <a:lnTo>
                  <a:pt x="120" y="0"/>
                </a:lnTo>
                <a:lnTo>
                  <a:pt x="94" y="0"/>
                </a:lnTo>
                <a:lnTo>
                  <a:pt x="76" y="0"/>
                </a:lnTo>
                <a:lnTo>
                  <a:pt x="50" y="5"/>
                </a:lnTo>
                <a:lnTo>
                  <a:pt x="31" y="17"/>
                </a:lnTo>
                <a:lnTo>
                  <a:pt x="0" y="47"/>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68" name="Freeform 83"/>
          <p:cNvSpPr>
            <a:spLocks/>
          </p:cNvSpPr>
          <p:nvPr/>
        </p:nvSpPr>
        <p:spPr bwMode="auto">
          <a:xfrm>
            <a:off x="4259263" y="3614738"/>
            <a:ext cx="187325" cy="128587"/>
          </a:xfrm>
          <a:custGeom>
            <a:avLst/>
            <a:gdLst>
              <a:gd name="T0" fmla="*/ 0 w 153"/>
              <a:gd name="T1" fmla="*/ 2147483647 h 131"/>
              <a:gd name="T2" fmla="*/ 2147483647 w 153"/>
              <a:gd name="T3" fmla="*/ 2147483647 h 131"/>
              <a:gd name="T4" fmla="*/ 2147483647 w 153"/>
              <a:gd name="T5" fmla="*/ 2147483647 h 131"/>
              <a:gd name="T6" fmla="*/ 2147483647 w 153"/>
              <a:gd name="T7" fmla="*/ 2147483647 h 131"/>
              <a:gd name="T8" fmla="*/ 2147483647 w 153"/>
              <a:gd name="T9" fmla="*/ 2147483647 h 131"/>
              <a:gd name="T10" fmla="*/ 2147483647 w 153"/>
              <a:gd name="T11" fmla="*/ 2147483647 h 131"/>
              <a:gd name="T12" fmla="*/ 2147483647 w 153"/>
              <a:gd name="T13" fmla="*/ 2147483647 h 131"/>
              <a:gd name="T14" fmla="*/ 2147483647 w 153"/>
              <a:gd name="T15" fmla="*/ 2147483647 h 131"/>
              <a:gd name="T16" fmla="*/ 2147483647 w 153"/>
              <a:gd name="T17" fmla="*/ 2147483647 h 131"/>
              <a:gd name="T18" fmla="*/ 2147483647 w 153"/>
              <a:gd name="T19" fmla="*/ 2147483647 h 131"/>
              <a:gd name="T20" fmla="*/ 2147483647 w 153"/>
              <a:gd name="T21" fmla="*/ 2147483647 h 131"/>
              <a:gd name="T22" fmla="*/ 2147483647 w 153"/>
              <a:gd name="T23" fmla="*/ 2147483647 h 131"/>
              <a:gd name="T24" fmla="*/ 2147483647 w 153"/>
              <a:gd name="T25" fmla="*/ 2147483647 h 131"/>
              <a:gd name="T26" fmla="*/ 2147483647 w 153"/>
              <a:gd name="T27" fmla="*/ 0 h 131"/>
              <a:gd name="T28" fmla="*/ 2147483647 w 153"/>
              <a:gd name="T29" fmla="*/ 0 h 131"/>
              <a:gd name="T30" fmla="*/ 2147483647 w 153"/>
              <a:gd name="T31" fmla="*/ 0 h 131"/>
              <a:gd name="T32" fmla="*/ 2147483647 w 153"/>
              <a:gd name="T33" fmla="*/ 0 h 131"/>
              <a:gd name="T34" fmla="*/ 2147483647 w 153"/>
              <a:gd name="T35" fmla="*/ 2147483647 h 131"/>
              <a:gd name="T36" fmla="*/ 2147483647 w 153"/>
              <a:gd name="T37" fmla="*/ 2147483647 h 131"/>
              <a:gd name="T38" fmla="*/ 0 w 153"/>
              <a:gd name="T39" fmla="*/ 2147483647 h 131"/>
              <a:gd name="T40" fmla="*/ 0 w 153"/>
              <a:gd name="T41" fmla="*/ 2147483647 h 1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3"/>
              <a:gd name="T64" fmla="*/ 0 h 131"/>
              <a:gd name="T65" fmla="*/ 153 w 153"/>
              <a:gd name="T66" fmla="*/ 131 h 1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3" h="131">
                <a:moveTo>
                  <a:pt x="0" y="47"/>
                </a:moveTo>
                <a:lnTo>
                  <a:pt x="6" y="77"/>
                </a:lnTo>
                <a:lnTo>
                  <a:pt x="12" y="100"/>
                </a:lnTo>
                <a:lnTo>
                  <a:pt x="50" y="106"/>
                </a:lnTo>
                <a:lnTo>
                  <a:pt x="88" y="118"/>
                </a:lnTo>
                <a:lnTo>
                  <a:pt x="114" y="130"/>
                </a:lnTo>
                <a:lnTo>
                  <a:pt x="133" y="118"/>
                </a:lnTo>
                <a:lnTo>
                  <a:pt x="145" y="100"/>
                </a:lnTo>
                <a:lnTo>
                  <a:pt x="145" y="82"/>
                </a:lnTo>
                <a:lnTo>
                  <a:pt x="145" y="65"/>
                </a:lnTo>
                <a:lnTo>
                  <a:pt x="152" y="47"/>
                </a:lnTo>
                <a:lnTo>
                  <a:pt x="152" y="23"/>
                </a:lnTo>
                <a:lnTo>
                  <a:pt x="152" y="5"/>
                </a:lnTo>
                <a:lnTo>
                  <a:pt x="133" y="0"/>
                </a:lnTo>
                <a:lnTo>
                  <a:pt x="120" y="0"/>
                </a:lnTo>
                <a:lnTo>
                  <a:pt x="94" y="0"/>
                </a:lnTo>
                <a:lnTo>
                  <a:pt x="76" y="0"/>
                </a:lnTo>
                <a:lnTo>
                  <a:pt x="50" y="5"/>
                </a:lnTo>
                <a:lnTo>
                  <a:pt x="31" y="17"/>
                </a:lnTo>
                <a:lnTo>
                  <a:pt x="0" y="47"/>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69" name="Freeform 84"/>
          <p:cNvSpPr>
            <a:spLocks/>
          </p:cNvSpPr>
          <p:nvPr/>
        </p:nvSpPr>
        <p:spPr bwMode="auto">
          <a:xfrm>
            <a:off x="4670425" y="3630613"/>
            <a:ext cx="184150" cy="130175"/>
          </a:xfrm>
          <a:custGeom>
            <a:avLst/>
            <a:gdLst>
              <a:gd name="T0" fmla="*/ 0 w 153"/>
              <a:gd name="T1" fmla="*/ 2147483647 h 131"/>
              <a:gd name="T2" fmla="*/ 2147483647 w 153"/>
              <a:gd name="T3" fmla="*/ 2147483647 h 131"/>
              <a:gd name="T4" fmla="*/ 2147483647 w 153"/>
              <a:gd name="T5" fmla="*/ 2147483647 h 131"/>
              <a:gd name="T6" fmla="*/ 2147483647 w 153"/>
              <a:gd name="T7" fmla="*/ 2147483647 h 131"/>
              <a:gd name="T8" fmla="*/ 2147483647 w 153"/>
              <a:gd name="T9" fmla="*/ 2147483647 h 131"/>
              <a:gd name="T10" fmla="*/ 2147483647 w 153"/>
              <a:gd name="T11" fmla="*/ 2147483647 h 131"/>
              <a:gd name="T12" fmla="*/ 2147483647 w 153"/>
              <a:gd name="T13" fmla="*/ 2147483647 h 131"/>
              <a:gd name="T14" fmla="*/ 2147483647 w 153"/>
              <a:gd name="T15" fmla="*/ 2147483647 h 131"/>
              <a:gd name="T16" fmla="*/ 2147483647 w 153"/>
              <a:gd name="T17" fmla="*/ 2147483647 h 131"/>
              <a:gd name="T18" fmla="*/ 2147483647 w 153"/>
              <a:gd name="T19" fmla="*/ 2147483647 h 131"/>
              <a:gd name="T20" fmla="*/ 2147483647 w 153"/>
              <a:gd name="T21" fmla="*/ 2147483647 h 131"/>
              <a:gd name="T22" fmla="*/ 2147483647 w 153"/>
              <a:gd name="T23" fmla="*/ 2147483647 h 131"/>
              <a:gd name="T24" fmla="*/ 2147483647 w 153"/>
              <a:gd name="T25" fmla="*/ 2147483647 h 131"/>
              <a:gd name="T26" fmla="*/ 2147483647 w 153"/>
              <a:gd name="T27" fmla="*/ 0 h 131"/>
              <a:gd name="T28" fmla="*/ 2147483647 w 153"/>
              <a:gd name="T29" fmla="*/ 0 h 131"/>
              <a:gd name="T30" fmla="*/ 2147483647 w 153"/>
              <a:gd name="T31" fmla="*/ 0 h 131"/>
              <a:gd name="T32" fmla="*/ 2147483647 w 153"/>
              <a:gd name="T33" fmla="*/ 0 h 131"/>
              <a:gd name="T34" fmla="*/ 2147483647 w 153"/>
              <a:gd name="T35" fmla="*/ 2147483647 h 131"/>
              <a:gd name="T36" fmla="*/ 2147483647 w 153"/>
              <a:gd name="T37" fmla="*/ 2147483647 h 131"/>
              <a:gd name="T38" fmla="*/ 0 w 153"/>
              <a:gd name="T39" fmla="*/ 2147483647 h 131"/>
              <a:gd name="T40" fmla="*/ 0 w 153"/>
              <a:gd name="T41" fmla="*/ 2147483647 h 1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3"/>
              <a:gd name="T64" fmla="*/ 0 h 131"/>
              <a:gd name="T65" fmla="*/ 153 w 153"/>
              <a:gd name="T66" fmla="*/ 131 h 1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3" h="131">
                <a:moveTo>
                  <a:pt x="0" y="47"/>
                </a:moveTo>
                <a:lnTo>
                  <a:pt x="6" y="77"/>
                </a:lnTo>
                <a:lnTo>
                  <a:pt x="12" y="100"/>
                </a:lnTo>
                <a:lnTo>
                  <a:pt x="50" y="106"/>
                </a:lnTo>
                <a:lnTo>
                  <a:pt x="88" y="118"/>
                </a:lnTo>
                <a:lnTo>
                  <a:pt x="114" y="130"/>
                </a:lnTo>
                <a:lnTo>
                  <a:pt x="133" y="118"/>
                </a:lnTo>
                <a:lnTo>
                  <a:pt x="145" y="100"/>
                </a:lnTo>
                <a:lnTo>
                  <a:pt x="145" y="82"/>
                </a:lnTo>
                <a:lnTo>
                  <a:pt x="145" y="65"/>
                </a:lnTo>
                <a:lnTo>
                  <a:pt x="152" y="47"/>
                </a:lnTo>
                <a:lnTo>
                  <a:pt x="152" y="23"/>
                </a:lnTo>
                <a:lnTo>
                  <a:pt x="152" y="5"/>
                </a:lnTo>
                <a:lnTo>
                  <a:pt x="133" y="0"/>
                </a:lnTo>
                <a:lnTo>
                  <a:pt x="120" y="0"/>
                </a:lnTo>
                <a:lnTo>
                  <a:pt x="94" y="0"/>
                </a:lnTo>
                <a:lnTo>
                  <a:pt x="76" y="0"/>
                </a:lnTo>
                <a:lnTo>
                  <a:pt x="50" y="5"/>
                </a:lnTo>
                <a:lnTo>
                  <a:pt x="31" y="17"/>
                </a:lnTo>
                <a:lnTo>
                  <a:pt x="0" y="47"/>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70" name="Freeform 85"/>
          <p:cNvSpPr>
            <a:spLocks/>
          </p:cNvSpPr>
          <p:nvPr/>
        </p:nvSpPr>
        <p:spPr bwMode="auto">
          <a:xfrm>
            <a:off x="4621213" y="3759200"/>
            <a:ext cx="468312" cy="193675"/>
          </a:xfrm>
          <a:custGeom>
            <a:avLst/>
            <a:gdLst>
              <a:gd name="T0" fmla="*/ 2147483647 w 385"/>
              <a:gd name="T1" fmla="*/ 2147483647 h 193"/>
              <a:gd name="T2" fmla="*/ 2147483647 w 385"/>
              <a:gd name="T3" fmla="*/ 2147483647 h 193"/>
              <a:gd name="T4" fmla="*/ 2147483647 w 385"/>
              <a:gd name="T5" fmla="*/ 2147483647 h 193"/>
              <a:gd name="T6" fmla="*/ 2147483647 w 385"/>
              <a:gd name="T7" fmla="*/ 2147483647 h 193"/>
              <a:gd name="T8" fmla="*/ 2147483647 w 385"/>
              <a:gd name="T9" fmla="*/ 0 h 193"/>
              <a:gd name="T10" fmla="*/ 2147483647 w 385"/>
              <a:gd name="T11" fmla="*/ 2147483647 h 193"/>
              <a:gd name="T12" fmla="*/ 2147483647 w 385"/>
              <a:gd name="T13" fmla="*/ 2147483647 h 193"/>
              <a:gd name="T14" fmla="*/ 2147483647 w 385"/>
              <a:gd name="T15" fmla="*/ 2147483647 h 193"/>
              <a:gd name="T16" fmla="*/ 2147483647 w 385"/>
              <a:gd name="T17" fmla="*/ 2147483647 h 193"/>
              <a:gd name="T18" fmla="*/ 2147483647 w 385"/>
              <a:gd name="T19" fmla="*/ 2147483647 h 193"/>
              <a:gd name="T20" fmla="*/ 2147483647 w 385"/>
              <a:gd name="T21" fmla="*/ 2147483647 h 193"/>
              <a:gd name="T22" fmla="*/ 2147483647 w 385"/>
              <a:gd name="T23" fmla="*/ 2147483647 h 193"/>
              <a:gd name="T24" fmla="*/ 2147483647 w 385"/>
              <a:gd name="T25" fmla="*/ 2147483647 h 193"/>
              <a:gd name="T26" fmla="*/ 2147483647 w 385"/>
              <a:gd name="T27" fmla="*/ 2147483647 h 193"/>
              <a:gd name="T28" fmla="*/ 0 w 385"/>
              <a:gd name="T29" fmla="*/ 2147483647 h 193"/>
              <a:gd name="T30" fmla="*/ 2147483647 w 385"/>
              <a:gd name="T31" fmla="*/ 2147483647 h 193"/>
              <a:gd name="T32" fmla="*/ 2147483647 w 385"/>
              <a:gd name="T33" fmla="*/ 2147483647 h 193"/>
              <a:gd name="T34" fmla="*/ 2147483647 w 385"/>
              <a:gd name="T35" fmla="*/ 2147483647 h 193"/>
              <a:gd name="T36" fmla="*/ 2147483647 w 385"/>
              <a:gd name="T37" fmla="*/ 2147483647 h 193"/>
              <a:gd name="T38" fmla="*/ 2147483647 w 385"/>
              <a:gd name="T39" fmla="*/ 2147483647 h 193"/>
              <a:gd name="T40" fmla="*/ 2147483647 w 385"/>
              <a:gd name="T41" fmla="*/ 2147483647 h 193"/>
              <a:gd name="T42" fmla="*/ 2147483647 w 385"/>
              <a:gd name="T43" fmla="*/ 2147483647 h 193"/>
              <a:gd name="T44" fmla="*/ 2147483647 w 385"/>
              <a:gd name="T45" fmla="*/ 2147483647 h 193"/>
              <a:gd name="T46" fmla="*/ 2147483647 w 385"/>
              <a:gd name="T47" fmla="*/ 2147483647 h 193"/>
              <a:gd name="T48" fmla="*/ 2147483647 w 385"/>
              <a:gd name="T49" fmla="*/ 2147483647 h 193"/>
              <a:gd name="T50" fmla="*/ 2147483647 w 385"/>
              <a:gd name="T51" fmla="*/ 2147483647 h 193"/>
              <a:gd name="T52" fmla="*/ 2147483647 w 385"/>
              <a:gd name="T53" fmla="*/ 2147483647 h 193"/>
              <a:gd name="T54" fmla="*/ 2147483647 w 385"/>
              <a:gd name="T55" fmla="*/ 2147483647 h 193"/>
              <a:gd name="T56" fmla="*/ 2147483647 w 385"/>
              <a:gd name="T57" fmla="*/ 2147483647 h 1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5"/>
              <a:gd name="T88" fmla="*/ 0 h 193"/>
              <a:gd name="T89" fmla="*/ 385 w 385"/>
              <a:gd name="T90" fmla="*/ 193 h 1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5" h="193">
                <a:moveTo>
                  <a:pt x="367" y="55"/>
                </a:moveTo>
                <a:lnTo>
                  <a:pt x="368" y="29"/>
                </a:lnTo>
                <a:lnTo>
                  <a:pt x="330" y="11"/>
                </a:lnTo>
                <a:lnTo>
                  <a:pt x="277" y="6"/>
                </a:lnTo>
                <a:lnTo>
                  <a:pt x="238" y="0"/>
                </a:lnTo>
                <a:lnTo>
                  <a:pt x="148" y="1"/>
                </a:lnTo>
                <a:lnTo>
                  <a:pt x="110" y="13"/>
                </a:lnTo>
                <a:lnTo>
                  <a:pt x="85" y="31"/>
                </a:lnTo>
                <a:lnTo>
                  <a:pt x="58" y="50"/>
                </a:lnTo>
                <a:lnTo>
                  <a:pt x="34" y="67"/>
                </a:lnTo>
                <a:lnTo>
                  <a:pt x="22" y="86"/>
                </a:lnTo>
                <a:lnTo>
                  <a:pt x="23" y="109"/>
                </a:lnTo>
                <a:lnTo>
                  <a:pt x="11" y="127"/>
                </a:lnTo>
                <a:lnTo>
                  <a:pt x="11" y="139"/>
                </a:lnTo>
                <a:lnTo>
                  <a:pt x="0" y="163"/>
                </a:lnTo>
                <a:lnTo>
                  <a:pt x="25" y="180"/>
                </a:lnTo>
                <a:lnTo>
                  <a:pt x="64" y="186"/>
                </a:lnTo>
                <a:lnTo>
                  <a:pt x="91" y="186"/>
                </a:lnTo>
                <a:lnTo>
                  <a:pt x="128" y="192"/>
                </a:lnTo>
                <a:lnTo>
                  <a:pt x="168" y="191"/>
                </a:lnTo>
                <a:lnTo>
                  <a:pt x="206" y="191"/>
                </a:lnTo>
                <a:lnTo>
                  <a:pt x="245" y="185"/>
                </a:lnTo>
                <a:lnTo>
                  <a:pt x="270" y="167"/>
                </a:lnTo>
                <a:lnTo>
                  <a:pt x="295" y="149"/>
                </a:lnTo>
                <a:lnTo>
                  <a:pt x="346" y="124"/>
                </a:lnTo>
                <a:lnTo>
                  <a:pt x="371" y="106"/>
                </a:lnTo>
                <a:lnTo>
                  <a:pt x="384" y="88"/>
                </a:lnTo>
                <a:lnTo>
                  <a:pt x="367" y="55"/>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71" name="Freeform 86"/>
          <p:cNvSpPr>
            <a:spLocks/>
          </p:cNvSpPr>
          <p:nvPr/>
        </p:nvSpPr>
        <p:spPr bwMode="auto">
          <a:xfrm>
            <a:off x="4795838" y="3508375"/>
            <a:ext cx="239712" cy="203200"/>
          </a:xfrm>
          <a:custGeom>
            <a:avLst/>
            <a:gdLst>
              <a:gd name="T0" fmla="*/ 2147483647 w 198"/>
              <a:gd name="T1" fmla="*/ 2147483647 h 202"/>
              <a:gd name="T2" fmla="*/ 2147483647 w 198"/>
              <a:gd name="T3" fmla="*/ 2147483647 h 202"/>
              <a:gd name="T4" fmla="*/ 2147483647 w 198"/>
              <a:gd name="T5" fmla="*/ 2147483647 h 202"/>
              <a:gd name="T6" fmla="*/ 2147483647 w 198"/>
              <a:gd name="T7" fmla="*/ 2147483647 h 202"/>
              <a:gd name="T8" fmla="*/ 2147483647 w 198"/>
              <a:gd name="T9" fmla="*/ 0 h 202"/>
              <a:gd name="T10" fmla="*/ 2147483647 w 198"/>
              <a:gd name="T11" fmla="*/ 2147483647 h 202"/>
              <a:gd name="T12" fmla="*/ 2147483647 w 198"/>
              <a:gd name="T13" fmla="*/ 2147483647 h 202"/>
              <a:gd name="T14" fmla="*/ 2147483647 w 198"/>
              <a:gd name="T15" fmla="*/ 2147483647 h 202"/>
              <a:gd name="T16" fmla="*/ 2147483647 w 198"/>
              <a:gd name="T17" fmla="*/ 2147483647 h 202"/>
              <a:gd name="T18" fmla="*/ 2147483647 w 198"/>
              <a:gd name="T19" fmla="*/ 2147483647 h 202"/>
              <a:gd name="T20" fmla="*/ 2147483647 w 198"/>
              <a:gd name="T21" fmla="*/ 2147483647 h 202"/>
              <a:gd name="T22" fmla="*/ 2147483647 w 198"/>
              <a:gd name="T23" fmla="*/ 2147483647 h 202"/>
              <a:gd name="T24" fmla="*/ 2147483647 w 198"/>
              <a:gd name="T25" fmla="*/ 2147483647 h 202"/>
              <a:gd name="T26" fmla="*/ 2147483647 w 198"/>
              <a:gd name="T27" fmla="*/ 2147483647 h 202"/>
              <a:gd name="T28" fmla="*/ 0 w 198"/>
              <a:gd name="T29" fmla="*/ 2147483647 h 202"/>
              <a:gd name="T30" fmla="*/ 2147483647 w 198"/>
              <a:gd name="T31" fmla="*/ 2147483647 h 202"/>
              <a:gd name="T32" fmla="*/ 2147483647 w 198"/>
              <a:gd name="T33" fmla="*/ 2147483647 h 202"/>
              <a:gd name="T34" fmla="*/ 2147483647 w 198"/>
              <a:gd name="T35" fmla="*/ 2147483647 h 202"/>
              <a:gd name="T36" fmla="*/ 2147483647 w 198"/>
              <a:gd name="T37" fmla="*/ 2147483647 h 202"/>
              <a:gd name="T38" fmla="*/ 2147483647 w 198"/>
              <a:gd name="T39" fmla="*/ 2147483647 h 202"/>
              <a:gd name="T40" fmla="*/ 2147483647 w 198"/>
              <a:gd name="T41" fmla="*/ 2147483647 h 202"/>
              <a:gd name="T42" fmla="*/ 2147483647 w 198"/>
              <a:gd name="T43" fmla="*/ 2147483647 h 202"/>
              <a:gd name="T44" fmla="*/ 2147483647 w 198"/>
              <a:gd name="T45" fmla="*/ 2147483647 h 202"/>
              <a:gd name="T46" fmla="*/ 2147483647 w 198"/>
              <a:gd name="T47" fmla="*/ 2147483647 h 202"/>
              <a:gd name="T48" fmla="*/ 2147483647 w 198"/>
              <a:gd name="T49" fmla="*/ 2147483647 h 202"/>
              <a:gd name="T50" fmla="*/ 2147483647 w 198"/>
              <a:gd name="T51" fmla="*/ 2147483647 h 202"/>
              <a:gd name="T52" fmla="*/ 2147483647 w 198"/>
              <a:gd name="T53" fmla="*/ 2147483647 h 202"/>
              <a:gd name="T54" fmla="*/ 2147483647 w 198"/>
              <a:gd name="T55" fmla="*/ 2147483647 h 202"/>
              <a:gd name="T56" fmla="*/ 2147483647 w 198"/>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8"/>
              <a:gd name="T88" fmla="*/ 0 h 202"/>
              <a:gd name="T89" fmla="*/ 198 w 198"/>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8" h="202">
                <a:moveTo>
                  <a:pt x="188" y="57"/>
                </a:moveTo>
                <a:lnTo>
                  <a:pt x="189" y="30"/>
                </a:lnTo>
                <a:lnTo>
                  <a:pt x="169" y="12"/>
                </a:lnTo>
                <a:lnTo>
                  <a:pt x="142" y="6"/>
                </a:lnTo>
                <a:lnTo>
                  <a:pt x="122" y="0"/>
                </a:lnTo>
                <a:lnTo>
                  <a:pt x="76" y="1"/>
                </a:lnTo>
                <a:lnTo>
                  <a:pt x="56" y="14"/>
                </a:lnTo>
                <a:lnTo>
                  <a:pt x="43" y="33"/>
                </a:lnTo>
                <a:lnTo>
                  <a:pt x="30" y="52"/>
                </a:lnTo>
                <a:lnTo>
                  <a:pt x="17" y="70"/>
                </a:lnTo>
                <a:lnTo>
                  <a:pt x="11" y="90"/>
                </a:lnTo>
                <a:lnTo>
                  <a:pt x="11" y="114"/>
                </a:lnTo>
                <a:lnTo>
                  <a:pt x="5" y="133"/>
                </a:lnTo>
                <a:lnTo>
                  <a:pt x="5" y="146"/>
                </a:lnTo>
                <a:lnTo>
                  <a:pt x="0" y="171"/>
                </a:lnTo>
                <a:lnTo>
                  <a:pt x="13" y="189"/>
                </a:lnTo>
                <a:lnTo>
                  <a:pt x="33" y="195"/>
                </a:lnTo>
                <a:lnTo>
                  <a:pt x="46" y="195"/>
                </a:lnTo>
                <a:lnTo>
                  <a:pt x="66" y="201"/>
                </a:lnTo>
                <a:lnTo>
                  <a:pt x="86" y="200"/>
                </a:lnTo>
                <a:lnTo>
                  <a:pt x="105" y="200"/>
                </a:lnTo>
                <a:lnTo>
                  <a:pt x="125" y="193"/>
                </a:lnTo>
                <a:lnTo>
                  <a:pt x="138" y="175"/>
                </a:lnTo>
                <a:lnTo>
                  <a:pt x="151" y="156"/>
                </a:lnTo>
                <a:lnTo>
                  <a:pt x="177" y="130"/>
                </a:lnTo>
                <a:lnTo>
                  <a:pt x="190" y="111"/>
                </a:lnTo>
                <a:lnTo>
                  <a:pt x="197" y="92"/>
                </a:lnTo>
                <a:lnTo>
                  <a:pt x="188" y="57"/>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72" name="Freeform 87"/>
          <p:cNvSpPr>
            <a:spLocks/>
          </p:cNvSpPr>
          <p:nvPr/>
        </p:nvSpPr>
        <p:spPr bwMode="auto">
          <a:xfrm>
            <a:off x="2693988" y="3824288"/>
            <a:ext cx="280987" cy="346075"/>
          </a:xfrm>
          <a:custGeom>
            <a:avLst/>
            <a:gdLst>
              <a:gd name="T0" fmla="*/ 2147483647 w 200"/>
              <a:gd name="T1" fmla="*/ 2147483647 h 202"/>
              <a:gd name="T2" fmla="*/ 2147483647 w 200"/>
              <a:gd name="T3" fmla="*/ 2147483647 h 202"/>
              <a:gd name="T4" fmla="*/ 2147483647 w 200"/>
              <a:gd name="T5" fmla="*/ 2147483647 h 202"/>
              <a:gd name="T6" fmla="*/ 2147483647 w 200"/>
              <a:gd name="T7" fmla="*/ 2147483647 h 202"/>
              <a:gd name="T8" fmla="*/ 2147483647 w 200"/>
              <a:gd name="T9" fmla="*/ 0 h 202"/>
              <a:gd name="T10" fmla="*/ 2147483647 w 200"/>
              <a:gd name="T11" fmla="*/ 2147483647 h 202"/>
              <a:gd name="T12" fmla="*/ 2147483647 w 200"/>
              <a:gd name="T13" fmla="*/ 2147483647 h 202"/>
              <a:gd name="T14" fmla="*/ 2147483647 w 200"/>
              <a:gd name="T15" fmla="*/ 2147483647 h 202"/>
              <a:gd name="T16" fmla="*/ 2147483647 w 200"/>
              <a:gd name="T17" fmla="*/ 2147483647 h 202"/>
              <a:gd name="T18" fmla="*/ 2147483647 w 200"/>
              <a:gd name="T19" fmla="*/ 2147483647 h 202"/>
              <a:gd name="T20" fmla="*/ 2147483647 w 200"/>
              <a:gd name="T21" fmla="*/ 2147483647 h 202"/>
              <a:gd name="T22" fmla="*/ 2147483647 w 200"/>
              <a:gd name="T23" fmla="*/ 2147483647 h 202"/>
              <a:gd name="T24" fmla="*/ 2147483647 w 200"/>
              <a:gd name="T25" fmla="*/ 2147483647 h 202"/>
              <a:gd name="T26" fmla="*/ 2147483647 w 200"/>
              <a:gd name="T27" fmla="*/ 2147483647 h 202"/>
              <a:gd name="T28" fmla="*/ 0 w 200"/>
              <a:gd name="T29" fmla="*/ 2147483647 h 202"/>
              <a:gd name="T30" fmla="*/ 2147483647 w 200"/>
              <a:gd name="T31" fmla="*/ 2147483647 h 202"/>
              <a:gd name="T32" fmla="*/ 2147483647 w 200"/>
              <a:gd name="T33" fmla="*/ 2147483647 h 202"/>
              <a:gd name="T34" fmla="*/ 2147483647 w 200"/>
              <a:gd name="T35" fmla="*/ 2147483647 h 202"/>
              <a:gd name="T36" fmla="*/ 2147483647 w 200"/>
              <a:gd name="T37" fmla="*/ 2147483647 h 202"/>
              <a:gd name="T38" fmla="*/ 2147483647 w 200"/>
              <a:gd name="T39" fmla="*/ 2147483647 h 202"/>
              <a:gd name="T40" fmla="*/ 2147483647 w 200"/>
              <a:gd name="T41" fmla="*/ 2147483647 h 202"/>
              <a:gd name="T42" fmla="*/ 2147483647 w 200"/>
              <a:gd name="T43" fmla="*/ 2147483647 h 202"/>
              <a:gd name="T44" fmla="*/ 2147483647 w 200"/>
              <a:gd name="T45" fmla="*/ 2147483647 h 202"/>
              <a:gd name="T46" fmla="*/ 2147483647 w 200"/>
              <a:gd name="T47" fmla="*/ 2147483647 h 202"/>
              <a:gd name="T48" fmla="*/ 2147483647 w 200"/>
              <a:gd name="T49" fmla="*/ 2147483647 h 202"/>
              <a:gd name="T50" fmla="*/ 2147483647 w 200"/>
              <a:gd name="T51" fmla="*/ 2147483647 h 202"/>
              <a:gd name="T52" fmla="*/ 2147483647 w 200"/>
              <a:gd name="T53" fmla="*/ 2147483647 h 202"/>
              <a:gd name="T54" fmla="*/ 2147483647 w 200"/>
              <a:gd name="T55" fmla="*/ 2147483647 h 202"/>
              <a:gd name="T56" fmla="*/ 2147483647 w 200"/>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202"/>
              <a:gd name="T89" fmla="*/ 200 w 200"/>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202">
                <a:moveTo>
                  <a:pt x="190" y="57"/>
                </a:moveTo>
                <a:lnTo>
                  <a:pt x="190" y="30"/>
                </a:lnTo>
                <a:lnTo>
                  <a:pt x="171" y="12"/>
                </a:lnTo>
                <a:lnTo>
                  <a:pt x="143" y="6"/>
                </a:lnTo>
                <a:lnTo>
                  <a:pt x="123" y="0"/>
                </a:lnTo>
                <a:lnTo>
                  <a:pt x="77" y="1"/>
                </a:lnTo>
                <a:lnTo>
                  <a:pt x="57" y="14"/>
                </a:lnTo>
                <a:lnTo>
                  <a:pt x="44" y="33"/>
                </a:lnTo>
                <a:lnTo>
                  <a:pt x="30" y="52"/>
                </a:lnTo>
                <a:lnTo>
                  <a:pt x="17" y="70"/>
                </a:lnTo>
                <a:lnTo>
                  <a:pt x="11" y="90"/>
                </a:lnTo>
                <a:lnTo>
                  <a:pt x="12" y="114"/>
                </a:lnTo>
                <a:lnTo>
                  <a:pt x="5" y="133"/>
                </a:lnTo>
                <a:lnTo>
                  <a:pt x="5" y="146"/>
                </a:lnTo>
                <a:lnTo>
                  <a:pt x="0" y="171"/>
                </a:lnTo>
                <a:lnTo>
                  <a:pt x="13" y="189"/>
                </a:lnTo>
                <a:lnTo>
                  <a:pt x="33" y="195"/>
                </a:lnTo>
                <a:lnTo>
                  <a:pt x="47" y="195"/>
                </a:lnTo>
                <a:lnTo>
                  <a:pt x="66" y="201"/>
                </a:lnTo>
                <a:lnTo>
                  <a:pt x="87" y="200"/>
                </a:lnTo>
                <a:lnTo>
                  <a:pt x="106" y="200"/>
                </a:lnTo>
                <a:lnTo>
                  <a:pt x="127" y="193"/>
                </a:lnTo>
                <a:lnTo>
                  <a:pt x="140" y="175"/>
                </a:lnTo>
                <a:lnTo>
                  <a:pt x="152" y="156"/>
                </a:lnTo>
                <a:lnTo>
                  <a:pt x="179" y="130"/>
                </a:lnTo>
                <a:lnTo>
                  <a:pt x="192" y="111"/>
                </a:lnTo>
                <a:lnTo>
                  <a:pt x="199" y="92"/>
                </a:lnTo>
                <a:lnTo>
                  <a:pt x="190" y="57"/>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73" name="Freeform 88"/>
          <p:cNvSpPr>
            <a:spLocks/>
          </p:cNvSpPr>
          <p:nvPr/>
        </p:nvSpPr>
        <p:spPr bwMode="auto">
          <a:xfrm>
            <a:off x="4144963" y="4040188"/>
            <a:ext cx="244475" cy="201612"/>
          </a:xfrm>
          <a:custGeom>
            <a:avLst/>
            <a:gdLst>
              <a:gd name="T0" fmla="*/ 2147483647 w 200"/>
              <a:gd name="T1" fmla="*/ 2147483647 h 202"/>
              <a:gd name="T2" fmla="*/ 2147483647 w 200"/>
              <a:gd name="T3" fmla="*/ 2147483647 h 202"/>
              <a:gd name="T4" fmla="*/ 2147483647 w 200"/>
              <a:gd name="T5" fmla="*/ 2147483647 h 202"/>
              <a:gd name="T6" fmla="*/ 2147483647 w 200"/>
              <a:gd name="T7" fmla="*/ 2147483647 h 202"/>
              <a:gd name="T8" fmla="*/ 2147483647 w 200"/>
              <a:gd name="T9" fmla="*/ 0 h 202"/>
              <a:gd name="T10" fmla="*/ 2147483647 w 200"/>
              <a:gd name="T11" fmla="*/ 2147483647 h 202"/>
              <a:gd name="T12" fmla="*/ 2147483647 w 200"/>
              <a:gd name="T13" fmla="*/ 2147483647 h 202"/>
              <a:gd name="T14" fmla="*/ 2147483647 w 200"/>
              <a:gd name="T15" fmla="*/ 2147483647 h 202"/>
              <a:gd name="T16" fmla="*/ 2147483647 w 200"/>
              <a:gd name="T17" fmla="*/ 2147483647 h 202"/>
              <a:gd name="T18" fmla="*/ 2147483647 w 200"/>
              <a:gd name="T19" fmla="*/ 2147483647 h 202"/>
              <a:gd name="T20" fmla="*/ 2147483647 w 200"/>
              <a:gd name="T21" fmla="*/ 2147483647 h 202"/>
              <a:gd name="T22" fmla="*/ 2147483647 w 200"/>
              <a:gd name="T23" fmla="*/ 2147483647 h 202"/>
              <a:gd name="T24" fmla="*/ 2147483647 w 200"/>
              <a:gd name="T25" fmla="*/ 2147483647 h 202"/>
              <a:gd name="T26" fmla="*/ 2147483647 w 200"/>
              <a:gd name="T27" fmla="*/ 2147483647 h 202"/>
              <a:gd name="T28" fmla="*/ 0 w 200"/>
              <a:gd name="T29" fmla="*/ 2147483647 h 202"/>
              <a:gd name="T30" fmla="*/ 2147483647 w 200"/>
              <a:gd name="T31" fmla="*/ 2147483647 h 202"/>
              <a:gd name="T32" fmla="*/ 2147483647 w 200"/>
              <a:gd name="T33" fmla="*/ 2147483647 h 202"/>
              <a:gd name="T34" fmla="*/ 2147483647 w 200"/>
              <a:gd name="T35" fmla="*/ 2147483647 h 202"/>
              <a:gd name="T36" fmla="*/ 2147483647 w 200"/>
              <a:gd name="T37" fmla="*/ 2147483647 h 202"/>
              <a:gd name="T38" fmla="*/ 2147483647 w 200"/>
              <a:gd name="T39" fmla="*/ 2147483647 h 202"/>
              <a:gd name="T40" fmla="*/ 2147483647 w 200"/>
              <a:gd name="T41" fmla="*/ 2147483647 h 202"/>
              <a:gd name="T42" fmla="*/ 2147483647 w 200"/>
              <a:gd name="T43" fmla="*/ 2147483647 h 202"/>
              <a:gd name="T44" fmla="*/ 2147483647 w 200"/>
              <a:gd name="T45" fmla="*/ 2147483647 h 202"/>
              <a:gd name="T46" fmla="*/ 2147483647 w 200"/>
              <a:gd name="T47" fmla="*/ 2147483647 h 202"/>
              <a:gd name="T48" fmla="*/ 2147483647 w 200"/>
              <a:gd name="T49" fmla="*/ 2147483647 h 202"/>
              <a:gd name="T50" fmla="*/ 2147483647 w 200"/>
              <a:gd name="T51" fmla="*/ 2147483647 h 202"/>
              <a:gd name="T52" fmla="*/ 2147483647 w 200"/>
              <a:gd name="T53" fmla="*/ 2147483647 h 202"/>
              <a:gd name="T54" fmla="*/ 2147483647 w 200"/>
              <a:gd name="T55" fmla="*/ 2147483647 h 202"/>
              <a:gd name="T56" fmla="*/ 2147483647 w 200"/>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202"/>
              <a:gd name="T89" fmla="*/ 200 w 200"/>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202">
                <a:moveTo>
                  <a:pt x="190" y="57"/>
                </a:moveTo>
                <a:lnTo>
                  <a:pt x="190" y="30"/>
                </a:lnTo>
                <a:lnTo>
                  <a:pt x="171" y="12"/>
                </a:lnTo>
                <a:lnTo>
                  <a:pt x="143" y="6"/>
                </a:lnTo>
                <a:lnTo>
                  <a:pt x="123" y="0"/>
                </a:lnTo>
                <a:lnTo>
                  <a:pt x="77" y="1"/>
                </a:lnTo>
                <a:lnTo>
                  <a:pt x="57" y="14"/>
                </a:lnTo>
                <a:lnTo>
                  <a:pt x="44" y="33"/>
                </a:lnTo>
                <a:lnTo>
                  <a:pt x="30" y="52"/>
                </a:lnTo>
                <a:lnTo>
                  <a:pt x="17" y="70"/>
                </a:lnTo>
                <a:lnTo>
                  <a:pt x="11" y="90"/>
                </a:lnTo>
                <a:lnTo>
                  <a:pt x="12" y="114"/>
                </a:lnTo>
                <a:lnTo>
                  <a:pt x="5" y="133"/>
                </a:lnTo>
                <a:lnTo>
                  <a:pt x="5" y="146"/>
                </a:lnTo>
                <a:lnTo>
                  <a:pt x="0" y="171"/>
                </a:lnTo>
                <a:lnTo>
                  <a:pt x="13" y="189"/>
                </a:lnTo>
                <a:lnTo>
                  <a:pt x="33" y="195"/>
                </a:lnTo>
                <a:lnTo>
                  <a:pt x="47" y="195"/>
                </a:lnTo>
                <a:lnTo>
                  <a:pt x="66" y="201"/>
                </a:lnTo>
                <a:lnTo>
                  <a:pt x="87" y="200"/>
                </a:lnTo>
                <a:lnTo>
                  <a:pt x="106" y="200"/>
                </a:lnTo>
                <a:lnTo>
                  <a:pt x="127" y="193"/>
                </a:lnTo>
                <a:lnTo>
                  <a:pt x="140" y="175"/>
                </a:lnTo>
                <a:lnTo>
                  <a:pt x="152" y="156"/>
                </a:lnTo>
                <a:lnTo>
                  <a:pt x="179" y="130"/>
                </a:lnTo>
                <a:lnTo>
                  <a:pt x="192" y="111"/>
                </a:lnTo>
                <a:lnTo>
                  <a:pt x="199" y="92"/>
                </a:lnTo>
                <a:lnTo>
                  <a:pt x="190" y="57"/>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74" name="Freeform 89"/>
          <p:cNvSpPr>
            <a:spLocks/>
          </p:cNvSpPr>
          <p:nvPr/>
        </p:nvSpPr>
        <p:spPr bwMode="auto">
          <a:xfrm>
            <a:off x="4438650" y="4121150"/>
            <a:ext cx="239713" cy="201613"/>
          </a:xfrm>
          <a:custGeom>
            <a:avLst/>
            <a:gdLst>
              <a:gd name="T0" fmla="*/ 2147483647 w 200"/>
              <a:gd name="T1" fmla="*/ 2147483647 h 202"/>
              <a:gd name="T2" fmla="*/ 2147483647 w 200"/>
              <a:gd name="T3" fmla="*/ 2147483647 h 202"/>
              <a:gd name="T4" fmla="*/ 2147483647 w 200"/>
              <a:gd name="T5" fmla="*/ 2147483647 h 202"/>
              <a:gd name="T6" fmla="*/ 2147483647 w 200"/>
              <a:gd name="T7" fmla="*/ 2147483647 h 202"/>
              <a:gd name="T8" fmla="*/ 2147483647 w 200"/>
              <a:gd name="T9" fmla="*/ 0 h 202"/>
              <a:gd name="T10" fmla="*/ 2147483647 w 200"/>
              <a:gd name="T11" fmla="*/ 2147483647 h 202"/>
              <a:gd name="T12" fmla="*/ 2147483647 w 200"/>
              <a:gd name="T13" fmla="*/ 2147483647 h 202"/>
              <a:gd name="T14" fmla="*/ 2147483647 w 200"/>
              <a:gd name="T15" fmla="*/ 2147483647 h 202"/>
              <a:gd name="T16" fmla="*/ 2147483647 w 200"/>
              <a:gd name="T17" fmla="*/ 2147483647 h 202"/>
              <a:gd name="T18" fmla="*/ 2147483647 w 200"/>
              <a:gd name="T19" fmla="*/ 2147483647 h 202"/>
              <a:gd name="T20" fmla="*/ 2147483647 w 200"/>
              <a:gd name="T21" fmla="*/ 2147483647 h 202"/>
              <a:gd name="T22" fmla="*/ 2147483647 w 200"/>
              <a:gd name="T23" fmla="*/ 2147483647 h 202"/>
              <a:gd name="T24" fmla="*/ 2147483647 w 200"/>
              <a:gd name="T25" fmla="*/ 2147483647 h 202"/>
              <a:gd name="T26" fmla="*/ 2147483647 w 200"/>
              <a:gd name="T27" fmla="*/ 2147483647 h 202"/>
              <a:gd name="T28" fmla="*/ 0 w 200"/>
              <a:gd name="T29" fmla="*/ 2147483647 h 202"/>
              <a:gd name="T30" fmla="*/ 2147483647 w 200"/>
              <a:gd name="T31" fmla="*/ 2147483647 h 202"/>
              <a:gd name="T32" fmla="*/ 2147483647 w 200"/>
              <a:gd name="T33" fmla="*/ 2147483647 h 202"/>
              <a:gd name="T34" fmla="*/ 2147483647 w 200"/>
              <a:gd name="T35" fmla="*/ 2147483647 h 202"/>
              <a:gd name="T36" fmla="*/ 2147483647 w 200"/>
              <a:gd name="T37" fmla="*/ 2147483647 h 202"/>
              <a:gd name="T38" fmla="*/ 2147483647 w 200"/>
              <a:gd name="T39" fmla="*/ 2147483647 h 202"/>
              <a:gd name="T40" fmla="*/ 2147483647 w 200"/>
              <a:gd name="T41" fmla="*/ 2147483647 h 202"/>
              <a:gd name="T42" fmla="*/ 2147483647 w 200"/>
              <a:gd name="T43" fmla="*/ 2147483647 h 202"/>
              <a:gd name="T44" fmla="*/ 2147483647 w 200"/>
              <a:gd name="T45" fmla="*/ 2147483647 h 202"/>
              <a:gd name="T46" fmla="*/ 2147483647 w 200"/>
              <a:gd name="T47" fmla="*/ 2147483647 h 202"/>
              <a:gd name="T48" fmla="*/ 2147483647 w 200"/>
              <a:gd name="T49" fmla="*/ 2147483647 h 202"/>
              <a:gd name="T50" fmla="*/ 2147483647 w 200"/>
              <a:gd name="T51" fmla="*/ 2147483647 h 202"/>
              <a:gd name="T52" fmla="*/ 2147483647 w 200"/>
              <a:gd name="T53" fmla="*/ 2147483647 h 202"/>
              <a:gd name="T54" fmla="*/ 2147483647 w 200"/>
              <a:gd name="T55" fmla="*/ 2147483647 h 202"/>
              <a:gd name="T56" fmla="*/ 2147483647 w 200"/>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202"/>
              <a:gd name="T89" fmla="*/ 200 w 200"/>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202">
                <a:moveTo>
                  <a:pt x="190" y="57"/>
                </a:moveTo>
                <a:lnTo>
                  <a:pt x="190" y="30"/>
                </a:lnTo>
                <a:lnTo>
                  <a:pt x="171" y="12"/>
                </a:lnTo>
                <a:lnTo>
                  <a:pt x="143" y="6"/>
                </a:lnTo>
                <a:lnTo>
                  <a:pt x="123" y="0"/>
                </a:lnTo>
                <a:lnTo>
                  <a:pt x="77" y="1"/>
                </a:lnTo>
                <a:lnTo>
                  <a:pt x="57" y="14"/>
                </a:lnTo>
                <a:lnTo>
                  <a:pt x="44" y="33"/>
                </a:lnTo>
                <a:lnTo>
                  <a:pt x="30" y="52"/>
                </a:lnTo>
                <a:lnTo>
                  <a:pt x="17" y="70"/>
                </a:lnTo>
                <a:lnTo>
                  <a:pt x="11" y="90"/>
                </a:lnTo>
                <a:lnTo>
                  <a:pt x="12" y="114"/>
                </a:lnTo>
                <a:lnTo>
                  <a:pt x="5" y="133"/>
                </a:lnTo>
                <a:lnTo>
                  <a:pt x="5" y="146"/>
                </a:lnTo>
                <a:lnTo>
                  <a:pt x="0" y="171"/>
                </a:lnTo>
                <a:lnTo>
                  <a:pt x="13" y="189"/>
                </a:lnTo>
                <a:lnTo>
                  <a:pt x="33" y="195"/>
                </a:lnTo>
                <a:lnTo>
                  <a:pt x="47" y="195"/>
                </a:lnTo>
                <a:lnTo>
                  <a:pt x="66" y="201"/>
                </a:lnTo>
                <a:lnTo>
                  <a:pt x="87" y="200"/>
                </a:lnTo>
                <a:lnTo>
                  <a:pt x="106" y="200"/>
                </a:lnTo>
                <a:lnTo>
                  <a:pt x="127" y="193"/>
                </a:lnTo>
                <a:lnTo>
                  <a:pt x="140" y="175"/>
                </a:lnTo>
                <a:lnTo>
                  <a:pt x="152" y="156"/>
                </a:lnTo>
                <a:lnTo>
                  <a:pt x="179" y="130"/>
                </a:lnTo>
                <a:lnTo>
                  <a:pt x="192" y="111"/>
                </a:lnTo>
                <a:lnTo>
                  <a:pt x="199" y="92"/>
                </a:lnTo>
                <a:lnTo>
                  <a:pt x="190" y="57"/>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75" name="Freeform 90"/>
          <p:cNvSpPr>
            <a:spLocks/>
          </p:cNvSpPr>
          <p:nvPr/>
        </p:nvSpPr>
        <p:spPr bwMode="auto">
          <a:xfrm>
            <a:off x="4327525" y="4191000"/>
            <a:ext cx="468313" cy="193675"/>
          </a:xfrm>
          <a:custGeom>
            <a:avLst/>
            <a:gdLst>
              <a:gd name="T0" fmla="*/ 2147483647 w 385"/>
              <a:gd name="T1" fmla="*/ 2147483647 h 193"/>
              <a:gd name="T2" fmla="*/ 2147483647 w 385"/>
              <a:gd name="T3" fmla="*/ 2147483647 h 193"/>
              <a:gd name="T4" fmla="*/ 2147483647 w 385"/>
              <a:gd name="T5" fmla="*/ 2147483647 h 193"/>
              <a:gd name="T6" fmla="*/ 2147483647 w 385"/>
              <a:gd name="T7" fmla="*/ 2147483647 h 193"/>
              <a:gd name="T8" fmla="*/ 2147483647 w 385"/>
              <a:gd name="T9" fmla="*/ 0 h 193"/>
              <a:gd name="T10" fmla="*/ 2147483647 w 385"/>
              <a:gd name="T11" fmla="*/ 2147483647 h 193"/>
              <a:gd name="T12" fmla="*/ 2147483647 w 385"/>
              <a:gd name="T13" fmla="*/ 2147483647 h 193"/>
              <a:gd name="T14" fmla="*/ 2147483647 w 385"/>
              <a:gd name="T15" fmla="*/ 2147483647 h 193"/>
              <a:gd name="T16" fmla="*/ 2147483647 w 385"/>
              <a:gd name="T17" fmla="*/ 2147483647 h 193"/>
              <a:gd name="T18" fmla="*/ 2147483647 w 385"/>
              <a:gd name="T19" fmla="*/ 2147483647 h 193"/>
              <a:gd name="T20" fmla="*/ 2147483647 w 385"/>
              <a:gd name="T21" fmla="*/ 2147483647 h 193"/>
              <a:gd name="T22" fmla="*/ 2147483647 w 385"/>
              <a:gd name="T23" fmla="*/ 2147483647 h 193"/>
              <a:gd name="T24" fmla="*/ 2147483647 w 385"/>
              <a:gd name="T25" fmla="*/ 2147483647 h 193"/>
              <a:gd name="T26" fmla="*/ 2147483647 w 385"/>
              <a:gd name="T27" fmla="*/ 2147483647 h 193"/>
              <a:gd name="T28" fmla="*/ 0 w 385"/>
              <a:gd name="T29" fmla="*/ 2147483647 h 193"/>
              <a:gd name="T30" fmla="*/ 2147483647 w 385"/>
              <a:gd name="T31" fmla="*/ 2147483647 h 193"/>
              <a:gd name="T32" fmla="*/ 2147483647 w 385"/>
              <a:gd name="T33" fmla="*/ 2147483647 h 193"/>
              <a:gd name="T34" fmla="*/ 2147483647 w 385"/>
              <a:gd name="T35" fmla="*/ 2147483647 h 193"/>
              <a:gd name="T36" fmla="*/ 2147483647 w 385"/>
              <a:gd name="T37" fmla="*/ 2147483647 h 193"/>
              <a:gd name="T38" fmla="*/ 2147483647 w 385"/>
              <a:gd name="T39" fmla="*/ 2147483647 h 193"/>
              <a:gd name="T40" fmla="*/ 2147483647 w 385"/>
              <a:gd name="T41" fmla="*/ 2147483647 h 193"/>
              <a:gd name="T42" fmla="*/ 2147483647 w 385"/>
              <a:gd name="T43" fmla="*/ 2147483647 h 193"/>
              <a:gd name="T44" fmla="*/ 2147483647 w 385"/>
              <a:gd name="T45" fmla="*/ 2147483647 h 193"/>
              <a:gd name="T46" fmla="*/ 2147483647 w 385"/>
              <a:gd name="T47" fmla="*/ 2147483647 h 193"/>
              <a:gd name="T48" fmla="*/ 2147483647 w 385"/>
              <a:gd name="T49" fmla="*/ 2147483647 h 193"/>
              <a:gd name="T50" fmla="*/ 2147483647 w 385"/>
              <a:gd name="T51" fmla="*/ 2147483647 h 193"/>
              <a:gd name="T52" fmla="*/ 2147483647 w 385"/>
              <a:gd name="T53" fmla="*/ 2147483647 h 193"/>
              <a:gd name="T54" fmla="*/ 2147483647 w 385"/>
              <a:gd name="T55" fmla="*/ 2147483647 h 193"/>
              <a:gd name="T56" fmla="*/ 2147483647 w 385"/>
              <a:gd name="T57" fmla="*/ 2147483647 h 1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5"/>
              <a:gd name="T88" fmla="*/ 0 h 193"/>
              <a:gd name="T89" fmla="*/ 385 w 385"/>
              <a:gd name="T90" fmla="*/ 193 h 1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5" h="193">
                <a:moveTo>
                  <a:pt x="367" y="55"/>
                </a:moveTo>
                <a:lnTo>
                  <a:pt x="368" y="29"/>
                </a:lnTo>
                <a:lnTo>
                  <a:pt x="330" y="11"/>
                </a:lnTo>
                <a:lnTo>
                  <a:pt x="277" y="6"/>
                </a:lnTo>
                <a:lnTo>
                  <a:pt x="238" y="0"/>
                </a:lnTo>
                <a:lnTo>
                  <a:pt x="148" y="1"/>
                </a:lnTo>
                <a:lnTo>
                  <a:pt x="110" y="13"/>
                </a:lnTo>
                <a:lnTo>
                  <a:pt x="85" y="31"/>
                </a:lnTo>
                <a:lnTo>
                  <a:pt x="58" y="50"/>
                </a:lnTo>
                <a:lnTo>
                  <a:pt x="34" y="67"/>
                </a:lnTo>
                <a:lnTo>
                  <a:pt x="22" y="86"/>
                </a:lnTo>
                <a:lnTo>
                  <a:pt x="23" y="109"/>
                </a:lnTo>
                <a:lnTo>
                  <a:pt x="11" y="127"/>
                </a:lnTo>
                <a:lnTo>
                  <a:pt x="11" y="139"/>
                </a:lnTo>
                <a:lnTo>
                  <a:pt x="0" y="163"/>
                </a:lnTo>
                <a:lnTo>
                  <a:pt x="25" y="180"/>
                </a:lnTo>
                <a:lnTo>
                  <a:pt x="64" y="186"/>
                </a:lnTo>
                <a:lnTo>
                  <a:pt x="91" y="186"/>
                </a:lnTo>
                <a:lnTo>
                  <a:pt x="128" y="192"/>
                </a:lnTo>
                <a:lnTo>
                  <a:pt x="168" y="191"/>
                </a:lnTo>
                <a:lnTo>
                  <a:pt x="206" y="191"/>
                </a:lnTo>
                <a:lnTo>
                  <a:pt x="245" y="185"/>
                </a:lnTo>
                <a:lnTo>
                  <a:pt x="270" y="167"/>
                </a:lnTo>
                <a:lnTo>
                  <a:pt x="295" y="149"/>
                </a:lnTo>
                <a:lnTo>
                  <a:pt x="346" y="124"/>
                </a:lnTo>
                <a:lnTo>
                  <a:pt x="371" y="106"/>
                </a:lnTo>
                <a:lnTo>
                  <a:pt x="384" y="88"/>
                </a:lnTo>
                <a:lnTo>
                  <a:pt x="367" y="55"/>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76" name="Freeform 91"/>
          <p:cNvSpPr>
            <a:spLocks/>
          </p:cNvSpPr>
          <p:nvPr/>
        </p:nvSpPr>
        <p:spPr bwMode="auto">
          <a:xfrm>
            <a:off x="5029200" y="3759200"/>
            <a:ext cx="523875" cy="274638"/>
          </a:xfrm>
          <a:custGeom>
            <a:avLst/>
            <a:gdLst>
              <a:gd name="T0" fmla="*/ 2147483647 w 329"/>
              <a:gd name="T1" fmla="*/ 2147483647 h 239"/>
              <a:gd name="T2" fmla="*/ 2147483647 w 329"/>
              <a:gd name="T3" fmla="*/ 2147483647 h 239"/>
              <a:gd name="T4" fmla="*/ 2147483647 w 329"/>
              <a:gd name="T5" fmla="*/ 2147483647 h 239"/>
              <a:gd name="T6" fmla="*/ 2147483647 w 329"/>
              <a:gd name="T7" fmla="*/ 2147483647 h 239"/>
              <a:gd name="T8" fmla="*/ 2147483647 w 329"/>
              <a:gd name="T9" fmla="*/ 2147483647 h 239"/>
              <a:gd name="T10" fmla="*/ 2147483647 w 329"/>
              <a:gd name="T11" fmla="*/ 2147483647 h 239"/>
              <a:gd name="T12" fmla="*/ 2147483647 w 329"/>
              <a:gd name="T13" fmla="*/ 2147483647 h 239"/>
              <a:gd name="T14" fmla="*/ 2147483647 w 329"/>
              <a:gd name="T15" fmla="*/ 2147483647 h 239"/>
              <a:gd name="T16" fmla="*/ 2147483647 w 329"/>
              <a:gd name="T17" fmla="*/ 2147483647 h 239"/>
              <a:gd name="T18" fmla="*/ 2147483647 w 329"/>
              <a:gd name="T19" fmla="*/ 2147483647 h 239"/>
              <a:gd name="T20" fmla="*/ 2147483647 w 329"/>
              <a:gd name="T21" fmla="*/ 2147483647 h 239"/>
              <a:gd name="T22" fmla="*/ 2147483647 w 329"/>
              <a:gd name="T23" fmla="*/ 2147483647 h 239"/>
              <a:gd name="T24" fmla="*/ 2147483647 w 329"/>
              <a:gd name="T25" fmla="*/ 2147483647 h 239"/>
              <a:gd name="T26" fmla="*/ 2147483647 w 329"/>
              <a:gd name="T27" fmla="*/ 2147483647 h 239"/>
              <a:gd name="T28" fmla="*/ 2147483647 w 329"/>
              <a:gd name="T29" fmla="*/ 2147483647 h 239"/>
              <a:gd name="T30" fmla="*/ 2147483647 w 329"/>
              <a:gd name="T31" fmla="*/ 0 h 239"/>
              <a:gd name="T32" fmla="*/ 2147483647 w 329"/>
              <a:gd name="T33" fmla="*/ 2147483647 h 239"/>
              <a:gd name="T34" fmla="*/ 2147483647 w 329"/>
              <a:gd name="T35" fmla="*/ 2147483647 h 239"/>
              <a:gd name="T36" fmla="*/ 2147483647 w 329"/>
              <a:gd name="T37" fmla="*/ 2147483647 h 239"/>
              <a:gd name="T38" fmla="*/ 2147483647 w 329"/>
              <a:gd name="T39" fmla="*/ 2147483647 h 239"/>
              <a:gd name="T40" fmla="*/ 2147483647 w 329"/>
              <a:gd name="T41" fmla="*/ 2147483647 h 239"/>
              <a:gd name="T42" fmla="*/ 0 w 329"/>
              <a:gd name="T43" fmla="*/ 2147483647 h 239"/>
              <a:gd name="T44" fmla="*/ 2147483647 w 329"/>
              <a:gd name="T45" fmla="*/ 2147483647 h 239"/>
              <a:gd name="T46" fmla="*/ 2147483647 w 329"/>
              <a:gd name="T47" fmla="*/ 2147483647 h 239"/>
              <a:gd name="T48" fmla="*/ 2147483647 w 329"/>
              <a:gd name="T49" fmla="*/ 2147483647 h 239"/>
              <a:gd name="T50" fmla="*/ 2147483647 w 329"/>
              <a:gd name="T51" fmla="*/ 2147483647 h 239"/>
              <a:gd name="T52" fmla="*/ 2147483647 w 329"/>
              <a:gd name="T53" fmla="*/ 2147483647 h 239"/>
              <a:gd name="T54" fmla="*/ 2147483647 w 329"/>
              <a:gd name="T55" fmla="*/ 2147483647 h 239"/>
              <a:gd name="T56" fmla="*/ 2147483647 w 329"/>
              <a:gd name="T57" fmla="*/ 2147483647 h 2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9"/>
              <a:gd name="T88" fmla="*/ 0 h 239"/>
              <a:gd name="T89" fmla="*/ 329 w 329"/>
              <a:gd name="T90" fmla="*/ 239 h 2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9" h="239">
                <a:moveTo>
                  <a:pt x="100" y="219"/>
                </a:moveTo>
                <a:lnTo>
                  <a:pt x="135" y="238"/>
                </a:lnTo>
                <a:lnTo>
                  <a:pt x="183" y="236"/>
                </a:lnTo>
                <a:lnTo>
                  <a:pt x="227" y="221"/>
                </a:lnTo>
                <a:lnTo>
                  <a:pt x="261" y="211"/>
                </a:lnTo>
                <a:lnTo>
                  <a:pt x="320" y="177"/>
                </a:lnTo>
                <a:lnTo>
                  <a:pt x="328" y="154"/>
                </a:lnTo>
                <a:lnTo>
                  <a:pt x="318" y="131"/>
                </a:lnTo>
                <a:lnTo>
                  <a:pt x="311" y="108"/>
                </a:lnTo>
                <a:lnTo>
                  <a:pt x="303" y="86"/>
                </a:lnTo>
                <a:lnTo>
                  <a:pt x="285" y="68"/>
                </a:lnTo>
                <a:lnTo>
                  <a:pt x="252" y="51"/>
                </a:lnTo>
                <a:lnTo>
                  <a:pt x="235" y="34"/>
                </a:lnTo>
                <a:lnTo>
                  <a:pt x="218" y="25"/>
                </a:lnTo>
                <a:lnTo>
                  <a:pt x="190" y="3"/>
                </a:lnTo>
                <a:lnTo>
                  <a:pt x="151" y="0"/>
                </a:lnTo>
                <a:lnTo>
                  <a:pt x="116" y="10"/>
                </a:lnTo>
                <a:lnTo>
                  <a:pt x="98" y="20"/>
                </a:lnTo>
                <a:lnTo>
                  <a:pt x="66" y="31"/>
                </a:lnTo>
                <a:lnTo>
                  <a:pt x="40" y="46"/>
                </a:lnTo>
                <a:lnTo>
                  <a:pt x="16" y="60"/>
                </a:lnTo>
                <a:lnTo>
                  <a:pt x="0" y="79"/>
                </a:lnTo>
                <a:lnTo>
                  <a:pt x="7" y="101"/>
                </a:lnTo>
                <a:lnTo>
                  <a:pt x="16" y="123"/>
                </a:lnTo>
                <a:lnTo>
                  <a:pt x="16" y="160"/>
                </a:lnTo>
                <a:lnTo>
                  <a:pt x="25" y="183"/>
                </a:lnTo>
                <a:lnTo>
                  <a:pt x="42" y="201"/>
                </a:lnTo>
                <a:lnTo>
                  <a:pt x="100" y="219"/>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77" name="Freeform 92"/>
          <p:cNvSpPr>
            <a:spLocks/>
          </p:cNvSpPr>
          <p:nvPr/>
        </p:nvSpPr>
        <p:spPr bwMode="auto">
          <a:xfrm>
            <a:off x="5553075" y="3940175"/>
            <a:ext cx="411163" cy="346075"/>
          </a:xfrm>
          <a:custGeom>
            <a:avLst/>
            <a:gdLst>
              <a:gd name="T0" fmla="*/ 2147483647 w 281"/>
              <a:gd name="T1" fmla="*/ 2147483647 h 239"/>
              <a:gd name="T2" fmla="*/ 2147483647 w 281"/>
              <a:gd name="T3" fmla="*/ 2147483647 h 239"/>
              <a:gd name="T4" fmla="*/ 2147483647 w 281"/>
              <a:gd name="T5" fmla="*/ 2147483647 h 239"/>
              <a:gd name="T6" fmla="*/ 2147483647 w 281"/>
              <a:gd name="T7" fmla="*/ 2147483647 h 239"/>
              <a:gd name="T8" fmla="*/ 2147483647 w 281"/>
              <a:gd name="T9" fmla="*/ 2147483647 h 239"/>
              <a:gd name="T10" fmla="*/ 2147483647 w 281"/>
              <a:gd name="T11" fmla="*/ 2147483647 h 239"/>
              <a:gd name="T12" fmla="*/ 2147483647 w 281"/>
              <a:gd name="T13" fmla="*/ 2147483647 h 239"/>
              <a:gd name="T14" fmla="*/ 2147483647 w 281"/>
              <a:gd name="T15" fmla="*/ 2147483647 h 239"/>
              <a:gd name="T16" fmla="*/ 2147483647 w 281"/>
              <a:gd name="T17" fmla="*/ 2147483647 h 239"/>
              <a:gd name="T18" fmla="*/ 2147483647 w 281"/>
              <a:gd name="T19" fmla="*/ 2147483647 h 239"/>
              <a:gd name="T20" fmla="*/ 2147483647 w 281"/>
              <a:gd name="T21" fmla="*/ 2147483647 h 239"/>
              <a:gd name="T22" fmla="*/ 2147483647 w 281"/>
              <a:gd name="T23" fmla="*/ 2147483647 h 239"/>
              <a:gd name="T24" fmla="*/ 2147483647 w 281"/>
              <a:gd name="T25" fmla="*/ 2147483647 h 239"/>
              <a:gd name="T26" fmla="*/ 2147483647 w 281"/>
              <a:gd name="T27" fmla="*/ 2147483647 h 239"/>
              <a:gd name="T28" fmla="*/ 2147483647 w 281"/>
              <a:gd name="T29" fmla="*/ 2147483647 h 239"/>
              <a:gd name="T30" fmla="*/ 2147483647 w 281"/>
              <a:gd name="T31" fmla="*/ 0 h 239"/>
              <a:gd name="T32" fmla="*/ 2147483647 w 281"/>
              <a:gd name="T33" fmla="*/ 2147483647 h 239"/>
              <a:gd name="T34" fmla="*/ 2147483647 w 281"/>
              <a:gd name="T35" fmla="*/ 2147483647 h 239"/>
              <a:gd name="T36" fmla="*/ 2147483647 w 281"/>
              <a:gd name="T37" fmla="*/ 2147483647 h 239"/>
              <a:gd name="T38" fmla="*/ 2147483647 w 281"/>
              <a:gd name="T39" fmla="*/ 2147483647 h 239"/>
              <a:gd name="T40" fmla="*/ 2147483647 w 281"/>
              <a:gd name="T41" fmla="*/ 2147483647 h 239"/>
              <a:gd name="T42" fmla="*/ 0 w 281"/>
              <a:gd name="T43" fmla="*/ 2147483647 h 239"/>
              <a:gd name="T44" fmla="*/ 2147483647 w 281"/>
              <a:gd name="T45" fmla="*/ 2147483647 h 239"/>
              <a:gd name="T46" fmla="*/ 2147483647 w 281"/>
              <a:gd name="T47" fmla="*/ 2147483647 h 239"/>
              <a:gd name="T48" fmla="*/ 2147483647 w 281"/>
              <a:gd name="T49" fmla="*/ 2147483647 h 239"/>
              <a:gd name="T50" fmla="*/ 2147483647 w 281"/>
              <a:gd name="T51" fmla="*/ 2147483647 h 239"/>
              <a:gd name="T52" fmla="*/ 2147483647 w 281"/>
              <a:gd name="T53" fmla="*/ 2147483647 h 239"/>
              <a:gd name="T54" fmla="*/ 2147483647 w 281"/>
              <a:gd name="T55" fmla="*/ 2147483647 h 239"/>
              <a:gd name="T56" fmla="*/ 2147483647 w 281"/>
              <a:gd name="T57" fmla="*/ 2147483647 h 2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1"/>
              <a:gd name="T88" fmla="*/ 0 h 239"/>
              <a:gd name="T89" fmla="*/ 281 w 281"/>
              <a:gd name="T90" fmla="*/ 239 h 2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1" h="239">
                <a:moveTo>
                  <a:pt x="85" y="219"/>
                </a:moveTo>
                <a:lnTo>
                  <a:pt x="115" y="238"/>
                </a:lnTo>
                <a:lnTo>
                  <a:pt x="156" y="236"/>
                </a:lnTo>
                <a:lnTo>
                  <a:pt x="194" y="221"/>
                </a:lnTo>
                <a:lnTo>
                  <a:pt x="223" y="211"/>
                </a:lnTo>
                <a:lnTo>
                  <a:pt x="273" y="177"/>
                </a:lnTo>
                <a:lnTo>
                  <a:pt x="280" y="154"/>
                </a:lnTo>
                <a:lnTo>
                  <a:pt x="272" y="131"/>
                </a:lnTo>
                <a:lnTo>
                  <a:pt x="265" y="108"/>
                </a:lnTo>
                <a:lnTo>
                  <a:pt x="259" y="86"/>
                </a:lnTo>
                <a:lnTo>
                  <a:pt x="243" y="68"/>
                </a:lnTo>
                <a:lnTo>
                  <a:pt x="215" y="51"/>
                </a:lnTo>
                <a:lnTo>
                  <a:pt x="200" y="34"/>
                </a:lnTo>
                <a:lnTo>
                  <a:pt x="186" y="25"/>
                </a:lnTo>
                <a:lnTo>
                  <a:pt x="162" y="3"/>
                </a:lnTo>
                <a:lnTo>
                  <a:pt x="129" y="0"/>
                </a:lnTo>
                <a:lnTo>
                  <a:pt x="99" y="10"/>
                </a:lnTo>
                <a:lnTo>
                  <a:pt x="83" y="20"/>
                </a:lnTo>
                <a:lnTo>
                  <a:pt x="56" y="31"/>
                </a:lnTo>
                <a:lnTo>
                  <a:pt x="34" y="46"/>
                </a:lnTo>
                <a:lnTo>
                  <a:pt x="14" y="60"/>
                </a:lnTo>
                <a:lnTo>
                  <a:pt x="0" y="79"/>
                </a:lnTo>
                <a:lnTo>
                  <a:pt x="6" y="101"/>
                </a:lnTo>
                <a:lnTo>
                  <a:pt x="14" y="123"/>
                </a:lnTo>
                <a:lnTo>
                  <a:pt x="14" y="160"/>
                </a:lnTo>
                <a:lnTo>
                  <a:pt x="22" y="183"/>
                </a:lnTo>
                <a:lnTo>
                  <a:pt x="36" y="201"/>
                </a:lnTo>
                <a:lnTo>
                  <a:pt x="85" y="219"/>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78" name="Freeform 93"/>
          <p:cNvSpPr>
            <a:spLocks/>
          </p:cNvSpPr>
          <p:nvPr/>
        </p:nvSpPr>
        <p:spPr bwMode="auto">
          <a:xfrm>
            <a:off x="5730875" y="3702050"/>
            <a:ext cx="538163" cy="300038"/>
          </a:xfrm>
          <a:custGeom>
            <a:avLst/>
            <a:gdLst>
              <a:gd name="T0" fmla="*/ 2147483647 w 198"/>
              <a:gd name="T1" fmla="*/ 2147483647 h 202"/>
              <a:gd name="T2" fmla="*/ 2147483647 w 198"/>
              <a:gd name="T3" fmla="*/ 2147483647 h 202"/>
              <a:gd name="T4" fmla="*/ 2147483647 w 198"/>
              <a:gd name="T5" fmla="*/ 2147483647 h 202"/>
              <a:gd name="T6" fmla="*/ 2147483647 w 198"/>
              <a:gd name="T7" fmla="*/ 2147483647 h 202"/>
              <a:gd name="T8" fmla="*/ 2147483647 w 198"/>
              <a:gd name="T9" fmla="*/ 0 h 202"/>
              <a:gd name="T10" fmla="*/ 2147483647 w 198"/>
              <a:gd name="T11" fmla="*/ 2147483647 h 202"/>
              <a:gd name="T12" fmla="*/ 2147483647 w 198"/>
              <a:gd name="T13" fmla="*/ 2147483647 h 202"/>
              <a:gd name="T14" fmla="*/ 2147483647 w 198"/>
              <a:gd name="T15" fmla="*/ 2147483647 h 202"/>
              <a:gd name="T16" fmla="*/ 2147483647 w 198"/>
              <a:gd name="T17" fmla="*/ 2147483647 h 202"/>
              <a:gd name="T18" fmla="*/ 2147483647 w 198"/>
              <a:gd name="T19" fmla="*/ 2147483647 h 202"/>
              <a:gd name="T20" fmla="*/ 2147483647 w 198"/>
              <a:gd name="T21" fmla="*/ 2147483647 h 202"/>
              <a:gd name="T22" fmla="*/ 2147483647 w 198"/>
              <a:gd name="T23" fmla="*/ 2147483647 h 202"/>
              <a:gd name="T24" fmla="*/ 2147483647 w 198"/>
              <a:gd name="T25" fmla="*/ 2147483647 h 202"/>
              <a:gd name="T26" fmla="*/ 2147483647 w 198"/>
              <a:gd name="T27" fmla="*/ 2147483647 h 202"/>
              <a:gd name="T28" fmla="*/ 0 w 198"/>
              <a:gd name="T29" fmla="*/ 2147483647 h 202"/>
              <a:gd name="T30" fmla="*/ 2147483647 w 198"/>
              <a:gd name="T31" fmla="*/ 2147483647 h 202"/>
              <a:gd name="T32" fmla="*/ 2147483647 w 198"/>
              <a:gd name="T33" fmla="*/ 2147483647 h 202"/>
              <a:gd name="T34" fmla="*/ 2147483647 w 198"/>
              <a:gd name="T35" fmla="*/ 2147483647 h 202"/>
              <a:gd name="T36" fmla="*/ 2147483647 w 198"/>
              <a:gd name="T37" fmla="*/ 2147483647 h 202"/>
              <a:gd name="T38" fmla="*/ 2147483647 w 198"/>
              <a:gd name="T39" fmla="*/ 2147483647 h 202"/>
              <a:gd name="T40" fmla="*/ 2147483647 w 198"/>
              <a:gd name="T41" fmla="*/ 2147483647 h 202"/>
              <a:gd name="T42" fmla="*/ 2147483647 w 198"/>
              <a:gd name="T43" fmla="*/ 2147483647 h 202"/>
              <a:gd name="T44" fmla="*/ 2147483647 w 198"/>
              <a:gd name="T45" fmla="*/ 2147483647 h 202"/>
              <a:gd name="T46" fmla="*/ 2147483647 w 198"/>
              <a:gd name="T47" fmla="*/ 2147483647 h 202"/>
              <a:gd name="T48" fmla="*/ 2147483647 w 198"/>
              <a:gd name="T49" fmla="*/ 2147483647 h 202"/>
              <a:gd name="T50" fmla="*/ 2147483647 w 198"/>
              <a:gd name="T51" fmla="*/ 2147483647 h 202"/>
              <a:gd name="T52" fmla="*/ 2147483647 w 198"/>
              <a:gd name="T53" fmla="*/ 2147483647 h 202"/>
              <a:gd name="T54" fmla="*/ 2147483647 w 198"/>
              <a:gd name="T55" fmla="*/ 2147483647 h 202"/>
              <a:gd name="T56" fmla="*/ 2147483647 w 198"/>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8"/>
              <a:gd name="T88" fmla="*/ 0 h 202"/>
              <a:gd name="T89" fmla="*/ 198 w 198"/>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8" h="202">
                <a:moveTo>
                  <a:pt x="188" y="57"/>
                </a:moveTo>
                <a:lnTo>
                  <a:pt x="189" y="30"/>
                </a:lnTo>
                <a:lnTo>
                  <a:pt x="169" y="12"/>
                </a:lnTo>
                <a:lnTo>
                  <a:pt x="142" y="6"/>
                </a:lnTo>
                <a:lnTo>
                  <a:pt x="122" y="0"/>
                </a:lnTo>
                <a:lnTo>
                  <a:pt x="76" y="1"/>
                </a:lnTo>
                <a:lnTo>
                  <a:pt x="56" y="14"/>
                </a:lnTo>
                <a:lnTo>
                  <a:pt x="43" y="33"/>
                </a:lnTo>
                <a:lnTo>
                  <a:pt x="30" y="52"/>
                </a:lnTo>
                <a:lnTo>
                  <a:pt x="17" y="70"/>
                </a:lnTo>
                <a:lnTo>
                  <a:pt x="11" y="90"/>
                </a:lnTo>
                <a:lnTo>
                  <a:pt x="11" y="114"/>
                </a:lnTo>
                <a:lnTo>
                  <a:pt x="5" y="133"/>
                </a:lnTo>
                <a:lnTo>
                  <a:pt x="5" y="146"/>
                </a:lnTo>
                <a:lnTo>
                  <a:pt x="0" y="171"/>
                </a:lnTo>
                <a:lnTo>
                  <a:pt x="13" y="189"/>
                </a:lnTo>
                <a:lnTo>
                  <a:pt x="33" y="195"/>
                </a:lnTo>
                <a:lnTo>
                  <a:pt x="46" y="195"/>
                </a:lnTo>
                <a:lnTo>
                  <a:pt x="66" y="201"/>
                </a:lnTo>
                <a:lnTo>
                  <a:pt x="86" y="200"/>
                </a:lnTo>
                <a:lnTo>
                  <a:pt x="105" y="200"/>
                </a:lnTo>
                <a:lnTo>
                  <a:pt x="125" y="193"/>
                </a:lnTo>
                <a:lnTo>
                  <a:pt x="138" y="175"/>
                </a:lnTo>
                <a:lnTo>
                  <a:pt x="151" y="156"/>
                </a:lnTo>
                <a:lnTo>
                  <a:pt x="177" y="130"/>
                </a:lnTo>
                <a:lnTo>
                  <a:pt x="190" y="111"/>
                </a:lnTo>
                <a:lnTo>
                  <a:pt x="197" y="92"/>
                </a:lnTo>
                <a:lnTo>
                  <a:pt x="188" y="57"/>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79" name="Freeform 94"/>
          <p:cNvSpPr>
            <a:spLocks/>
          </p:cNvSpPr>
          <p:nvPr/>
        </p:nvSpPr>
        <p:spPr bwMode="auto">
          <a:xfrm>
            <a:off x="6132513" y="3895725"/>
            <a:ext cx="415925" cy="296863"/>
          </a:xfrm>
          <a:custGeom>
            <a:avLst/>
            <a:gdLst>
              <a:gd name="T0" fmla="*/ 2147483647 w 342"/>
              <a:gd name="T1" fmla="*/ 2147483647 h 298"/>
              <a:gd name="T2" fmla="*/ 2147483647 w 342"/>
              <a:gd name="T3" fmla="*/ 2147483647 h 298"/>
              <a:gd name="T4" fmla="*/ 2147483647 w 342"/>
              <a:gd name="T5" fmla="*/ 2147483647 h 298"/>
              <a:gd name="T6" fmla="*/ 2147483647 w 342"/>
              <a:gd name="T7" fmla="*/ 2147483647 h 298"/>
              <a:gd name="T8" fmla="*/ 2147483647 w 342"/>
              <a:gd name="T9" fmla="*/ 0 h 298"/>
              <a:gd name="T10" fmla="*/ 2147483647 w 342"/>
              <a:gd name="T11" fmla="*/ 2147483647 h 298"/>
              <a:gd name="T12" fmla="*/ 2147483647 w 342"/>
              <a:gd name="T13" fmla="*/ 2147483647 h 298"/>
              <a:gd name="T14" fmla="*/ 2147483647 w 342"/>
              <a:gd name="T15" fmla="*/ 2147483647 h 298"/>
              <a:gd name="T16" fmla="*/ 2147483647 w 342"/>
              <a:gd name="T17" fmla="*/ 2147483647 h 298"/>
              <a:gd name="T18" fmla="*/ 2147483647 w 342"/>
              <a:gd name="T19" fmla="*/ 2147483647 h 298"/>
              <a:gd name="T20" fmla="*/ 2147483647 w 342"/>
              <a:gd name="T21" fmla="*/ 2147483647 h 298"/>
              <a:gd name="T22" fmla="*/ 2147483647 w 342"/>
              <a:gd name="T23" fmla="*/ 2147483647 h 298"/>
              <a:gd name="T24" fmla="*/ 2147483647 w 342"/>
              <a:gd name="T25" fmla="*/ 2147483647 h 298"/>
              <a:gd name="T26" fmla="*/ 2147483647 w 342"/>
              <a:gd name="T27" fmla="*/ 2147483647 h 298"/>
              <a:gd name="T28" fmla="*/ 0 w 342"/>
              <a:gd name="T29" fmla="*/ 2147483647 h 298"/>
              <a:gd name="T30" fmla="*/ 2147483647 w 342"/>
              <a:gd name="T31" fmla="*/ 2147483647 h 298"/>
              <a:gd name="T32" fmla="*/ 2147483647 w 342"/>
              <a:gd name="T33" fmla="*/ 2147483647 h 298"/>
              <a:gd name="T34" fmla="*/ 2147483647 w 342"/>
              <a:gd name="T35" fmla="*/ 2147483647 h 298"/>
              <a:gd name="T36" fmla="*/ 2147483647 w 342"/>
              <a:gd name="T37" fmla="*/ 2147483647 h 298"/>
              <a:gd name="T38" fmla="*/ 2147483647 w 342"/>
              <a:gd name="T39" fmla="*/ 2147483647 h 298"/>
              <a:gd name="T40" fmla="*/ 2147483647 w 342"/>
              <a:gd name="T41" fmla="*/ 2147483647 h 298"/>
              <a:gd name="T42" fmla="*/ 2147483647 w 342"/>
              <a:gd name="T43" fmla="*/ 2147483647 h 298"/>
              <a:gd name="T44" fmla="*/ 2147483647 w 342"/>
              <a:gd name="T45" fmla="*/ 2147483647 h 298"/>
              <a:gd name="T46" fmla="*/ 2147483647 w 342"/>
              <a:gd name="T47" fmla="*/ 2147483647 h 298"/>
              <a:gd name="T48" fmla="*/ 2147483647 w 342"/>
              <a:gd name="T49" fmla="*/ 2147483647 h 298"/>
              <a:gd name="T50" fmla="*/ 2147483647 w 342"/>
              <a:gd name="T51" fmla="*/ 2147483647 h 298"/>
              <a:gd name="T52" fmla="*/ 2147483647 w 342"/>
              <a:gd name="T53" fmla="*/ 2147483647 h 298"/>
              <a:gd name="T54" fmla="*/ 2147483647 w 342"/>
              <a:gd name="T55" fmla="*/ 2147483647 h 298"/>
              <a:gd name="T56" fmla="*/ 2147483647 w 342"/>
              <a:gd name="T57" fmla="*/ 2147483647 h 2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2"/>
              <a:gd name="T88" fmla="*/ 0 h 298"/>
              <a:gd name="T89" fmla="*/ 342 w 342"/>
              <a:gd name="T90" fmla="*/ 298 h 29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2" h="298">
                <a:moveTo>
                  <a:pt x="326" y="85"/>
                </a:moveTo>
                <a:lnTo>
                  <a:pt x="327" y="45"/>
                </a:lnTo>
                <a:lnTo>
                  <a:pt x="293" y="18"/>
                </a:lnTo>
                <a:lnTo>
                  <a:pt x="246" y="9"/>
                </a:lnTo>
                <a:lnTo>
                  <a:pt x="211" y="0"/>
                </a:lnTo>
                <a:lnTo>
                  <a:pt x="132" y="1"/>
                </a:lnTo>
                <a:lnTo>
                  <a:pt x="98" y="20"/>
                </a:lnTo>
                <a:lnTo>
                  <a:pt x="75" y="48"/>
                </a:lnTo>
                <a:lnTo>
                  <a:pt x="52" y="77"/>
                </a:lnTo>
                <a:lnTo>
                  <a:pt x="30" y="104"/>
                </a:lnTo>
                <a:lnTo>
                  <a:pt x="19" y="133"/>
                </a:lnTo>
                <a:lnTo>
                  <a:pt x="20" y="169"/>
                </a:lnTo>
                <a:lnTo>
                  <a:pt x="9" y="196"/>
                </a:lnTo>
                <a:lnTo>
                  <a:pt x="9" y="216"/>
                </a:lnTo>
                <a:lnTo>
                  <a:pt x="0" y="253"/>
                </a:lnTo>
                <a:lnTo>
                  <a:pt x="22" y="279"/>
                </a:lnTo>
                <a:lnTo>
                  <a:pt x="57" y="289"/>
                </a:lnTo>
                <a:lnTo>
                  <a:pt x="80" y="289"/>
                </a:lnTo>
                <a:lnTo>
                  <a:pt x="114" y="297"/>
                </a:lnTo>
                <a:lnTo>
                  <a:pt x="149" y="296"/>
                </a:lnTo>
                <a:lnTo>
                  <a:pt x="183" y="296"/>
                </a:lnTo>
                <a:lnTo>
                  <a:pt x="217" y="286"/>
                </a:lnTo>
                <a:lnTo>
                  <a:pt x="240" y="258"/>
                </a:lnTo>
                <a:lnTo>
                  <a:pt x="262" y="230"/>
                </a:lnTo>
                <a:lnTo>
                  <a:pt x="307" y="192"/>
                </a:lnTo>
                <a:lnTo>
                  <a:pt x="330" y="164"/>
                </a:lnTo>
                <a:lnTo>
                  <a:pt x="341" y="136"/>
                </a:lnTo>
                <a:lnTo>
                  <a:pt x="326" y="85"/>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80" name="Freeform 95"/>
          <p:cNvSpPr>
            <a:spLocks/>
          </p:cNvSpPr>
          <p:nvPr/>
        </p:nvSpPr>
        <p:spPr bwMode="auto">
          <a:xfrm>
            <a:off x="6249988" y="3702050"/>
            <a:ext cx="239712" cy="203200"/>
          </a:xfrm>
          <a:custGeom>
            <a:avLst/>
            <a:gdLst>
              <a:gd name="T0" fmla="*/ 2147483647 w 198"/>
              <a:gd name="T1" fmla="*/ 2147483647 h 202"/>
              <a:gd name="T2" fmla="*/ 2147483647 w 198"/>
              <a:gd name="T3" fmla="*/ 2147483647 h 202"/>
              <a:gd name="T4" fmla="*/ 2147483647 w 198"/>
              <a:gd name="T5" fmla="*/ 2147483647 h 202"/>
              <a:gd name="T6" fmla="*/ 2147483647 w 198"/>
              <a:gd name="T7" fmla="*/ 2147483647 h 202"/>
              <a:gd name="T8" fmla="*/ 2147483647 w 198"/>
              <a:gd name="T9" fmla="*/ 0 h 202"/>
              <a:gd name="T10" fmla="*/ 2147483647 w 198"/>
              <a:gd name="T11" fmla="*/ 2147483647 h 202"/>
              <a:gd name="T12" fmla="*/ 2147483647 w 198"/>
              <a:gd name="T13" fmla="*/ 2147483647 h 202"/>
              <a:gd name="T14" fmla="*/ 2147483647 w 198"/>
              <a:gd name="T15" fmla="*/ 2147483647 h 202"/>
              <a:gd name="T16" fmla="*/ 2147483647 w 198"/>
              <a:gd name="T17" fmla="*/ 2147483647 h 202"/>
              <a:gd name="T18" fmla="*/ 2147483647 w 198"/>
              <a:gd name="T19" fmla="*/ 2147483647 h 202"/>
              <a:gd name="T20" fmla="*/ 2147483647 w 198"/>
              <a:gd name="T21" fmla="*/ 2147483647 h 202"/>
              <a:gd name="T22" fmla="*/ 2147483647 w 198"/>
              <a:gd name="T23" fmla="*/ 2147483647 h 202"/>
              <a:gd name="T24" fmla="*/ 2147483647 w 198"/>
              <a:gd name="T25" fmla="*/ 2147483647 h 202"/>
              <a:gd name="T26" fmla="*/ 2147483647 w 198"/>
              <a:gd name="T27" fmla="*/ 2147483647 h 202"/>
              <a:gd name="T28" fmla="*/ 0 w 198"/>
              <a:gd name="T29" fmla="*/ 2147483647 h 202"/>
              <a:gd name="T30" fmla="*/ 2147483647 w 198"/>
              <a:gd name="T31" fmla="*/ 2147483647 h 202"/>
              <a:gd name="T32" fmla="*/ 2147483647 w 198"/>
              <a:gd name="T33" fmla="*/ 2147483647 h 202"/>
              <a:gd name="T34" fmla="*/ 2147483647 w 198"/>
              <a:gd name="T35" fmla="*/ 2147483647 h 202"/>
              <a:gd name="T36" fmla="*/ 2147483647 w 198"/>
              <a:gd name="T37" fmla="*/ 2147483647 h 202"/>
              <a:gd name="T38" fmla="*/ 2147483647 w 198"/>
              <a:gd name="T39" fmla="*/ 2147483647 h 202"/>
              <a:gd name="T40" fmla="*/ 2147483647 w 198"/>
              <a:gd name="T41" fmla="*/ 2147483647 h 202"/>
              <a:gd name="T42" fmla="*/ 2147483647 w 198"/>
              <a:gd name="T43" fmla="*/ 2147483647 h 202"/>
              <a:gd name="T44" fmla="*/ 2147483647 w 198"/>
              <a:gd name="T45" fmla="*/ 2147483647 h 202"/>
              <a:gd name="T46" fmla="*/ 2147483647 w 198"/>
              <a:gd name="T47" fmla="*/ 2147483647 h 202"/>
              <a:gd name="T48" fmla="*/ 2147483647 w 198"/>
              <a:gd name="T49" fmla="*/ 2147483647 h 202"/>
              <a:gd name="T50" fmla="*/ 2147483647 w 198"/>
              <a:gd name="T51" fmla="*/ 2147483647 h 202"/>
              <a:gd name="T52" fmla="*/ 2147483647 w 198"/>
              <a:gd name="T53" fmla="*/ 2147483647 h 202"/>
              <a:gd name="T54" fmla="*/ 2147483647 w 198"/>
              <a:gd name="T55" fmla="*/ 2147483647 h 202"/>
              <a:gd name="T56" fmla="*/ 2147483647 w 198"/>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8"/>
              <a:gd name="T88" fmla="*/ 0 h 202"/>
              <a:gd name="T89" fmla="*/ 198 w 198"/>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8" h="202">
                <a:moveTo>
                  <a:pt x="188" y="57"/>
                </a:moveTo>
                <a:lnTo>
                  <a:pt x="189" y="30"/>
                </a:lnTo>
                <a:lnTo>
                  <a:pt x="169" y="12"/>
                </a:lnTo>
                <a:lnTo>
                  <a:pt x="142" y="6"/>
                </a:lnTo>
                <a:lnTo>
                  <a:pt x="122" y="0"/>
                </a:lnTo>
                <a:lnTo>
                  <a:pt x="76" y="1"/>
                </a:lnTo>
                <a:lnTo>
                  <a:pt x="56" y="14"/>
                </a:lnTo>
                <a:lnTo>
                  <a:pt x="43" y="33"/>
                </a:lnTo>
                <a:lnTo>
                  <a:pt x="30" y="52"/>
                </a:lnTo>
                <a:lnTo>
                  <a:pt x="17" y="70"/>
                </a:lnTo>
                <a:lnTo>
                  <a:pt x="11" y="90"/>
                </a:lnTo>
                <a:lnTo>
                  <a:pt x="11" y="114"/>
                </a:lnTo>
                <a:lnTo>
                  <a:pt x="5" y="133"/>
                </a:lnTo>
                <a:lnTo>
                  <a:pt x="5" y="146"/>
                </a:lnTo>
                <a:lnTo>
                  <a:pt x="0" y="171"/>
                </a:lnTo>
                <a:lnTo>
                  <a:pt x="13" y="189"/>
                </a:lnTo>
                <a:lnTo>
                  <a:pt x="33" y="195"/>
                </a:lnTo>
                <a:lnTo>
                  <a:pt x="46" y="195"/>
                </a:lnTo>
                <a:lnTo>
                  <a:pt x="66" y="201"/>
                </a:lnTo>
                <a:lnTo>
                  <a:pt x="86" y="200"/>
                </a:lnTo>
                <a:lnTo>
                  <a:pt x="105" y="200"/>
                </a:lnTo>
                <a:lnTo>
                  <a:pt x="125" y="193"/>
                </a:lnTo>
                <a:lnTo>
                  <a:pt x="138" y="175"/>
                </a:lnTo>
                <a:lnTo>
                  <a:pt x="151" y="156"/>
                </a:lnTo>
                <a:lnTo>
                  <a:pt x="177" y="130"/>
                </a:lnTo>
                <a:lnTo>
                  <a:pt x="190" y="111"/>
                </a:lnTo>
                <a:lnTo>
                  <a:pt x="197" y="92"/>
                </a:lnTo>
                <a:lnTo>
                  <a:pt x="188" y="57"/>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81" name="Freeform 96"/>
          <p:cNvSpPr>
            <a:spLocks/>
          </p:cNvSpPr>
          <p:nvPr/>
        </p:nvSpPr>
        <p:spPr bwMode="auto">
          <a:xfrm>
            <a:off x="6308725" y="3511550"/>
            <a:ext cx="239713" cy="200025"/>
          </a:xfrm>
          <a:custGeom>
            <a:avLst/>
            <a:gdLst>
              <a:gd name="T0" fmla="*/ 2147483647 w 198"/>
              <a:gd name="T1" fmla="*/ 2147483647 h 202"/>
              <a:gd name="T2" fmla="*/ 2147483647 w 198"/>
              <a:gd name="T3" fmla="*/ 2147483647 h 202"/>
              <a:gd name="T4" fmla="*/ 2147483647 w 198"/>
              <a:gd name="T5" fmla="*/ 2147483647 h 202"/>
              <a:gd name="T6" fmla="*/ 2147483647 w 198"/>
              <a:gd name="T7" fmla="*/ 2147483647 h 202"/>
              <a:gd name="T8" fmla="*/ 2147483647 w 198"/>
              <a:gd name="T9" fmla="*/ 0 h 202"/>
              <a:gd name="T10" fmla="*/ 2147483647 w 198"/>
              <a:gd name="T11" fmla="*/ 2147483647 h 202"/>
              <a:gd name="T12" fmla="*/ 2147483647 w 198"/>
              <a:gd name="T13" fmla="*/ 2147483647 h 202"/>
              <a:gd name="T14" fmla="*/ 2147483647 w 198"/>
              <a:gd name="T15" fmla="*/ 2147483647 h 202"/>
              <a:gd name="T16" fmla="*/ 2147483647 w 198"/>
              <a:gd name="T17" fmla="*/ 2147483647 h 202"/>
              <a:gd name="T18" fmla="*/ 2147483647 w 198"/>
              <a:gd name="T19" fmla="*/ 2147483647 h 202"/>
              <a:gd name="T20" fmla="*/ 2147483647 w 198"/>
              <a:gd name="T21" fmla="*/ 2147483647 h 202"/>
              <a:gd name="T22" fmla="*/ 2147483647 w 198"/>
              <a:gd name="T23" fmla="*/ 2147483647 h 202"/>
              <a:gd name="T24" fmla="*/ 2147483647 w 198"/>
              <a:gd name="T25" fmla="*/ 2147483647 h 202"/>
              <a:gd name="T26" fmla="*/ 2147483647 w 198"/>
              <a:gd name="T27" fmla="*/ 2147483647 h 202"/>
              <a:gd name="T28" fmla="*/ 0 w 198"/>
              <a:gd name="T29" fmla="*/ 2147483647 h 202"/>
              <a:gd name="T30" fmla="*/ 2147483647 w 198"/>
              <a:gd name="T31" fmla="*/ 2147483647 h 202"/>
              <a:gd name="T32" fmla="*/ 2147483647 w 198"/>
              <a:gd name="T33" fmla="*/ 2147483647 h 202"/>
              <a:gd name="T34" fmla="*/ 2147483647 w 198"/>
              <a:gd name="T35" fmla="*/ 2147483647 h 202"/>
              <a:gd name="T36" fmla="*/ 2147483647 w 198"/>
              <a:gd name="T37" fmla="*/ 2147483647 h 202"/>
              <a:gd name="T38" fmla="*/ 2147483647 w 198"/>
              <a:gd name="T39" fmla="*/ 2147483647 h 202"/>
              <a:gd name="T40" fmla="*/ 2147483647 w 198"/>
              <a:gd name="T41" fmla="*/ 2147483647 h 202"/>
              <a:gd name="T42" fmla="*/ 2147483647 w 198"/>
              <a:gd name="T43" fmla="*/ 2147483647 h 202"/>
              <a:gd name="T44" fmla="*/ 2147483647 w 198"/>
              <a:gd name="T45" fmla="*/ 2147483647 h 202"/>
              <a:gd name="T46" fmla="*/ 2147483647 w 198"/>
              <a:gd name="T47" fmla="*/ 2147483647 h 202"/>
              <a:gd name="T48" fmla="*/ 2147483647 w 198"/>
              <a:gd name="T49" fmla="*/ 2147483647 h 202"/>
              <a:gd name="T50" fmla="*/ 2147483647 w 198"/>
              <a:gd name="T51" fmla="*/ 2147483647 h 202"/>
              <a:gd name="T52" fmla="*/ 2147483647 w 198"/>
              <a:gd name="T53" fmla="*/ 2147483647 h 202"/>
              <a:gd name="T54" fmla="*/ 2147483647 w 198"/>
              <a:gd name="T55" fmla="*/ 2147483647 h 202"/>
              <a:gd name="T56" fmla="*/ 2147483647 w 198"/>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8"/>
              <a:gd name="T88" fmla="*/ 0 h 202"/>
              <a:gd name="T89" fmla="*/ 198 w 198"/>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8" h="202">
                <a:moveTo>
                  <a:pt x="188" y="57"/>
                </a:moveTo>
                <a:lnTo>
                  <a:pt x="189" y="30"/>
                </a:lnTo>
                <a:lnTo>
                  <a:pt x="169" y="12"/>
                </a:lnTo>
                <a:lnTo>
                  <a:pt x="142" y="6"/>
                </a:lnTo>
                <a:lnTo>
                  <a:pt x="122" y="0"/>
                </a:lnTo>
                <a:lnTo>
                  <a:pt x="76" y="1"/>
                </a:lnTo>
                <a:lnTo>
                  <a:pt x="56" y="14"/>
                </a:lnTo>
                <a:lnTo>
                  <a:pt x="43" y="33"/>
                </a:lnTo>
                <a:lnTo>
                  <a:pt x="30" y="52"/>
                </a:lnTo>
                <a:lnTo>
                  <a:pt x="17" y="70"/>
                </a:lnTo>
                <a:lnTo>
                  <a:pt x="11" y="90"/>
                </a:lnTo>
                <a:lnTo>
                  <a:pt x="11" y="114"/>
                </a:lnTo>
                <a:lnTo>
                  <a:pt x="5" y="133"/>
                </a:lnTo>
                <a:lnTo>
                  <a:pt x="5" y="146"/>
                </a:lnTo>
                <a:lnTo>
                  <a:pt x="0" y="171"/>
                </a:lnTo>
                <a:lnTo>
                  <a:pt x="13" y="189"/>
                </a:lnTo>
                <a:lnTo>
                  <a:pt x="33" y="195"/>
                </a:lnTo>
                <a:lnTo>
                  <a:pt x="46" y="195"/>
                </a:lnTo>
                <a:lnTo>
                  <a:pt x="66" y="201"/>
                </a:lnTo>
                <a:lnTo>
                  <a:pt x="86" y="200"/>
                </a:lnTo>
                <a:lnTo>
                  <a:pt x="105" y="200"/>
                </a:lnTo>
                <a:lnTo>
                  <a:pt x="125" y="193"/>
                </a:lnTo>
                <a:lnTo>
                  <a:pt x="138" y="175"/>
                </a:lnTo>
                <a:lnTo>
                  <a:pt x="151" y="156"/>
                </a:lnTo>
                <a:lnTo>
                  <a:pt x="177" y="130"/>
                </a:lnTo>
                <a:lnTo>
                  <a:pt x="190" y="111"/>
                </a:lnTo>
                <a:lnTo>
                  <a:pt x="197" y="92"/>
                </a:lnTo>
                <a:lnTo>
                  <a:pt x="188" y="57"/>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82" name="Freeform 97"/>
          <p:cNvSpPr>
            <a:spLocks/>
          </p:cNvSpPr>
          <p:nvPr/>
        </p:nvSpPr>
        <p:spPr bwMode="auto">
          <a:xfrm>
            <a:off x="4503738" y="3952875"/>
            <a:ext cx="350837" cy="239713"/>
          </a:xfrm>
          <a:custGeom>
            <a:avLst/>
            <a:gdLst>
              <a:gd name="T0" fmla="*/ 0 w 289"/>
              <a:gd name="T1" fmla="*/ 2147483647 h 241"/>
              <a:gd name="T2" fmla="*/ 2147483647 w 289"/>
              <a:gd name="T3" fmla="*/ 2147483647 h 241"/>
              <a:gd name="T4" fmla="*/ 2147483647 w 289"/>
              <a:gd name="T5" fmla="*/ 2147483647 h 241"/>
              <a:gd name="T6" fmla="*/ 2147483647 w 289"/>
              <a:gd name="T7" fmla="*/ 2147483647 h 241"/>
              <a:gd name="T8" fmla="*/ 2147483647 w 289"/>
              <a:gd name="T9" fmla="*/ 2147483647 h 241"/>
              <a:gd name="T10" fmla="*/ 2147483647 w 289"/>
              <a:gd name="T11" fmla="*/ 2147483647 h 241"/>
              <a:gd name="T12" fmla="*/ 2147483647 w 289"/>
              <a:gd name="T13" fmla="*/ 2147483647 h 241"/>
              <a:gd name="T14" fmla="*/ 2147483647 w 289"/>
              <a:gd name="T15" fmla="*/ 2147483647 h 241"/>
              <a:gd name="T16" fmla="*/ 2147483647 w 289"/>
              <a:gd name="T17" fmla="*/ 2147483647 h 241"/>
              <a:gd name="T18" fmla="*/ 2147483647 w 289"/>
              <a:gd name="T19" fmla="*/ 2147483647 h 241"/>
              <a:gd name="T20" fmla="*/ 2147483647 w 289"/>
              <a:gd name="T21" fmla="*/ 2147483647 h 241"/>
              <a:gd name="T22" fmla="*/ 2147483647 w 289"/>
              <a:gd name="T23" fmla="*/ 2147483647 h 241"/>
              <a:gd name="T24" fmla="*/ 2147483647 w 289"/>
              <a:gd name="T25" fmla="*/ 2147483647 h 241"/>
              <a:gd name="T26" fmla="*/ 2147483647 w 289"/>
              <a:gd name="T27" fmla="*/ 0 h 241"/>
              <a:gd name="T28" fmla="*/ 2147483647 w 289"/>
              <a:gd name="T29" fmla="*/ 0 h 241"/>
              <a:gd name="T30" fmla="*/ 2147483647 w 289"/>
              <a:gd name="T31" fmla="*/ 0 h 241"/>
              <a:gd name="T32" fmla="*/ 2147483647 w 289"/>
              <a:gd name="T33" fmla="*/ 0 h 241"/>
              <a:gd name="T34" fmla="*/ 2147483647 w 289"/>
              <a:gd name="T35" fmla="*/ 2147483647 h 241"/>
              <a:gd name="T36" fmla="*/ 2147483647 w 289"/>
              <a:gd name="T37" fmla="*/ 2147483647 h 241"/>
              <a:gd name="T38" fmla="*/ 0 w 289"/>
              <a:gd name="T39" fmla="*/ 2147483647 h 241"/>
              <a:gd name="T40" fmla="*/ 0 w 289"/>
              <a:gd name="T41" fmla="*/ 2147483647 h 2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9"/>
              <a:gd name="T64" fmla="*/ 0 h 241"/>
              <a:gd name="T65" fmla="*/ 289 w 289"/>
              <a:gd name="T66" fmla="*/ 241 h 2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9" h="241">
                <a:moveTo>
                  <a:pt x="0" y="88"/>
                </a:moveTo>
                <a:lnTo>
                  <a:pt x="11" y="142"/>
                </a:lnTo>
                <a:lnTo>
                  <a:pt x="24" y="185"/>
                </a:lnTo>
                <a:lnTo>
                  <a:pt x="96" y="196"/>
                </a:lnTo>
                <a:lnTo>
                  <a:pt x="168" y="218"/>
                </a:lnTo>
                <a:lnTo>
                  <a:pt x="216" y="240"/>
                </a:lnTo>
                <a:lnTo>
                  <a:pt x="252" y="218"/>
                </a:lnTo>
                <a:lnTo>
                  <a:pt x="276" y="185"/>
                </a:lnTo>
                <a:lnTo>
                  <a:pt x="276" y="152"/>
                </a:lnTo>
                <a:lnTo>
                  <a:pt x="276" y="120"/>
                </a:lnTo>
                <a:lnTo>
                  <a:pt x="288" y="87"/>
                </a:lnTo>
                <a:lnTo>
                  <a:pt x="288" y="43"/>
                </a:lnTo>
                <a:lnTo>
                  <a:pt x="288" y="10"/>
                </a:lnTo>
                <a:lnTo>
                  <a:pt x="252" y="0"/>
                </a:lnTo>
                <a:lnTo>
                  <a:pt x="227" y="0"/>
                </a:lnTo>
                <a:lnTo>
                  <a:pt x="179" y="0"/>
                </a:lnTo>
                <a:lnTo>
                  <a:pt x="144" y="0"/>
                </a:lnTo>
                <a:lnTo>
                  <a:pt x="96" y="10"/>
                </a:lnTo>
                <a:lnTo>
                  <a:pt x="59" y="32"/>
                </a:lnTo>
                <a:lnTo>
                  <a:pt x="0" y="88"/>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83" name="Freeform 98"/>
          <p:cNvSpPr>
            <a:spLocks/>
          </p:cNvSpPr>
          <p:nvPr/>
        </p:nvSpPr>
        <p:spPr bwMode="auto">
          <a:xfrm>
            <a:off x="4795838" y="4083050"/>
            <a:ext cx="350837" cy="193675"/>
          </a:xfrm>
          <a:custGeom>
            <a:avLst/>
            <a:gdLst>
              <a:gd name="T0" fmla="*/ 0 w 289"/>
              <a:gd name="T1" fmla="*/ 2147483647 h 193"/>
              <a:gd name="T2" fmla="*/ 2147483647 w 289"/>
              <a:gd name="T3" fmla="*/ 2147483647 h 193"/>
              <a:gd name="T4" fmla="*/ 2147483647 w 289"/>
              <a:gd name="T5" fmla="*/ 2147483647 h 193"/>
              <a:gd name="T6" fmla="*/ 2147483647 w 289"/>
              <a:gd name="T7" fmla="*/ 2147483647 h 193"/>
              <a:gd name="T8" fmla="*/ 2147483647 w 289"/>
              <a:gd name="T9" fmla="*/ 2147483647 h 193"/>
              <a:gd name="T10" fmla="*/ 2147483647 w 289"/>
              <a:gd name="T11" fmla="*/ 2147483647 h 193"/>
              <a:gd name="T12" fmla="*/ 2147483647 w 289"/>
              <a:gd name="T13" fmla="*/ 2147483647 h 193"/>
              <a:gd name="T14" fmla="*/ 2147483647 w 289"/>
              <a:gd name="T15" fmla="*/ 2147483647 h 193"/>
              <a:gd name="T16" fmla="*/ 2147483647 w 289"/>
              <a:gd name="T17" fmla="*/ 2147483647 h 193"/>
              <a:gd name="T18" fmla="*/ 2147483647 w 289"/>
              <a:gd name="T19" fmla="*/ 2147483647 h 193"/>
              <a:gd name="T20" fmla="*/ 2147483647 w 289"/>
              <a:gd name="T21" fmla="*/ 2147483647 h 193"/>
              <a:gd name="T22" fmla="*/ 2147483647 w 289"/>
              <a:gd name="T23" fmla="*/ 2147483647 h 193"/>
              <a:gd name="T24" fmla="*/ 2147483647 w 289"/>
              <a:gd name="T25" fmla="*/ 2147483647 h 193"/>
              <a:gd name="T26" fmla="*/ 2147483647 w 289"/>
              <a:gd name="T27" fmla="*/ 0 h 193"/>
              <a:gd name="T28" fmla="*/ 2147483647 w 289"/>
              <a:gd name="T29" fmla="*/ 0 h 193"/>
              <a:gd name="T30" fmla="*/ 2147483647 w 289"/>
              <a:gd name="T31" fmla="*/ 0 h 193"/>
              <a:gd name="T32" fmla="*/ 2147483647 w 289"/>
              <a:gd name="T33" fmla="*/ 0 h 193"/>
              <a:gd name="T34" fmla="*/ 2147483647 w 289"/>
              <a:gd name="T35" fmla="*/ 2147483647 h 193"/>
              <a:gd name="T36" fmla="*/ 2147483647 w 289"/>
              <a:gd name="T37" fmla="*/ 2147483647 h 193"/>
              <a:gd name="T38" fmla="*/ 0 w 289"/>
              <a:gd name="T39" fmla="*/ 2147483647 h 193"/>
              <a:gd name="T40" fmla="*/ 0 w 289"/>
              <a:gd name="T41" fmla="*/ 2147483647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9"/>
              <a:gd name="T64" fmla="*/ 0 h 193"/>
              <a:gd name="T65" fmla="*/ 289 w 289"/>
              <a:gd name="T66" fmla="*/ 193 h 1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9" h="193">
                <a:moveTo>
                  <a:pt x="0" y="70"/>
                </a:moveTo>
                <a:lnTo>
                  <a:pt x="11" y="113"/>
                </a:lnTo>
                <a:lnTo>
                  <a:pt x="24" y="148"/>
                </a:lnTo>
                <a:lnTo>
                  <a:pt x="96" y="157"/>
                </a:lnTo>
                <a:lnTo>
                  <a:pt x="168" y="174"/>
                </a:lnTo>
                <a:lnTo>
                  <a:pt x="216" y="192"/>
                </a:lnTo>
                <a:lnTo>
                  <a:pt x="252" y="174"/>
                </a:lnTo>
                <a:lnTo>
                  <a:pt x="276" y="148"/>
                </a:lnTo>
                <a:lnTo>
                  <a:pt x="276" y="122"/>
                </a:lnTo>
                <a:lnTo>
                  <a:pt x="276" y="96"/>
                </a:lnTo>
                <a:lnTo>
                  <a:pt x="288" y="69"/>
                </a:lnTo>
                <a:lnTo>
                  <a:pt x="288" y="34"/>
                </a:lnTo>
                <a:lnTo>
                  <a:pt x="288" y="8"/>
                </a:lnTo>
                <a:lnTo>
                  <a:pt x="252" y="0"/>
                </a:lnTo>
                <a:lnTo>
                  <a:pt x="227" y="0"/>
                </a:lnTo>
                <a:lnTo>
                  <a:pt x="179" y="0"/>
                </a:lnTo>
                <a:lnTo>
                  <a:pt x="144" y="0"/>
                </a:lnTo>
                <a:lnTo>
                  <a:pt x="96" y="8"/>
                </a:lnTo>
                <a:lnTo>
                  <a:pt x="59" y="25"/>
                </a:lnTo>
                <a:lnTo>
                  <a:pt x="0" y="70"/>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84" name="Freeform 99"/>
          <p:cNvSpPr>
            <a:spLocks/>
          </p:cNvSpPr>
          <p:nvPr/>
        </p:nvSpPr>
        <p:spPr bwMode="auto">
          <a:xfrm>
            <a:off x="4795838" y="3963988"/>
            <a:ext cx="117475" cy="100012"/>
          </a:xfrm>
          <a:custGeom>
            <a:avLst/>
            <a:gdLst>
              <a:gd name="T0" fmla="*/ 0 w 97"/>
              <a:gd name="T1" fmla="*/ 2147483647 h 86"/>
              <a:gd name="T2" fmla="*/ 2147483647 w 97"/>
              <a:gd name="T3" fmla="*/ 2147483647 h 86"/>
              <a:gd name="T4" fmla="*/ 2147483647 w 97"/>
              <a:gd name="T5" fmla="*/ 2147483647 h 86"/>
              <a:gd name="T6" fmla="*/ 2147483647 w 97"/>
              <a:gd name="T7" fmla="*/ 2147483647 h 86"/>
              <a:gd name="T8" fmla="*/ 2147483647 w 97"/>
              <a:gd name="T9" fmla="*/ 2147483647 h 86"/>
              <a:gd name="T10" fmla="*/ 2147483647 w 97"/>
              <a:gd name="T11" fmla="*/ 2147483647 h 86"/>
              <a:gd name="T12" fmla="*/ 2147483647 w 97"/>
              <a:gd name="T13" fmla="*/ 2147483647 h 86"/>
              <a:gd name="T14" fmla="*/ 2147483647 w 97"/>
              <a:gd name="T15" fmla="*/ 2147483647 h 86"/>
              <a:gd name="T16" fmla="*/ 2147483647 w 97"/>
              <a:gd name="T17" fmla="*/ 2147483647 h 86"/>
              <a:gd name="T18" fmla="*/ 2147483647 w 97"/>
              <a:gd name="T19" fmla="*/ 2147483647 h 86"/>
              <a:gd name="T20" fmla="*/ 2147483647 w 97"/>
              <a:gd name="T21" fmla="*/ 2147483647 h 86"/>
              <a:gd name="T22" fmla="*/ 2147483647 w 97"/>
              <a:gd name="T23" fmla="*/ 2147483647 h 86"/>
              <a:gd name="T24" fmla="*/ 2147483647 w 97"/>
              <a:gd name="T25" fmla="*/ 2147483647 h 86"/>
              <a:gd name="T26" fmla="*/ 2147483647 w 97"/>
              <a:gd name="T27" fmla="*/ 0 h 86"/>
              <a:gd name="T28" fmla="*/ 2147483647 w 97"/>
              <a:gd name="T29" fmla="*/ 0 h 86"/>
              <a:gd name="T30" fmla="*/ 2147483647 w 97"/>
              <a:gd name="T31" fmla="*/ 0 h 86"/>
              <a:gd name="T32" fmla="*/ 2147483647 w 97"/>
              <a:gd name="T33" fmla="*/ 0 h 86"/>
              <a:gd name="T34" fmla="*/ 2147483647 w 97"/>
              <a:gd name="T35" fmla="*/ 2147483647 h 86"/>
              <a:gd name="T36" fmla="*/ 2147483647 w 97"/>
              <a:gd name="T37" fmla="*/ 2147483647 h 86"/>
              <a:gd name="T38" fmla="*/ 0 w 97"/>
              <a:gd name="T39" fmla="*/ 2147483647 h 86"/>
              <a:gd name="T40" fmla="*/ 0 w 97"/>
              <a:gd name="T41" fmla="*/ 21474836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86"/>
              <a:gd name="T65" fmla="*/ 97 w 97"/>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86">
                <a:moveTo>
                  <a:pt x="0" y="31"/>
                </a:moveTo>
                <a:lnTo>
                  <a:pt x="3" y="50"/>
                </a:lnTo>
                <a:lnTo>
                  <a:pt x="8" y="65"/>
                </a:lnTo>
                <a:lnTo>
                  <a:pt x="32" y="69"/>
                </a:lnTo>
                <a:lnTo>
                  <a:pt x="56" y="77"/>
                </a:lnTo>
                <a:lnTo>
                  <a:pt x="72" y="85"/>
                </a:lnTo>
                <a:lnTo>
                  <a:pt x="84" y="77"/>
                </a:lnTo>
                <a:lnTo>
                  <a:pt x="92" y="65"/>
                </a:lnTo>
                <a:lnTo>
                  <a:pt x="92" y="54"/>
                </a:lnTo>
                <a:lnTo>
                  <a:pt x="92" y="42"/>
                </a:lnTo>
                <a:lnTo>
                  <a:pt x="96" y="30"/>
                </a:lnTo>
                <a:lnTo>
                  <a:pt x="96" y="15"/>
                </a:lnTo>
                <a:lnTo>
                  <a:pt x="96" y="3"/>
                </a:lnTo>
                <a:lnTo>
                  <a:pt x="84" y="0"/>
                </a:lnTo>
                <a:lnTo>
                  <a:pt x="75" y="0"/>
                </a:lnTo>
                <a:lnTo>
                  <a:pt x="59" y="0"/>
                </a:lnTo>
                <a:lnTo>
                  <a:pt x="48" y="0"/>
                </a:lnTo>
                <a:lnTo>
                  <a:pt x="32" y="3"/>
                </a:lnTo>
                <a:lnTo>
                  <a:pt x="19" y="11"/>
                </a:lnTo>
                <a:lnTo>
                  <a:pt x="0" y="31"/>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85" name="Freeform 100"/>
          <p:cNvSpPr>
            <a:spLocks/>
          </p:cNvSpPr>
          <p:nvPr/>
        </p:nvSpPr>
        <p:spPr bwMode="auto">
          <a:xfrm>
            <a:off x="4670425" y="3567113"/>
            <a:ext cx="242888" cy="144462"/>
          </a:xfrm>
          <a:custGeom>
            <a:avLst/>
            <a:gdLst>
              <a:gd name="T0" fmla="*/ 0 w 201"/>
              <a:gd name="T1" fmla="*/ 2147483647 h 145"/>
              <a:gd name="T2" fmla="*/ 2147483647 w 201"/>
              <a:gd name="T3" fmla="*/ 2147483647 h 145"/>
              <a:gd name="T4" fmla="*/ 2147483647 w 201"/>
              <a:gd name="T5" fmla="*/ 2147483647 h 145"/>
              <a:gd name="T6" fmla="*/ 2147483647 w 201"/>
              <a:gd name="T7" fmla="*/ 2147483647 h 145"/>
              <a:gd name="T8" fmla="*/ 2147483647 w 201"/>
              <a:gd name="T9" fmla="*/ 2147483647 h 145"/>
              <a:gd name="T10" fmla="*/ 2147483647 w 201"/>
              <a:gd name="T11" fmla="*/ 2147483647 h 145"/>
              <a:gd name="T12" fmla="*/ 2147483647 w 201"/>
              <a:gd name="T13" fmla="*/ 2147483647 h 145"/>
              <a:gd name="T14" fmla="*/ 2147483647 w 201"/>
              <a:gd name="T15" fmla="*/ 2147483647 h 145"/>
              <a:gd name="T16" fmla="*/ 2147483647 w 201"/>
              <a:gd name="T17" fmla="*/ 2147483647 h 145"/>
              <a:gd name="T18" fmla="*/ 2147483647 w 201"/>
              <a:gd name="T19" fmla="*/ 2147483647 h 145"/>
              <a:gd name="T20" fmla="*/ 2147483647 w 201"/>
              <a:gd name="T21" fmla="*/ 2147483647 h 145"/>
              <a:gd name="T22" fmla="*/ 2147483647 w 201"/>
              <a:gd name="T23" fmla="*/ 2147483647 h 145"/>
              <a:gd name="T24" fmla="*/ 2147483647 w 201"/>
              <a:gd name="T25" fmla="*/ 2147483647 h 145"/>
              <a:gd name="T26" fmla="*/ 2147483647 w 201"/>
              <a:gd name="T27" fmla="*/ 0 h 145"/>
              <a:gd name="T28" fmla="*/ 2147483647 w 201"/>
              <a:gd name="T29" fmla="*/ 0 h 145"/>
              <a:gd name="T30" fmla="*/ 2147483647 w 201"/>
              <a:gd name="T31" fmla="*/ 0 h 145"/>
              <a:gd name="T32" fmla="*/ 2147483647 w 201"/>
              <a:gd name="T33" fmla="*/ 0 h 145"/>
              <a:gd name="T34" fmla="*/ 2147483647 w 201"/>
              <a:gd name="T35" fmla="*/ 2147483647 h 145"/>
              <a:gd name="T36" fmla="*/ 2147483647 w 201"/>
              <a:gd name="T37" fmla="*/ 2147483647 h 145"/>
              <a:gd name="T38" fmla="*/ 0 w 201"/>
              <a:gd name="T39" fmla="*/ 2147483647 h 145"/>
              <a:gd name="T40" fmla="*/ 0 w 201"/>
              <a:gd name="T41" fmla="*/ 2147483647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1"/>
              <a:gd name="T64" fmla="*/ 0 h 145"/>
              <a:gd name="T65" fmla="*/ 201 w 201"/>
              <a:gd name="T66" fmla="*/ 145 h 1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1" h="145">
                <a:moveTo>
                  <a:pt x="0" y="52"/>
                </a:moveTo>
                <a:lnTo>
                  <a:pt x="7" y="85"/>
                </a:lnTo>
                <a:lnTo>
                  <a:pt x="16" y="111"/>
                </a:lnTo>
                <a:lnTo>
                  <a:pt x="66" y="117"/>
                </a:lnTo>
                <a:lnTo>
                  <a:pt x="116" y="130"/>
                </a:lnTo>
                <a:lnTo>
                  <a:pt x="150" y="144"/>
                </a:lnTo>
                <a:lnTo>
                  <a:pt x="175" y="130"/>
                </a:lnTo>
                <a:lnTo>
                  <a:pt x="192" y="111"/>
                </a:lnTo>
                <a:lnTo>
                  <a:pt x="192" y="91"/>
                </a:lnTo>
                <a:lnTo>
                  <a:pt x="192" y="72"/>
                </a:lnTo>
                <a:lnTo>
                  <a:pt x="200" y="52"/>
                </a:lnTo>
                <a:lnTo>
                  <a:pt x="200" y="26"/>
                </a:lnTo>
                <a:lnTo>
                  <a:pt x="200" y="6"/>
                </a:lnTo>
                <a:lnTo>
                  <a:pt x="175" y="0"/>
                </a:lnTo>
                <a:lnTo>
                  <a:pt x="157" y="0"/>
                </a:lnTo>
                <a:lnTo>
                  <a:pt x="124" y="0"/>
                </a:lnTo>
                <a:lnTo>
                  <a:pt x="100" y="0"/>
                </a:lnTo>
                <a:lnTo>
                  <a:pt x="66" y="6"/>
                </a:lnTo>
                <a:lnTo>
                  <a:pt x="41" y="19"/>
                </a:lnTo>
                <a:lnTo>
                  <a:pt x="0" y="52"/>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86" name="Freeform 101"/>
          <p:cNvSpPr>
            <a:spLocks/>
          </p:cNvSpPr>
          <p:nvPr/>
        </p:nvSpPr>
        <p:spPr bwMode="auto">
          <a:xfrm>
            <a:off x="4386263" y="3651250"/>
            <a:ext cx="292100" cy="141288"/>
          </a:xfrm>
          <a:custGeom>
            <a:avLst/>
            <a:gdLst>
              <a:gd name="T0" fmla="*/ 0 w 201"/>
              <a:gd name="T1" fmla="*/ 2147483647 h 145"/>
              <a:gd name="T2" fmla="*/ 2147483647 w 201"/>
              <a:gd name="T3" fmla="*/ 2147483647 h 145"/>
              <a:gd name="T4" fmla="*/ 2147483647 w 201"/>
              <a:gd name="T5" fmla="*/ 2147483647 h 145"/>
              <a:gd name="T6" fmla="*/ 2147483647 w 201"/>
              <a:gd name="T7" fmla="*/ 2147483647 h 145"/>
              <a:gd name="T8" fmla="*/ 2147483647 w 201"/>
              <a:gd name="T9" fmla="*/ 2147483647 h 145"/>
              <a:gd name="T10" fmla="*/ 2147483647 w 201"/>
              <a:gd name="T11" fmla="*/ 2147483647 h 145"/>
              <a:gd name="T12" fmla="*/ 2147483647 w 201"/>
              <a:gd name="T13" fmla="*/ 2147483647 h 145"/>
              <a:gd name="T14" fmla="*/ 2147483647 w 201"/>
              <a:gd name="T15" fmla="*/ 2147483647 h 145"/>
              <a:gd name="T16" fmla="*/ 2147483647 w 201"/>
              <a:gd name="T17" fmla="*/ 2147483647 h 145"/>
              <a:gd name="T18" fmla="*/ 2147483647 w 201"/>
              <a:gd name="T19" fmla="*/ 2147483647 h 145"/>
              <a:gd name="T20" fmla="*/ 2147483647 w 201"/>
              <a:gd name="T21" fmla="*/ 2147483647 h 145"/>
              <a:gd name="T22" fmla="*/ 2147483647 w 201"/>
              <a:gd name="T23" fmla="*/ 2147483647 h 145"/>
              <a:gd name="T24" fmla="*/ 2147483647 w 201"/>
              <a:gd name="T25" fmla="*/ 2147483647 h 145"/>
              <a:gd name="T26" fmla="*/ 2147483647 w 201"/>
              <a:gd name="T27" fmla="*/ 0 h 145"/>
              <a:gd name="T28" fmla="*/ 2147483647 w 201"/>
              <a:gd name="T29" fmla="*/ 0 h 145"/>
              <a:gd name="T30" fmla="*/ 2147483647 w 201"/>
              <a:gd name="T31" fmla="*/ 0 h 145"/>
              <a:gd name="T32" fmla="*/ 2147483647 w 201"/>
              <a:gd name="T33" fmla="*/ 0 h 145"/>
              <a:gd name="T34" fmla="*/ 2147483647 w 201"/>
              <a:gd name="T35" fmla="*/ 2147483647 h 145"/>
              <a:gd name="T36" fmla="*/ 2147483647 w 201"/>
              <a:gd name="T37" fmla="*/ 2147483647 h 145"/>
              <a:gd name="T38" fmla="*/ 0 w 201"/>
              <a:gd name="T39" fmla="*/ 2147483647 h 145"/>
              <a:gd name="T40" fmla="*/ 0 w 201"/>
              <a:gd name="T41" fmla="*/ 2147483647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1"/>
              <a:gd name="T64" fmla="*/ 0 h 145"/>
              <a:gd name="T65" fmla="*/ 201 w 201"/>
              <a:gd name="T66" fmla="*/ 145 h 1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1" h="145">
                <a:moveTo>
                  <a:pt x="0" y="52"/>
                </a:moveTo>
                <a:lnTo>
                  <a:pt x="7" y="85"/>
                </a:lnTo>
                <a:lnTo>
                  <a:pt x="16" y="111"/>
                </a:lnTo>
                <a:lnTo>
                  <a:pt x="66" y="117"/>
                </a:lnTo>
                <a:lnTo>
                  <a:pt x="116" y="130"/>
                </a:lnTo>
                <a:lnTo>
                  <a:pt x="150" y="144"/>
                </a:lnTo>
                <a:lnTo>
                  <a:pt x="175" y="130"/>
                </a:lnTo>
                <a:lnTo>
                  <a:pt x="192" y="111"/>
                </a:lnTo>
                <a:lnTo>
                  <a:pt x="192" y="91"/>
                </a:lnTo>
                <a:lnTo>
                  <a:pt x="192" y="72"/>
                </a:lnTo>
                <a:lnTo>
                  <a:pt x="200" y="52"/>
                </a:lnTo>
                <a:lnTo>
                  <a:pt x="200" y="26"/>
                </a:lnTo>
                <a:lnTo>
                  <a:pt x="200" y="6"/>
                </a:lnTo>
                <a:lnTo>
                  <a:pt x="175" y="0"/>
                </a:lnTo>
                <a:lnTo>
                  <a:pt x="157" y="0"/>
                </a:lnTo>
                <a:lnTo>
                  <a:pt x="124" y="0"/>
                </a:lnTo>
                <a:lnTo>
                  <a:pt x="100" y="0"/>
                </a:lnTo>
                <a:lnTo>
                  <a:pt x="66" y="6"/>
                </a:lnTo>
                <a:lnTo>
                  <a:pt x="41" y="19"/>
                </a:lnTo>
                <a:lnTo>
                  <a:pt x="0" y="52"/>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87" name="Freeform 102"/>
          <p:cNvSpPr>
            <a:spLocks/>
          </p:cNvSpPr>
          <p:nvPr/>
        </p:nvSpPr>
        <p:spPr bwMode="auto">
          <a:xfrm>
            <a:off x="5019675" y="3663950"/>
            <a:ext cx="244475" cy="146050"/>
          </a:xfrm>
          <a:custGeom>
            <a:avLst/>
            <a:gdLst>
              <a:gd name="T0" fmla="*/ 0 w 201"/>
              <a:gd name="T1" fmla="*/ 2147483647 h 145"/>
              <a:gd name="T2" fmla="*/ 2147483647 w 201"/>
              <a:gd name="T3" fmla="*/ 2147483647 h 145"/>
              <a:gd name="T4" fmla="*/ 2147483647 w 201"/>
              <a:gd name="T5" fmla="*/ 2147483647 h 145"/>
              <a:gd name="T6" fmla="*/ 2147483647 w 201"/>
              <a:gd name="T7" fmla="*/ 2147483647 h 145"/>
              <a:gd name="T8" fmla="*/ 2147483647 w 201"/>
              <a:gd name="T9" fmla="*/ 2147483647 h 145"/>
              <a:gd name="T10" fmla="*/ 2147483647 w 201"/>
              <a:gd name="T11" fmla="*/ 2147483647 h 145"/>
              <a:gd name="T12" fmla="*/ 2147483647 w 201"/>
              <a:gd name="T13" fmla="*/ 2147483647 h 145"/>
              <a:gd name="T14" fmla="*/ 2147483647 w 201"/>
              <a:gd name="T15" fmla="*/ 2147483647 h 145"/>
              <a:gd name="T16" fmla="*/ 2147483647 w 201"/>
              <a:gd name="T17" fmla="*/ 2147483647 h 145"/>
              <a:gd name="T18" fmla="*/ 2147483647 w 201"/>
              <a:gd name="T19" fmla="*/ 2147483647 h 145"/>
              <a:gd name="T20" fmla="*/ 2147483647 w 201"/>
              <a:gd name="T21" fmla="*/ 2147483647 h 145"/>
              <a:gd name="T22" fmla="*/ 2147483647 w 201"/>
              <a:gd name="T23" fmla="*/ 2147483647 h 145"/>
              <a:gd name="T24" fmla="*/ 2147483647 w 201"/>
              <a:gd name="T25" fmla="*/ 2147483647 h 145"/>
              <a:gd name="T26" fmla="*/ 2147483647 w 201"/>
              <a:gd name="T27" fmla="*/ 0 h 145"/>
              <a:gd name="T28" fmla="*/ 2147483647 w 201"/>
              <a:gd name="T29" fmla="*/ 0 h 145"/>
              <a:gd name="T30" fmla="*/ 2147483647 w 201"/>
              <a:gd name="T31" fmla="*/ 0 h 145"/>
              <a:gd name="T32" fmla="*/ 2147483647 w 201"/>
              <a:gd name="T33" fmla="*/ 0 h 145"/>
              <a:gd name="T34" fmla="*/ 2147483647 w 201"/>
              <a:gd name="T35" fmla="*/ 2147483647 h 145"/>
              <a:gd name="T36" fmla="*/ 2147483647 w 201"/>
              <a:gd name="T37" fmla="*/ 2147483647 h 145"/>
              <a:gd name="T38" fmla="*/ 0 w 201"/>
              <a:gd name="T39" fmla="*/ 2147483647 h 145"/>
              <a:gd name="T40" fmla="*/ 0 w 201"/>
              <a:gd name="T41" fmla="*/ 2147483647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1"/>
              <a:gd name="T64" fmla="*/ 0 h 145"/>
              <a:gd name="T65" fmla="*/ 201 w 201"/>
              <a:gd name="T66" fmla="*/ 145 h 1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1" h="145">
                <a:moveTo>
                  <a:pt x="0" y="52"/>
                </a:moveTo>
                <a:lnTo>
                  <a:pt x="7" y="85"/>
                </a:lnTo>
                <a:lnTo>
                  <a:pt x="16" y="111"/>
                </a:lnTo>
                <a:lnTo>
                  <a:pt x="66" y="117"/>
                </a:lnTo>
                <a:lnTo>
                  <a:pt x="116" y="130"/>
                </a:lnTo>
                <a:lnTo>
                  <a:pt x="150" y="144"/>
                </a:lnTo>
                <a:lnTo>
                  <a:pt x="175" y="130"/>
                </a:lnTo>
                <a:lnTo>
                  <a:pt x="192" y="111"/>
                </a:lnTo>
                <a:lnTo>
                  <a:pt x="192" y="91"/>
                </a:lnTo>
                <a:lnTo>
                  <a:pt x="192" y="72"/>
                </a:lnTo>
                <a:lnTo>
                  <a:pt x="200" y="52"/>
                </a:lnTo>
                <a:lnTo>
                  <a:pt x="200" y="26"/>
                </a:lnTo>
                <a:lnTo>
                  <a:pt x="200" y="6"/>
                </a:lnTo>
                <a:lnTo>
                  <a:pt x="175" y="0"/>
                </a:lnTo>
                <a:lnTo>
                  <a:pt x="157" y="0"/>
                </a:lnTo>
                <a:lnTo>
                  <a:pt x="124" y="0"/>
                </a:lnTo>
                <a:lnTo>
                  <a:pt x="100" y="0"/>
                </a:lnTo>
                <a:lnTo>
                  <a:pt x="66" y="6"/>
                </a:lnTo>
                <a:lnTo>
                  <a:pt x="41" y="19"/>
                </a:lnTo>
                <a:lnTo>
                  <a:pt x="0" y="52"/>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88" name="Freeform 103"/>
          <p:cNvSpPr>
            <a:spLocks/>
          </p:cNvSpPr>
          <p:nvPr/>
        </p:nvSpPr>
        <p:spPr bwMode="auto">
          <a:xfrm>
            <a:off x="4959350" y="3697288"/>
            <a:ext cx="247650" cy="144462"/>
          </a:xfrm>
          <a:custGeom>
            <a:avLst/>
            <a:gdLst>
              <a:gd name="T0" fmla="*/ 0 w 201"/>
              <a:gd name="T1" fmla="*/ 2147483647 h 145"/>
              <a:gd name="T2" fmla="*/ 2147483647 w 201"/>
              <a:gd name="T3" fmla="*/ 2147483647 h 145"/>
              <a:gd name="T4" fmla="*/ 2147483647 w 201"/>
              <a:gd name="T5" fmla="*/ 2147483647 h 145"/>
              <a:gd name="T6" fmla="*/ 2147483647 w 201"/>
              <a:gd name="T7" fmla="*/ 2147483647 h 145"/>
              <a:gd name="T8" fmla="*/ 2147483647 w 201"/>
              <a:gd name="T9" fmla="*/ 2147483647 h 145"/>
              <a:gd name="T10" fmla="*/ 2147483647 w 201"/>
              <a:gd name="T11" fmla="*/ 2147483647 h 145"/>
              <a:gd name="T12" fmla="*/ 2147483647 w 201"/>
              <a:gd name="T13" fmla="*/ 2147483647 h 145"/>
              <a:gd name="T14" fmla="*/ 2147483647 w 201"/>
              <a:gd name="T15" fmla="*/ 2147483647 h 145"/>
              <a:gd name="T16" fmla="*/ 2147483647 w 201"/>
              <a:gd name="T17" fmla="*/ 2147483647 h 145"/>
              <a:gd name="T18" fmla="*/ 2147483647 w 201"/>
              <a:gd name="T19" fmla="*/ 2147483647 h 145"/>
              <a:gd name="T20" fmla="*/ 2147483647 w 201"/>
              <a:gd name="T21" fmla="*/ 2147483647 h 145"/>
              <a:gd name="T22" fmla="*/ 2147483647 w 201"/>
              <a:gd name="T23" fmla="*/ 2147483647 h 145"/>
              <a:gd name="T24" fmla="*/ 2147483647 w 201"/>
              <a:gd name="T25" fmla="*/ 2147483647 h 145"/>
              <a:gd name="T26" fmla="*/ 2147483647 w 201"/>
              <a:gd name="T27" fmla="*/ 0 h 145"/>
              <a:gd name="T28" fmla="*/ 2147483647 w 201"/>
              <a:gd name="T29" fmla="*/ 0 h 145"/>
              <a:gd name="T30" fmla="*/ 2147483647 w 201"/>
              <a:gd name="T31" fmla="*/ 0 h 145"/>
              <a:gd name="T32" fmla="*/ 2147483647 w 201"/>
              <a:gd name="T33" fmla="*/ 0 h 145"/>
              <a:gd name="T34" fmla="*/ 2147483647 w 201"/>
              <a:gd name="T35" fmla="*/ 2147483647 h 145"/>
              <a:gd name="T36" fmla="*/ 2147483647 w 201"/>
              <a:gd name="T37" fmla="*/ 2147483647 h 145"/>
              <a:gd name="T38" fmla="*/ 0 w 201"/>
              <a:gd name="T39" fmla="*/ 2147483647 h 145"/>
              <a:gd name="T40" fmla="*/ 0 w 201"/>
              <a:gd name="T41" fmla="*/ 2147483647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1"/>
              <a:gd name="T64" fmla="*/ 0 h 145"/>
              <a:gd name="T65" fmla="*/ 201 w 201"/>
              <a:gd name="T66" fmla="*/ 145 h 1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1" h="145">
                <a:moveTo>
                  <a:pt x="0" y="52"/>
                </a:moveTo>
                <a:lnTo>
                  <a:pt x="7" y="85"/>
                </a:lnTo>
                <a:lnTo>
                  <a:pt x="16" y="111"/>
                </a:lnTo>
                <a:lnTo>
                  <a:pt x="66" y="117"/>
                </a:lnTo>
                <a:lnTo>
                  <a:pt x="116" y="130"/>
                </a:lnTo>
                <a:lnTo>
                  <a:pt x="150" y="144"/>
                </a:lnTo>
                <a:lnTo>
                  <a:pt x="175" y="130"/>
                </a:lnTo>
                <a:lnTo>
                  <a:pt x="192" y="111"/>
                </a:lnTo>
                <a:lnTo>
                  <a:pt x="192" y="91"/>
                </a:lnTo>
                <a:lnTo>
                  <a:pt x="192" y="72"/>
                </a:lnTo>
                <a:lnTo>
                  <a:pt x="200" y="52"/>
                </a:lnTo>
                <a:lnTo>
                  <a:pt x="200" y="26"/>
                </a:lnTo>
                <a:lnTo>
                  <a:pt x="200" y="6"/>
                </a:lnTo>
                <a:lnTo>
                  <a:pt x="175" y="0"/>
                </a:lnTo>
                <a:lnTo>
                  <a:pt x="157" y="0"/>
                </a:lnTo>
                <a:lnTo>
                  <a:pt x="124" y="0"/>
                </a:lnTo>
                <a:lnTo>
                  <a:pt x="100" y="0"/>
                </a:lnTo>
                <a:lnTo>
                  <a:pt x="66" y="6"/>
                </a:lnTo>
                <a:lnTo>
                  <a:pt x="41" y="19"/>
                </a:lnTo>
                <a:lnTo>
                  <a:pt x="0" y="52"/>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89" name="Freeform 104"/>
          <p:cNvSpPr>
            <a:spLocks/>
          </p:cNvSpPr>
          <p:nvPr/>
        </p:nvSpPr>
        <p:spPr bwMode="auto">
          <a:xfrm>
            <a:off x="5253038" y="3711575"/>
            <a:ext cx="244475" cy="146050"/>
          </a:xfrm>
          <a:custGeom>
            <a:avLst/>
            <a:gdLst>
              <a:gd name="T0" fmla="*/ 0 w 201"/>
              <a:gd name="T1" fmla="*/ 2147483647 h 145"/>
              <a:gd name="T2" fmla="*/ 2147483647 w 201"/>
              <a:gd name="T3" fmla="*/ 2147483647 h 145"/>
              <a:gd name="T4" fmla="*/ 2147483647 w 201"/>
              <a:gd name="T5" fmla="*/ 2147483647 h 145"/>
              <a:gd name="T6" fmla="*/ 2147483647 w 201"/>
              <a:gd name="T7" fmla="*/ 2147483647 h 145"/>
              <a:gd name="T8" fmla="*/ 2147483647 w 201"/>
              <a:gd name="T9" fmla="*/ 2147483647 h 145"/>
              <a:gd name="T10" fmla="*/ 2147483647 w 201"/>
              <a:gd name="T11" fmla="*/ 2147483647 h 145"/>
              <a:gd name="T12" fmla="*/ 2147483647 w 201"/>
              <a:gd name="T13" fmla="*/ 2147483647 h 145"/>
              <a:gd name="T14" fmla="*/ 2147483647 w 201"/>
              <a:gd name="T15" fmla="*/ 2147483647 h 145"/>
              <a:gd name="T16" fmla="*/ 2147483647 w 201"/>
              <a:gd name="T17" fmla="*/ 2147483647 h 145"/>
              <a:gd name="T18" fmla="*/ 2147483647 w 201"/>
              <a:gd name="T19" fmla="*/ 2147483647 h 145"/>
              <a:gd name="T20" fmla="*/ 2147483647 w 201"/>
              <a:gd name="T21" fmla="*/ 2147483647 h 145"/>
              <a:gd name="T22" fmla="*/ 2147483647 w 201"/>
              <a:gd name="T23" fmla="*/ 2147483647 h 145"/>
              <a:gd name="T24" fmla="*/ 2147483647 w 201"/>
              <a:gd name="T25" fmla="*/ 2147483647 h 145"/>
              <a:gd name="T26" fmla="*/ 2147483647 w 201"/>
              <a:gd name="T27" fmla="*/ 0 h 145"/>
              <a:gd name="T28" fmla="*/ 2147483647 w 201"/>
              <a:gd name="T29" fmla="*/ 0 h 145"/>
              <a:gd name="T30" fmla="*/ 2147483647 w 201"/>
              <a:gd name="T31" fmla="*/ 0 h 145"/>
              <a:gd name="T32" fmla="*/ 2147483647 w 201"/>
              <a:gd name="T33" fmla="*/ 0 h 145"/>
              <a:gd name="T34" fmla="*/ 2147483647 w 201"/>
              <a:gd name="T35" fmla="*/ 2147483647 h 145"/>
              <a:gd name="T36" fmla="*/ 2147483647 w 201"/>
              <a:gd name="T37" fmla="*/ 2147483647 h 145"/>
              <a:gd name="T38" fmla="*/ 0 w 201"/>
              <a:gd name="T39" fmla="*/ 2147483647 h 145"/>
              <a:gd name="T40" fmla="*/ 0 w 201"/>
              <a:gd name="T41" fmla="*/ 2147483647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1"/>
              <a:gd name="T64" fmla="*/ 0 h 145"/>
              <a:gd name="T65" fmla="*/ 201 w 201"/>
              <a:gd name="T66" fmla="*/ 145 h 1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1" h="145">
                <a:moveTo>
                  <a:pt x="0" y="52"/>
                </a:moveTo>
                <a:lnTo>
                  <a:pt x="7" y="85"/>
                </a:lnTo>
                <a:lnTo>
                  <a:pt x="16" y="111"/>
                </a:lnTo>
                <a:lnTo>
                  <a:pt x="66" y="117"/>
                </a:lnTo>
                <a:lnTo>
                  <a:pt x="116" y="130"/>
                </a:lnTo>
                <a:lnTo>
                  <a:pt x="150" y="144"/>
                </a:lnTo>
                <a:lnTo>
                  <a:pt x="175" y="130"/>
                </a:lnTo>
                <a:lnTo>
                  <a:pt x="192" y="111"/>
                </a:lnTo>
                <a:lnTo>
                  <a:pt x="192" y="91"/>
                </a:lnTo>
                <a:lnTo>
                  <a:pt x="192" y="72"/>
                </a:lnTo>
                <a:lnTo>
                  <a:pt x="200" y="52"/>
                </a:lnTo>
                <a:lnTo>
                  <a:pt x="200" y="26"/>
                </a:lnTo>
                <a:lnTo>
                  <a:pt x="200" y="6"/>
                </a:lnTo>
                <a:lnTo>
                  <a:pt x="175" y="0"/>
                </a:lnTo>
                <a:lnTo>
                  <a:pt x="157" y="0"/>
                </a:lnTo>
                <a:lnTo>
                  <a:pt x="124" y="0"/>
                </a:lnTo>
                <a:lnTo>
                  <a:pt x="100" y="0"/>
                </a:lnTo>
                <a:lnTo>
                  <a:pt x="66" y="6"/>
                </a:lnTo>
                <a:lnTo>
                  <a:pt x="41" y="19"/>
                </a:lnTo>
                <a:lnTo>
                  <a:pt x="0" y="52"/>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90" name="Freeform 105"/>
          <p:cNvSpPr>
            <a:spLocks/>
          </p:cNvSpPr>
          <p:nvPr/>
        </p:nvSpPr>
        <p:spPr bwMode="auto">
          <a:xfrm>
            <a:off x="5719763" y="3616325"/>
            <a:ext cx="244475" cy="144463"/>
          </a:xfrm>
          <a:custGeom>
            <a:avLst/>
            <a:gdLst>
              <a:gd name="T0" fmla="*/ 0 w 201"/>
              <a:gd name="T1" fmla="*/ 2147483647 h 145"/>
              <a:gd name="T2" fmla="*/ 2147483647 w 201"/>
              <a:gd name="T3" fmla="*/ 2147483647 h 145"/>
              <a:gd name="T4" fmla="*/ 2147483647 w 201"/>
              <a:gd name="T5" fmla="*/ 2147483647 h 145"/>
              <a:gd name="T6" fmla="*/ 2147483647 w 201"/>
              <a:gd name="T7" fmla="*/ 2147483647 h 145"/>
              <a:gd name="T8" fmla="*/ 2147483647 w 201"/>
              <a:gd name="T9" fmla="*/ 2147483647 h 145"/>
              <a:gd name="T10" fmla="*/ 2147483647 w 201"/>
              <a:gd name="T11" fmla="*/ 2147483647 h 145"/>
              <a:gd name="T12" fmla="*/ 2147483647 w 201"/>
              <a:gd name="T13" fmla="*/ 2147483647 h 145"/>
              <a:gd name="T14" fmla="*/ 2147483647 w 201"/>
              <a:gd name="T15" fmla="*/ 2147483647 h 145"/>
              <a:gd name="T16" fmla="*/ 2147483647 w 201"/>
              <a:gd name="T17" fmla="*/ 2147483647 h 145"/>
              <a:gd name="T18" fmla="*/ 2147483647 w 201"/>
              <a:gd name="T19" fmla="*/ 2147483647 h 145"/>
              <a:gd name="T20" fmla="*/ 2147483647 w 201"/>
              <a:gd name="T21" fmla="*/ 2147483647 h 145"/>
              <a:gd name="T22" fmla="*/ 2147483647 w 201"/>
              <a:gd name="T23" fmla="*/ 2147483647 h 145"/>
              <a:gd name="T24" fmla="*/ 2147483647 w 201"/>
              <a:gd name="T25" fmla="*/ 2147483647 h 145"/>
              <a:gd name="T26" fmla="*/ 2147483647 w 201"/>
              <a:gd name="T27" fmla="*/ 0 h 145"/>
              <a:gd name="T28" fmla="*/ 2147483647 w 201"/>
              <a:gd name="T29" fmla="*/ 0 h 145"/>
              <a:gd name="T30" fmla="*/ 2147483647 w 201"/>
              <a:gd name="T31" fmla="*/ 0 h 145"/>
              <a:gd name="T32" fmla="*/ 2147483647 w 201"/>
              <a:gd name="T33" fmla="*/ 0 h 145"/>
              <a:gd name="T34" fmla="*/ 2147483647 w 201"/>
              <a:gd name="T35" fmla="*/ 2147483647 h 145"/>
              <a:gd name="T36" fmla="*/ 2147483647 w 201"/>
              <a:gd name="T37" fmla="*/ 2147483647 h 145"/>
              <a:gd name="T38" fmla="*/ 0 w 201"/>
              <a:gd name="T39" fmla="*/ 2147483647 h 145"/>
              <a:gd name="T40" fmla="*/ 0 w 201"/>
              <a:gd name="T41" fmla="*/ 2147483647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1"/>
              <a:gd name="T64" fmla="*/ 0 h 145"/>
              <a:gd name="T65" fmla="*/ 201 w 201"/>
              <a:gd name="T66" fmla="*/ 145 h 1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1" h="145">
                <a:moveTo>
                  <a:pt x="0" y="52"/>
                </a:moveTo>
                <a:lnTo>
                  <a:pt x="7" y="85"/>
                </a:lnTo>
                <a:lnTo>
                  <a:pt x="16" y="111"/>
                </a:lnTo>
                <a:lnTo>
                  <a:pt x="66" y="117"/>
                </a:lnTo>
                <a:lnTo>
                  <a:pt x="116" y="130"/>
                </a:lnTo>
                <a:lnTo>
                  <a:pt x="150" y="144"/>
                </a:lnTo>
                <a:lnTo>
                  <a:pt x="175" y="130"/>
                </a:lnTo>
                <a:lnTo>
                  <a:pt x="192" y="111"/>
                </a:lnTo>
                <a:lnTo>
                  <a:pt x="192" y="91"/>
                </a:lnTo>
                <a:lnTo>
                  <a:pt x="192" y="72"/>
                </a:lnTo>
                <a:lnTo>
                  <a:pt x="200" y="52"/>
                </a:lnTo>
                <a:lnTo>
                  <a:pt x="200" y="26"/>
                </a:lnTo>
                <a:lnTo>
                  <a:pt x="200" y="6"/>
                </a:lnTo>
                <a:lnTo>
                  <a:pt x="175" y="0"/>
                </a:lnTo>
                <a:lnTo>
                  <a:pt x="157" y="0"/>
                </a:lnTo>
                <a:lnTo>
                  <a:pt x="124" y="0"/>
                </a:lnTo>
                <a:lnTo>
                  <a:pt x="100" y="0"/>
                </a:lnTo>
                <a:lnTo>
                  <a:pt x="66" y="6"/>
                </a:lnTo>
                <a:lnTo>
                  <a:pt x="41" y="19"/>
                </a:lnTo>
                <a:lnTo>
                  <a:pt x="0" y="52"/>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91" name="Freeform 106"/>
          <p:cNvSpPr>
            <a:spLocks/>
          </p:cNvSpPr>
          <p:nvPr/>
        </p:nvSpPr>
        <p:spPr bwMode="auto">
          <a:xfrm>
            <a:off x="5553075" y="3602038"/>
            <a:ext cx="304800" cy="190500"/>
          </a:xfrm>
          <a:custGeom>
            <a:avLst/>
            <a:gdLst>
              <a:gd name="T0" fmla="*/ 0 w 201"/>
              <a:gd name="T1" fmla="*/ 2147483647 h 145"/>
              <a:gd name="T2" fmla="*/ 2147483647 w 201"/>
              <a:gd name="T3" fmla="*/ 2147483647 h 145"/>
              <a:gd name="T4" fmla="*/ 2147483647 w 201"/>
              <a:gd name="T5" fmla="*/ 2147483647 h 145"/>
              <a:gd name="T6" fmla="*/ 2147483647 w 201"/>
              <a:gd name="T7" fmla="*/ 2147483647 h 145"/>
              <a:gd name="T8" fmla="*/ 2147483647 w 201"/>
              <a:gd name="T9" fmla="*/ 2147483647 h 145"/>
              <a:gd name="T10" fmla="*/ 2147483647 w 201"/>
              <a:gd name="T11" fmla="*/ 2147483647 h 145"/>
              <a:gd name="T12" fmla="*/ 2147483647 w 201"/>
              <a:gd name="T13" fmla="*/ 2147483647 h 145"/>
              <a:gd name="T14" fmla="*/ 2147483647 w 201"/>
              <a:gd name="T15" fmla="*/ 2147483647 h 145"/>
              <a:gd name="T16" fmla="*/ 2147483647 w 201"/>
              <a:gd name="T17" fmla="*/ 2147483647 h 145"/>
              <a:gd name="T18" fmla="*/ 2147483647 w 201"/>
              <a:gd name="T19" fmla="*/ 2147483647 h 145"/>
              <a:gd name="T20" fmla="*/ 2147483647 w 201"/>
              <a:gd name="T21" fmla="*/ 2147483647 h 145"/>
              <a:gd name="T22" fmla="*/ 2147483647 w 201"/>
              <a:gd name="T23" fmla="*/ 2147483647 h 145"/>
              <a:gd name="T24" fmla="*/ 2147483647 w 201"/>
              <a:gd name="T25" fmla="*/ 2147483647 h 145"/>
              <a:gd name="T26" fmla="*/ 2147483647 w 201"/>
              <a:gd name="T27" fmla="*/ 0 h 145"/>
              <a:gd name="T28" fmla="*/ 2147483647 w 201"/>
              <a:gd name="T29" fmla="*/ 0 h 145"/>
              <a:gd name="T30" fmla="*/ 2147483647 w 201"/>
              <a:gd name="T31" fmla="*/ 0 h 145"/>
              <a:gd name="T32" fmla="*/ 2147483647 w 201"/>
              <a:gd name="T33" fmla="*/ 0 h 145"/>
              <a:gd name="T34" fmla="*/ 2147483647 w 201"/>
              <a:gd name="T35" fmla="*/ 2147483647 h 145"/>
              <a:gd name="T36" fmla="*/ 2147483647 w 201"/>
              <a:gd name="T37" fmla="*/ 2147483647 h 145"/>
              <a:gd name="T38" fmla="*/ 0 w 201"/>
              <a:gd name="T39" fmla="*/ 2147483647 h 145"/>
              <a:gd name="T40" fmla="*/ 0 w 201"/>
              <a:gd name="T41" fmla="*/ 2147483647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1"/>
              <a:gd name="T64" fmla="*/ 0 h 145"/>
              <a:gd name="T65" fmla="*/ 201 w 201"/>
              <a:gd name="T66" fmla="*/ 145 h 1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1" h="145">
                <a:moveTo>
                  <a:pt x="0" y="52"/>
                </a:moveTo>
                <a:lnTo>
                  <a:pt x="7" y="85"/>
                </a:lnTo>
                <a:lnTo>
                  <a:pt x="16" y="111"/>
                </a:lnTo>
                <a:lnTo>
                  <a:pt x="66" y="117"/>
                </a:lnTo>
                <a:lnTo>
                  <a:pt x="116" y="130"/>
                </a:lnTo>
                <a:lnTo>
                  <a:pt x="150" y="144"/>
                </a:lnTo>
                <a:lnTo>
                  <a:pt x="175" y="130"/>
                </a:lnTo>
                <a:lnTo>
                  <a:pt x="192" y="111"/>
                </a:lnTo>
                <a:lnTo>
                  <a:pt x="192" y="91"/>
                </a:lnTo>
                <a:lnTo>
                  <a:pt x="192" y="72"/>
                </a:lnTo>
                <a:lnTo>
                  <a:pt x="200" y="52"/>
                </a:lnTo>
                <a:lnTo>
                  <a:pt x="200" y="26"/>
                </a:lnTo>
                <a:lnTo>
                  <a:pt x="200" y="6"/>
                </a:lnTo>
                <a:lnTo>
                  <a:pt x="175" y="0"/>
                </a:lnTo>
                <a:lnTo>
                  <a:pt x="157" y="0"/>
                </a:lnTo>
                <a:lnTo>
                  <a:pt x="124" y="0"/>
                </a:lnTo>
                <a:lnTo>
                  <a:pt x="100" y="0"/>
                </a:lnTo>
                <a:lnTo>
                  <a:pt x="66" y="6"/>
                </a:lnTo>
                <a:lnTo>
                  <a:pt x="41" y="19"/>
                </a:lnTo>
                <a:lnTo>
                  <a:pt x="0" y="52"/>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92" name="Freeform 107"/>
          <p:cNvSpPr>
            <a:spLocks/>
          </p:cNvSpPr>
          <p:nvPr/>
        </p:nvSpPr>
        <p:spPr bwMode="auto">
          <a:xfrm>
            <a:off x="6127750" y="3473450"/>
            <a:ext cx="246063" cy="142875"/>
          </a:xfrm>
          <a:custGeom>
            <a:avLst/>
            <a:gdLst>
              <a:gd name="T0" fmla="*/ 0 w 201"/>
              <a:gd name="T1" fmla="*/ 2147483647 h 145"/>
              <a:gd name="T2" fmla="*/ 2147483647 w 201"/>
              <a:gd name="T3" fmla="*/ 2147483647 h 145"/>
              <a:gd name="T4" fmla="*/ 2147483647 w 201"/>
              <a:gd name="T5" fmla="*/ 2147483647 h 145"/>
              <a:gd name="T6" fmla="*/ 2147483647 w 201"/>
              <a:gd name="T7" fmla="*/ 2147483647 h 145"/>
              <a:gd name="T8" fmla="*/ 2147483647 w 201"/>
              <a:gd name="T9" fmla="*/ 2147483647 h 145"/>
              <a:gd name="T10" fmla="*/ 2147483647 w 201"/>
              <a:gd name="T11" fmla="*/ 2147483647 h 145"/>
              <a:gd name="T12" fmla="*/ 2147483647 w 201"/>
              <a:gd name="T13" fmla="*/ 2147483647 h 145"/>
              <a:gd name="T14" fmla="*/ 2147483647 w 201"/>
              <a:gd name="T15" fmla="*/ 2147483647 h 145"/>
              <a:gd name="T16" fmla="*/ 2147483647 w 201"/>
              <a:gd name="T17" fmla="*/ 2147483647 h 145"/>
              <a:gd name="T18" fmla="*/ 2147483647 w 201"/>
              <a:gd name="T19" fmla="*/ 2147483647 h 145"/>
              <a:gd name="T20" fmla="*/ 2147483647 w 201"/>
              <a:gd name="T21" fmla="*/ 2147483647 h 145"/>
              <a:gd name="T22" fmla="*/ 2147483647 w 201"/>
              <a:gd name="T23" fmla="*/ 2147483647 h 145"/>
              <a:gd name="T24" fmla="*/ 2147483647 w 201"/>
              <a:gd name="T25" fmla="*/ 2147483647 h 145"/>
              <a:gd name="T26" fmla="*/ 2147483647 w 201"/>
              <a:gd name="T27" fmla="*/ 0 h 145"/>
              <a:gd name="T28" fmla="*/ 2147483647 w 201"/>
              <a:gd name="T29" fmla="*/ 0 h 145"/>
              <a:gd name="T30" fmla="*/ 2147483647 w 201"/>
              <a:gd name="T31" fmla="*/ 0 h 145"/>
              <a:gd name="T32" fmla="*/ 2147483647 w 201"/>
              <a:gd name="T33" fmla="*/ 0 h 145"/>
              <a:gd name="T34" fmla="*/ 2147483647 w 201"/>
              <a:gd name="T35" fmla="*/ 2147483647 h 145"/>
              <a:gd name="T36" fmla="*/ 2147483647 w 201"/>
              <a:gd name="T37" fmla="*/ 2147483647 h 145"/>
              <a:gd name="T38" fmla="*/ 0 w 201"/>
              <a:gd name="T39" fmla="*/ 2147483647 h 145"/>
              <a:gd name="T40" fmla="*/ 0 w 201"/>
              <a:gd name="T41" fmla="*/ 2147483647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1"/>
              <a:gd name="T64" fmla="*/ 0 h 145"/>
              <a:gd name="T65" fmla="*/ 201 w 201"/>
              <a:gd name="T66" fmla="*/ 145 h 1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1" h="145">
                <a:moveTo>
                  <a:pt x="0" y="52"/>
                </a:moveTo>
                <a:lnTo>
                  <a:pt x="7" y="85"/>
                </a:lnTo>
                <a:lnTo>
                  <a:pt x="16" y="111"/>
                </a:lnTo>
                <a:lnTo>
                  <a:pt x="66" y="117"/>
                </a:lnTo>
                <a:lnTo>
                  <a:pt x="116" y="130"/>
                </a:lnTo>
                <a:lnTo>
                  <a:pt x="150" y="144"/>
                </a:lnTo>
                <a:lnTo>
                  <a:pt x="175" y="130"/>
                </a:lnTo>
                <a:lnTo>
                  <a:pt x="192" y="111"/>
                </a:lnTo>
                <a:lnTo>
                  <a:pt x="192" y="91"/>
                </a:lnTo>
                <a:lnTo>
                  <a:pt x="192" y="72"/>
                </a:lnTo>
                <a:lnTo>
                  <a:pt x="200" y="52"/>
                </a:lnTo>
                <a:lnTo>
                  <a:pt x="200" y="26"/>
                </a:lnTo>
                <a:lnTo>
                  <a:pt x="200" y="6"/>
                </a:lnTo>
                <a:lnTo>
                  <a:pt x="175" y="0"/>
                </a:lnTo>
                <a:lnTo>
                  <a:pt x="157" y="0"/>
                </a:lnTo>
                <a:lnTo>
                  <a:pt x="124" y="0"/>
                </a:lnTo>
                <a:lnTo>
                  <a:pt x="100" y="0"/>
                </a:lnTo>
                <a:lnTo>
                  <a:pt x="66" y="6"/>
                </a:lnTo>
                <a:lnTo>
                  <a:pt x="41" y="19"/>
                </a:lnTo>
                <a:lnTo>
                  <a:pt x="0" y="52"/>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93" name="Freeform 108"/>
          <p:cNvSpPr>
            <a:spLocks/>
          </p:cNvSpPr>
          <p:nvPr/>
        </p:nvSpPr>
        <p:spPr bwMode="auto">
          <a:xfrm>
            <a:off x="6419850" y="3473450"/>
            <a:ext cx="247650" cy="142875"/>
          </a:xfrm>
          <a:custGeom>
            <a:avLst/>
            <a:gdLst>
              <a:gd name="T0" fmla="*/ 0 w 201"/>
              <a:gd name="T1" fmla="*/ 2147483647 h 145"/>
              <a:gd name="T2" fmla="*/ 2147483647 w 201"/>
              <a:gd name="T3" fmla="*/ 2147483647 h 145"/>
              <a:gd name="T4" fmla="*/ 2147483647 w 201"/>
              <a:gd name="T5" fmla="*/ 2147483647 h 145"/>
              <a:gd name="T6" fmla="*/ 2147483647 w 201"/>
              <a:gd name="T7" fmla="*/ 2147483647 h 145"/>
              <a:gd name="T8" fmla="*/ 2147483647 w 201"/>
              <a:gd name="T9" fmla="*/ 2147483647 h 145"/>
              <a:gd name="T10" fmla="*/ 2147483647 w 201"/>
              <a:gd name="T11" fmla="*/ 2147483647 h 145"/>
              <a:gd name="T12" fmla="*/ 2147483647 w 201"/>
              <a:gd name="T13" fmla="*/ 2147483647 h 145"/>
              <a:gd name="T14" fmla="*/ 2147483647 w 201"/>
              <a:gd name="T15" fmla="*/ 2147483647 h 145"/>
              <a:gd name="T16" fmla="*/ 2147483647 w 201"/>
              <a:gd name="T17" fmla="*/ 2147483647 h 145"/>
              <a:gd name="T18" fmla="*/ 2147483647 w 201"/>
              <a:gd name="T19" fmla="*/ 2147483647 h 145"/>
              <a:gd name="T20" fmla="*/ 2147483647 w 201"/>
              <a:gd name="T21" fmla="*/ 2147483647 h 145"/>
              <a:gd name="T22" fmla="*/ 2147483647 w 201"/>
              <a:gd name="T23" fmla="*/ 2147483647 h 145"/>
              <a:gd name="T24" fmla="*/ 2147483647 w 201"/>
              <a:gd name="T25" fmla="*/ 2147483647 h 145"/>
              <a:gd name="T26" fmla="*/ 2147483647 w 201"/>
              <a:gd name="T27" fmla="*/ 0 h 145"/>
              <a:gd name="T28" fmla="*/ 2147483647 w 201"/>
              <a:gd name="T29" fmla="*/ 0 h 145"/>
              <a:gd name="T30" fmla="*/ 2147483647 w 201"/>
              <a:gd name="T31" fmla="*/ 0 h 145"/>
              <a:gd name="T32" fmla="*/ 2147483647 w 201"/>
              <a:gd name="T33" fmla="*/ 0 h 145"/>
              <a:gd name="T34" fmla="*/ 2147483647 w 201"/>
              <a:gd name="T35" fmla="*/ 2147483647 h 145"/>
              <a:gd name="T36" fmla="*/ 2147483647 w 201"/>
              <a:gd name="T37" fmla="*/ 2147483647 h 145"/>
              <a:gd name="T38" fmla="*/ 0 w 201"/>
              <a:gd name="T39" fmla="*/ 2147483647 h 145"/>
              <a:gd name="T40" fmla="*/ 0 w 201"/>
              <a:gd name="T41" fmla="*/ 2147483647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1"/>
              <a:gd name="T64" fmla="*/ 0 h 145"/>
              <a:gd name="T65" fmla="*/ 201 w 201"/>
              <a:gd name="T66" fmla="*/ 145 h 1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1" h="145">
                <a:moveTo>
                  <a:pt x="0" y="52"/>
                </a:moveTo>
                <a:lnTo>
                  <a:pt x="7" y="85"/>
                </a:lnTo>
                <a:lnTo>
                  <a:pt x="16" y="111"/>
                </a:lnTo>
                <a:lnTo>
                  <a:pt x="66" y="117"/>
                </a:lnTo>
                <a:lnTo>
                  <a:pt x="116" y="130"/>
                </a:lnTo>
                <a:lnTo>
                  <a:pt x="150" y="144"/>
                </a:lnTo>
                <a:lnTo>
                  <a:pt x="175" y="130"/>
                </a:lnTo>
                <a:lnTo>
                  <a:pt x="192" y="111"/>
                </a:lnTo>
                <a:lnTo>
                  <a:pt x="192" y="91"/>
                </a:lnTo>
                <a:lnTo>
                  <a:pt x="192" y="72"/>
                </a:lnTo>
                <a:lnTo>
                  <a:pt x="200" y="52"/>
                </a:lnTo>
                <a:lnTo>
                  <a:pt x="200" y="26"/>
                </a:lnTo>
                <a:lnTo>
                  <a:pt x="200" y="6"/>
                </a:lnTo>
                <a:lnTo>
                  <a:pt x="175" y="0"/>
                </a:lnTo>
                <a:lnTo>
                  <a:pt x="157" y="0"/>
                </a:lnTo>
                <a:lnTo>
                  <a:pt x="124" y="0"/>
                </a:lnTo>
                <a:lnTo>
                  <a:pt x="100" y="0"/>
                </a:lnTo>
                <a:lnTo>
                  <a:pt x="66" y="6"/>
                </a:lnTo>
                <a:lnTo>
                  <a:pt x="41" y="19"/>
                </a:lnTo>
                <a:lnTo>
                  <a:pt x="0" y="52"/>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94" name="Freeform 109"/>
          <p:cNvSpPr>
            <a:spLocks/>
          </p:cNvSpPr>
          <p:nvPr/>
        </p:nvSpPr>
        <p:spPr bwMode="auto">
          <a:xfrm>
            <a:off x="6424613" y="3605213"/>
            <a:ext cx="242887" cy="204787"/>
          </a:xfrm>
          <a:custGeom>
            <a:avLst/>
            <a:gdLst>
              <a:gd name="T0" fmla="*/ 2147483647 w 198"/>
              <a:gd name="T1" fmla="*/ 2147483647 h 202"/>
              <a:gd name="T2" fmla="*/ 2147483647 w 198"/>
              <a:gd name="T3" fmla="*/ 2147483647 h 202"/>
              <a:gd name="T4" fmla="*/ 2147483647 w 198"/>
              <a:gd name="T5" fmla="*/ 2147483647 h 202"/>
              <a:gd name="T6" fmla="*/ 2147483647 w 198"/>
              <a:gd name="T7" fmla="*/ 2147483647 h 202"/>
              <a:gd name="T8" fmla="*/ 2147483647 w 198"/>
              <a:gd name="T9" fmla="*/ 0 h 202"/>
              <a:gd name="T10" fmla="*/ 2147483647 w 198"/>
              <a:gd name="T11" fmla="*/ 2147483647 h 202"/>
              <a:gd name="T12" fmla="*/ 2147483647 w 198"/>
              <a:gd name="T13" fmla="*/ 2147483647 h 202"/>
              <a:gd name="T14" fmla="*/ 2147483647 w 198"/>
              <a:gd name="T15" fmla="*/ 2147483647 h 202"/>
              <a:gd name="T16" fmla="*/ 2147483647 w 198"/>
              <a:gd name="T17" fmla="*/ 2147483647 h 202"/>
              <a:gd name="T18" fmla="*/ 2147483647 w 198"/>
              <a:gd name="T19" fmla="*/ 2147483647 h 202"/>
              <a:gd name="T20" fmla="*/ 2147483647 w 198"/>
              <a:gd name="T21" fmla="*/ 2147483647 h 202"/>
              <a:gd name="T22" fmla="*/ 2147483647 w 198"/>
              <a:gd name="T23" fmla="*/ 2147483647 h 202"/>
              <a:gd name="T24" fmla="*/ 2147483647 w 198"/>
              <a:gd name="T25" fmla="*/ 2147483647 h 202"/>
              <a:gd name="T26" fmla="*/ 2147483647 w 198"/>
              <a:gd name="T27" fmla="*/ 2147483647 h 202"/>
              <a:gd name="T28" fmla="*/ 0 w 198"/>
              <a:gd name="T29" fmla="*/ 2147483647 h 202"/>
              <a:gd name="T30" fmla="*/ 2147483647 w 198"/>
              <a:gd name="T31" fmla="*/ 2147483647 h 202"/>
              <a:gd name="T32" fmla="*/ 2147483647 w 198"/>
              <a:gd name="T33" fmla="*/ 2147483647 h 202"/>
              <a:gd name="T34" fmla="*/ 2147483647 w 198"/>
              <a:gd name="T35" fmla="*/ 2147483647 h 202"/>
              <a:gd name="T36" fmla="*/ 2147483647 w 198"/>
              <a:gd name="T37" fmla="*/ 2147483647 h 202"/>
              <a:gd name="T38" fmla="*/ 2147483647 w 198"/>
              <a:gd name="T39" fmla="*/ 2147483647 h 202"/>
              <a:gd name="T40" fmla="*/ 2147483647 w 198"/>
              <a:gd name="T41" fmla="*/ 2147483647 h 202"/>
              <a:gd name="T42" fmla="*/ 2147483647 w 198"/>
              <a:gd name="T43" fmla="*/ 2147483647 h 202"/>
              <a:gd name="T44" fmla="*/ 2147483647 w 198"/>
              <a:gd name="T45" fmla="*/ 2147483647 h 202"/>
              <a:gd name="T46" fmla="*/ 2147483647 w 198"/>
              <a:gd name="T47" fmla="*/ 2147483647 h 202"/>
              <a:gd name="T48" fmla="*/ 2147483647 w 198"/>
              <a:gd name="T49" fmla="*/ 2147483647 h 202"/>
              <a:gd name="T50" fmla="*/ 2147483647 w 198"/>
              <a:gd name="T51" fmla="*/ 2147483647 h 202"/>
              <a:gd name="T52" fmla="*/ 2147483647 w 198"/>
              <a:gd name="T53" fmla="*/ 2147483647 h 202"/>
              <a:gd name="T54" fmla="*/ 2147483647 w 198"/>
              <a:gd name="T55" fmla="*/ 2147483647 h 202"/>
              <a:gd name="T56" fmla="*/ 2147483647 w 198"/>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8"/>
              <a:gd name="T88" fmla="*/ 0 h 202"/>
              <a:gd name="T89" fmla="*/ 198 w 198"/>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8" h="202">
                <a:moveTo>
                  <a:pt x="188" y="57"/>
                </a:moveTo>
                <a:lnTo>
                  <a:pt x="189" y="30"/>
                </a:lnTo>
                <a:lnTo>
                  <a:pt x="169" y="12"/>
                </a:lnTo>
                <a:lnTo>
                  <a:pt x="142" y="6"/>
                </a:lnTo>
                <a:lnTo>
                  <a:pt x="122" y="0"/>
                </a:lnTo>
                <a:lnTo>
                  <a:pt x="76" y="1"/>
                </a:lnTo>
                <a:lnTo>
                  <a:pt x="56" y="14"/>
                </a:lnTo>
                <a:lnTo>
                  <a:pt x="43" y="33"/>
                </a:lnTo>
                <a:lnTo>
                  <a:pt x="30" y="52"/>
                </a:lnTo>
                <a:lnTo>
                  <a:pt x="17" y="70"/>
                </a:lnTo>
                <a:lnTo>
                  <a:pt x="11" y="90"/>
                </a:lnTo>
                <a:lnTo>
                  <a:pt x="11" y="114"/>
                </a:lnTo>
                <a:lnTo>
                  <a:pt x="5" y="133"/>
                </a:lnTo>
                <a:lnTo>
                  <a:pt x="5" y="146"/>
                </a:lnTo>
                <a:lnTo>
                  <a:pt x="0" y="171"/>
                </a:lnTo>
                <a:lnTo>
                  <a:pt x="13" y="189"/>
                </a:lnTo>
                <a:lnTo>
                  <a:pt x="33" y="195"/>
                </a:lnTo>
                <a:lnTo>
                  <a:pt x="46" y="195"/>
                </a:lnTo>
                <a:lnTo>
                  <a:pt x="66" y="201"/>
                </a:lnTo>
                <a:lnTo>
                  <a:pt x="86" y="200"/>
                </a:lnTo>
                <a:lnTo>
                  <a:pt x="105" y="200"/>
                </a:lnTo>
                <a:lnTo>
                  <a:pt x="125" y="193"/>
                </a:lnTo>
                <a:lnTo>
                  <a:pt x="138" y="175"/>
                </a:lnTo>
                <a:lnTo>
                  <a:pt x="151" y="156"/>
                </a:lnTo>
                <a:lnTo>
                  <a:pt x="177" y="130"/>
                </a:lnTo>
                <a:lnTo>
                  <a:pt x="190" y="111"/>
                </a:lnTo>
                <a:lnTo>
                  <a:pt x="197" y="92"/>
                </a:lnTo>
                <a:lnTo>
                  <a:pt x="188" y="57"/>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95" name="Freeform 110"/>
          <p:cNvSpPr>
            <a:spLocks/>
          </p:cNvSpPr>
          <p:nvPr/>
        </p:nvSpPr>
        <p:spPr bwMode="auto">
          <a:xfrm>
            <a:off x="6132513" y="3702050"/>
            <a:ext cx="241300" cy="203200"/>
          </a:xfrm>
          <a:custGeom>
            <a:avLst/>
            <a:gdLst>
              <a:gd name="T0" fmla="*/ 2147483647 w 198"/>
              <a:gd name="T1" fmla="*/ 2147483647 h 202"/>
              <a:gd name="T2" fmla="*/ 2147483647 w 198"/>
              <a:gd name="T3" fmla="*/ 2147483647 h 202"/>
              <a:gd name="T4" fmla="*/ 2147483647 w 198"/>
              <a:gd name="T5" fmla="*/ 2147483647 h 202"/>
              <a:gd name="T6" fmla="*/ 2147483647 w 198"/>
              <a:gd name="T7" fmla="*/ 2147483647 h 202"/>
              <a:gd name="T8" fmla="*/ 2147483647 w 198"/>
              <a:gd name="T9" fmla="*/ 0 h 202"/>
              <a:gd name="T10" fmla="*/ 2147483647 w 198"/>
              <a:gd name="T11" fmla="*/ 2147483647 h 202"/>
              <a:gd name="T12" fmla="*/ 2147483647 w 198"/>
              <a:gd name="T13" fmla="*/ 2147483647 h 202"/>
              <a:gd name="T14" fmla="*/ 2147483647 w 198"/>
              <a:gd name="T15" fmla="*/ 2147483647 h 202"/>
              <a:gd name="T16" fmla="*/ 2147483647 w 198"/>
              <a:gd name="T17" fmla="*/ 2147483647 h 202"/>
              <a:gd name="T18" fmla="*/ 2147483647 w 198"/>
              <a:gd name="T19" fmla="*/ 2147483647 h 202"/>
              <a:gd name="T20" fmla="*/ 2147483647 w 198"/>
              <a:gd name="T21" fmla="*/ 2147483647 h 202"/>
              <a:gd name="T22" fmla="*/ 2147483647 w 198"/>
              <a:gd name="T23" fmla="*/ 2147483647 h 202"/>
              <a:gd name="T24" fmla="*/ 2147483647 w 198"/>
              <a:gd name="T25" fmla="*/ 2147483647 h 202"/>
              <a:gd name="T26" fmla="*/ 2147483647 w 198"/>
              <a:gd name="T27" fmla="*/ 2147483647 h 202"/>
              <a:gd name="T28" fmla="*/ 0 w 198"/>
              <a:gd name="T29" fmla="*/ 2147483647 h 202"/>
              <a:gd name="T30" fmla="*/ 2147483647 w 198"/>
              <a:gd name="T31" fmla="*/ 2147483647 h 202"/>
              <a:gd name="T32" fmla="*/ 2147483647 w 198"/>
              <a:gd name="T33" fmla="*/ 2147483647 h 202"/>
              <a:gd name="T34" fmla="*/ 2147483647 w 198"/>
              <a:gd name="T35" fmla="*/ 2147483647 h 202"/>
              <a:gd name="T36" fmla="*/ 2147483647 w 198"/>
              <a:gd name="T37" fmla="*/ 2147483647 h 202"/>
              <a:gd name="T38" fmla="*/ 2147483647 w 198"/>
              <a:gd name="T39" fmla="*/ 2147483647 h 202"/>
              <a:gd name="T40" fmla="*/ 2147483647 w 198"/>
              <a:gd name="T41" fmla="*/ 2147483647 h 202"/>
              <a:gd name="T42" fmla="*/ 2147483647 w 198"/>
              <a:gd name="T43" fmla="*/ 2147483647 h 202"/>
              <a:gd name="T44" fmla="*/ 2147483647 w 198"/>
              <a:gd name="T45" fmla="*/ 2147483647 h 202"/>
              <a:gd name="T46" fmla="*/ 2147483647 w 198"/>
              <a:gd name="T47" fmla="*/ 2147483647 h 202"/>
              <a:gd name="T48" fmla="*/ 2147483647 w 198"/>
              <a:gd name="T49" fmla="*/ 2147483647 h 202"/>
              <a:gd name="T50" fmla="*/ 2147483647 w 198"/>
              <a:gd name="T51" fmla="*/ 2147483647 h 202"/>
              <a:gd name="T52" fmla="*/ 2147483647 w 198"/>
              <a:gd name="T53" fmla="*/ 2147483647 h 202"/>
              <a:gd name="T54" fmla="*/ 2147483647 w 198"/>
              <a:gd name="T55" fmla="*/ 2147483647 h 202"/>
              <a:gd name="T56" fmla="*/ 2147483647 w 198"/>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8"/>
              <a:gd name="T88" fmla="*/ 0 h 202"/>
              <a:gd name="T89" fmla="*/ 198 w 198"/>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8" h="202">
                <a:moveTo>
                  <a:pt x="188" y="57"/>
                </a:moveTo>
                <a:lnTo>
                  <a:pt x="189" y="30"/>
                </a:lnTo>
                <a:lnTo>
                  <a:pt x="169" y="12"/>
                </a:lnTo>
                <a:lnTo>
                  <a:pt x="142" y="6"/>
                </a:lnTo>
                <a:lnTo>
                  <a:pt x="122" y="0"/>
                </a:lnTo>
                <a:lnTo>
                  <a:pt x="76" y="1"/>
                </a:lnTo>
                <a:lnTo>
                  <a:pt x="56" y="14"/>
                </a:lnTo>
                <a:lnTo>
                  <a:pt x="43" y="33"/>
                </a:lnTo>
                <a:lnTo>
                  <a:pt x="30" y="52"/>
                </a:lnTo>
                <a:lnTo>
                  <a:pt x="17" y="70"/>
                </a:lnTo>
                <a:lnTo>
                  <a:pt x="11" y="90"/>
                </a:lnTo>
                <a:lnTo>
                  <a:pt x="11" y="114"/>
                </a:lnTo>
                <a:lnTo>
                  <a:pt x="5" y="133"/>
                </a:lnTo>
                <a:lnTo>
                  <a:pt x="5" y="146"/>
                </a:lnTo>
                <a:lnTo>
                  <a:pt x="0" y="171"/>
                </a:lnTo>
                <a:lnTo>
                  <a:pt x="13" y="189"/>
                </a:lnTo>
                <a:lnTo>
                  <a:pt x="33" y="195"/>
                </a:lnTo>
                <a:lnTo>
                  <a:pt x="46" y="195"/>
                </a:lnTo>
                <a:lnTo>
                  <a:pt x="66" y="201"/>
                </a:lnTo>
                <a:lnTo>
                  <a:pt x="86" y="200"/>
                </a:lnTo>
                <a:lnTo>
                  <a:pt x="105" y="200"/>
                </a:lnTo>
                <a:lnTo>
                  <a:pt x="125" y="193"/>
                </a:lnTo>
                <a:lnTo>
                  <a:pt x="138" y="175"/>
                </a:lnTo>
                <a:lnTo>
                  <a:pt x="151" y="156"/>
                </a:lnTo>
                <a:lnTo>
                  <a:pt x="177" y="130"/>
                </a:lnTo>
                <a:lnTo>
                  <a:pt x="190" y="111"/>
                </a:lnTo>
                <a:lnTo>
                  <a:pt x="197" y="92"/>
                </a:lnTo>
                <a:lnTo>
                  <a:pt x="188" y="57"/>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96" name="Freeform 111"/>
          <p:cNvSpPr>
            <a:spLocks/>
          </p:cNvSpPr>
          <p:nvPr/>
        </p:nvSpPr>
        <p:spPr bwMode="auto">
          <a:xfrm>
            <a:off x="3871913" y="4064000"/>
            <a:ext cx="214312" cy="284163"/>
          </a:xfrm>
          <a:custGeom>
            <a:avLst/>
            <a:gdLst>
              <a:gd name="T0" fmla="*/ 2147483647 w 178"/>
              <a:gd name="T1" fmla="*/ 2147483647 h 239"/>
              <a:gd name="T2" fmla="*/ 2147483647 w 178"/>
              <a:gd name="T3" fmla="*/ 2147483647 h 239"/>
              <a:gd name="T4" fmla="*/ 2147483647 w 178"/>
              <a:gd name="T5" fmla="*/ 2147483647 h 239"/>
              <a:gd name="T6" fmla="*/ 2147483647 w 178"/>
              <a:gd name="T7" fmla="*/ 2147483647 h 239"/>
              <a:gd name="T8" fmla="*/ 2147483647 w 178"/>
              <a:gd name="T9" fmla="*/ 2147483647 h 239"/>
              <a:gd name="T10" fmla="*/ 2147483647 w 178"/>
              <a:gd name="T11" fmla="*/ 2147483647 h 239"/>
              <a:gd name="T12" fmla="*/ 2147483647 w 178"/>
              <a:gd name="T13" fmla="*/ 2147483647 h 239"/>
              <a:gd name="T14" fmla="*/ 2147483647 w 178"/>
              <a:gd name="T15" fmla="*/ 2147483647 h 239"/>
              <a:gd name="T16" fmla="*/ 2147483647 w 178"/>
              <a:gd name="T17" fmla="*/ 2147483647 h 239"/>
              <a:gd name="T18" fmla="*/ 2147483647 w 178"/>
              <a:gd name="T19" fmla="*/ 2147483647 h 239"/>
              <a:gd name="T20" fmla="*/ 2147483647 w 178"/>
              <a:gd name="T21" fmla="*/ 2147483647 h 239"/>
              <a:gd name="T22" fmla="*/ 2147483647 w 178"/>
              <a:gd name="T23" fmla="*/ 2147483647 h 239"/>
              <a:gd name="T24" fmla="*/ 2147483647 w 178"/>
              <a:gd name="T25" fmla="*/ 2147483647 h 239"/>
              <a:gd name="T26" fmla="*/ 2147483647 w 178"/>
              <a:gd name="T27" fmla="*/ 2147483647 h 239"/>
              <a:gd name="T28" fmla="*/ 2147483647 w 178"/>
              <a:gd name="T29" fmla="*/ 2147483647 h 239"/>
              <a:gd name="T30" fmla="*/ 2147483647 w 178"/>
              <a:gd name="T31" fmla="*/ 0 h 239"/>
              <a:gd name="T32" fmla="*/ 2147483647 w 178"/>
              <a:gd name="T33" fmla="*/ 2147483647 h 239"/>
              <a:gd name="T34" fmla="*/ 2147483647 w 178"/>
              <a:gd name="T35" fmla="*/ 2147483647 h 239"/>
              <a:gd name="T36" fmla="*/ 2147483647 w 178"/>
              <a:gd name="T37" fmla="*/ 2147483647 h 239"/>
              <a:gd name="T38" fmla="*/ 2147483647 w 178"/>
              <a:gd name="T39" fmla="*/ 2147483647 h 239"/>
              <a:gd name="T40" fmla="*/ 2147483647 w 178"/>
              <a:gd name="T41" fmla="*/ 2147483647 h 239"/>
              <a:gd name="T42" fmla="*/ 0 w 178"/>
              <a:gd name="T43" fmla="*/ 2147483647 h 239"/>
              <a:gd name="T44" fmla="*/ 2147483647 w 178"/>
              <a:gd name="T45" fmla="*/ 2147483647 h 239"/>
              <a:gd name="T46" fmla="*/ 2147483647 w 178"/>
              <a:gd name="T47" fmla="*/ 2147483647 h 239"/>
              <a:gd name="T48" fmla="*/ 2147483647 w 178"/>
              <a:gd name="T49" fmla="*/ 2147483647 h 239"/>
              <a:gd name="T50" fmla="*/ 2147483647 w 178"/>
              <a:gd name="T51" fmla="*/ 2147483647 h 239"/>
              <a:gd name="T52" fmla="*/ 2147483647 w 178"/>
              <a:gd name="T53" fmla="*/ 2147483647 h 239"/>
              <a:gd name="T54" fmla="*/ 2147483647 w 178"/>
              <a:gd name="T55" fmla="*/ 2147483647 h 239"/>
              <a:gd name="T56" fmla="*/ 2147483647 w 178"/>
              <a:gd name="T57" fmla="*/ 2147483647 h 2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8"/>
              <a:gd name="T88" fmla="*/ 0 h 239"/>
              <a:gd name="T89" fmla="*/ 178 w 178"/>
              <a:gd name="T90" fmla="*/ 239 h 2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8" h="239">
                <a:moveTo>
                  <a:pt x="54" y="219"/>
                </a:moveTo>
                <a:lnTo>
                  <a:pt x="73" y="238"/>
                </a:lnTo>
                <a:lnTo>
                  <a:pt x="99" y="236"/>
                </a:lnTo>
                <a:lnTo>
                  <a:pt x="123" y="221"/>
                </a:lnTo>
                <a:lnTo>
                  <a:pt x="141" y="211"/>
                </a:lnTo>
                <a:lnTo>
                  <a:pt x="173" y="177"/>
                </a:lnTo>
                <a:lnTo>
                  <a:pt x="177" y="154"/>
                </a:lnTo>
                <a:lnTo>
                  <a:pt x="172" y="131"/>
                </a:lnTo>
                <a:lnTo>
                  <a:pt x="168" y="108"/>
                </a:lnTo>
                <a:lnTo>
                  <a:pt x="164" y="86"/>
                </a:lnTo>
                <a:lnTo>
                  <a:pt x="154" y="68"/>
                </a:lnTo>
                <a:lnTo>
                  <a:pt x="136" y="51"/>
                </a:lnTo>
                <a:lnTo>
                  <a:pt x="127" y="34"/>
                </a:lnTo>
                <a:lnTo>
                  <a:pt x="118" y="25"/>
                </a:lnTo>
                <a:lnTo>
                  <a:pt x="103" y="3"/>
                </a:lnTo>
                <a:lnTo>
                  <a:pt x="82" y="0"/>
                </a:lnTo>
                <a:lnTo>
                  <a:pt x="63" y="10"/>
                </a:lnTo>
                <a:lnTo>
                  <a:pt x="53" y="20"/>
                </a:lnTo>
                <a:lnTo>
                  <a:pt x="36" y="31"/>
                </a:lnTo>
                <a:lnTo>
                  <a:pt x="22" y="46"/>
                </a:lnTo>
                <a:lnTo>
                  <a:pt x="9" y="60"/>
                </a:lnTo>
                <a:lnTo>
                  <a:pt x="0" y="79"/>
                </a:lnTo>
                <a:lnTo>
                  <a:pt x="4" y="101"/>
                </a:lnTo>
                <a:lnTo>
                  <a:pt x="9" y="123"/>
                </a:lnTo>
                <a:lnTo>
                  <a:pt x="9" y="160"/>
                </a:lnTo>
                <a:lnTo>
                  <a:pt x="14" y="183"/>
                </a:lnTo>
                <a:lnTo>
                  <a:pt x="23" y="201"/>
                </a:lnTo>
                <a:lnTo>
                  <a:pt x="54" y="219"/>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97" name="Freeform 112"/>
          <p:cNvSpPr>
            <a:spLocks/>
          </p:cNvSpPr>
          <p:nvPr/>
        </p:nvSpPr>
        <p:spPr bwMode="auto">
          <a:xfrm>
            <a:off x="5019675" y="3711575"/>
            <a:ext cx="244475" cy="146050"/>
          </a:xfrm>
          <a:custGeom>
            <a:avLst/>
            <a:gdLst>
              <a:gd name="T0" fmla="*/ 0 w 201"/>
              <a:gd name="T1" fmla="*/ 2147483647 h 145"/>
              <a:gd name="T2" fmla="*/ 2147483647 w 201"/>
              <a:gd name="T3" fmla="*/ 2147483647 h 145"/>
              <a:gd name="T4" fmla="*/ 2147483647 w 201"/>
              <a:gd name="T5" fmla="*/ 2147483647 h 145"/>
              <a:gd name="T6" fmla="*/ 2147483647 w 201"/>
              <a:gd name="T7" fmla="*/ 2147483647 h 145"/>
              <a:gd name="T8" fmla="*/ 2147483647 w 201"/>
              <a:gd name="T9" fmla="*/ 2147483647 h 145"/>
              <a:gd name="T10" fmla="*/ 2147483647 w 201"/>
              <a:gd name="T11" fmla="*/ 2147483647 h 145"/>
              <a:gd name="T12" fmla="*/ 2147483647 w 201"/>
              <a:gd name="T13" fmla="*/ 2147483647 h 145"/>
              <a:gd name="T14" fmla="*/ 2147483647 w 201"/>
              <a:gd name="T15" fmla="*/ 2147483647 h 145"/>
              <a:gd name="T16" fmla="*/ 2147483647 w 201"/>
              <a:gd name="T17" fmla="*/ 2147483647 h 145"/>
              <a:gd name="T18" fmla="*/ 2147483647 w 201"/>
              <a:gd name="T19" fmla="*/ 2147483647 h 145"/>
              <a:gd name="T20" fmla="*/ 2147483647 w 201"/>
              <a:gd name="T21" fmla="*/ 2147483647 h 145"/>
              <a:gd name="T22" fmla="*/ 2147483647 w 201"/>
              <a:gd name="T23" fmla="*/ 2147483647 h 145"/>
              <a:gd name="T24" fmla="*/ 2147483647 w 201"/>
              <a:gd name="T25" fmla="*/ 2147483647 h 145"/>
              <a:gd name="T26" fmla="*/ 2147483647 w 201"/>
              <a:gd name="T27" fmla="*/ 0 h 145"/>
              <a:gd name="T28" fmla="*/ 2147483647 w 201"/>
              <a:gd name="T29" fmla="*/ 0 h 145"/>
              <a:gd name="T30" fmla="*/ 2147483647 w 201"/>
              <a:gd name="T31" fmla="*/ 0 h 145"/>
              <a:gd name="T32" fmla="*/ 2147483647 w 201"/>
              <a:gd name="T33" fmla="*/ 0 h 145"/>
              <a:gd name="T34" fmla="*/ 2147483647 w 201"/>
              <a:gd name="T35" fmla="*/ 2147483647 h 145"/>
              <a:gd name="T36" fmla="*/ 2147483647 w 201"/>
              <a:gd name="T37" fmla="*/ 2147483647 h 145"/>
              <a:gd name="T38" fmla="*/ 0 w 201"/>
              <a:gd name="T39" fmla="*/ 2147483647 h 145"/>
              <a:gd name="T40" fmla="*/ 0 w 201"/>
              <a:gd name="T41" fmla="*/ 2147483647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1"/>
              <a:gd name="T64" fmla="*/ 0 h 145"/>
              <a:gd name="T65" fmla="*/ 201 w 201"/>
              <a:gd name="T66" fmla="*/ 145 h 1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1" h="145">
                <a:moveTo>
                  <a:pt x="0" y="52"/>
                </a:moveTo>
                <a:lnTo>
                  <a:pt x="7" y="85"/>
                </a:lnTo>
                <a:lnTo>
                  <a:pt x="16" y="111"/>
                </a:lnTo>
                <a:lnTo>
                  <a:pt x="66" y="117"/>
                </a:lnTo>
                <a:lnTo>
                  <a:pt x="116" y="130"/>
                </a:lnTo>
                <a:lnTo>
                  <a:pt x="150" y="144"/>
                </a:lnTo>
                <a:lnTo>
                  <a:pt x="175" y="130"/>
                </a:lnTo>
                <a:lnTo>
                  <a:pt x="192" y="111"/>
                </a:lnTo>
                <a:lnTo>
                  <a:pt x="192" y="91"/>
                </a:lnTo>
                <a:lnTo>
                  <a:pt x="192" y="72"/>
                </a:lnTo>
                <a:lnTo>
                  <a:pt x="200" y="52"/>
                </a:lnTo>
                <a:lnTo>
                  <a:pt x="200" y="26"/>
                </a:lnTo>
                <a:lnTo>
                  <a:pt x="200" y="6"/>
                </a:lnTo>
                <a:lnTo>
                  <a:pt x="175" y="0"/>
                </a:lnTo>
                <a:lnTo>
                  <a:pt x="157" y="0"/>
                </a:lnTo>
                <a:lnTo>
                  <a:pt x="124" y="0"/>
                </a:lnTo>
                <a:lnTo>
                  <a:pt x="100" y="0"/>
                </a:lnTo>
                <a:lnTo>
                  <a:pt x="66" y="6"/>
                </a:lnTo>
                <a:lnTo>
                  <a:pt x="41" y="19"/>
                </a:lnTo>
                <a:lnTo>
                  <a:pt x="0" y="52"/>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98" name="Freeform 113"/>
          <p:cNvSpPr>
            <a:spLocks/>
          </p:cNvSpPr>
          <p:nvPr/>
        </p:nvSpPr>
        <p:spPr bwMode="auto">
          <a:xfrm>
            <a:off x="4259263" y="3727450"/>
            <a:ext cx="185737" cy="187325"/>
          </a:xfrm>
          <a:custGeom>
            <a:avLst/>
            <a:gdLst>
              <a:gd name="T0" fmla="*/ 0 w 153"/>
              <a:gd name="T1" fmla="*/ 2147483647 h 131"/>
              <a:gd name="T2" fmla="*/ 2147483647 w 153"/>
              <a:gd name="T3" fmla="*/ 2147483647 h 131"/>
              <a:gd name="T4" fmla="*/ 2147483647 w 153"/>
              <a:gd name="T5" fmla="*/ 2147483647 h 131"/>
              <a:gd name="T6" fmla="*/ 2147483647 w 153"/>
              <a:gd name="T7" fmla="*/ 2147483647 h 131"/>
              <a:gd name="T8" fmla="*/ 2147483647 w 153"/>
              <a:gd name="T9" fmla="*/ 2147483647 h 131"/>
              <a:gd name="T10" fmla="*/ 2147483647 w 153"/>
              <a:gd name="T11" fmla="*/ 2147483647 h 131"/>
              <a:gd name="T12" fmla="*/ 2147483647 w 153"/>
              <a:gd name="T13" fmla="*/ 2147483647 h 131"/>
              <a:gd name="T14" fmla="*/ 2147483647 w 153"/>
              <a:gd name="T15" fmla="*/ 2147483647 h 131"/>
              <a:gd name="T16" fmla="*/ 2147483647 w 153"/>
              <a:gd name="T17" fmla="*/ 2147483647 h 131"/>
              <a:gd name="T18" fmla="*/ 2147483647 w 153"/>
              <a:gd name="T19" fmla="*/ 2147483647 h 131"/>
              <a:gd name="T20" fmla="*/ 2147483647 w 153"/>
              <a:gd name="T21" fmla="*/ 2147483647 h 131"/>
              <a:gd name="T22" fmla="*/ 2147483647 w 153"/>
              <a:gd name="T23" fmla="*/ 2147483647 h 131"/>
              <a:gd name="T24" fmla="*/ 2147483647 w 153"/>
              <a:gd name="T25" fmla="*/ 2147483647 h 131"/>
              <a:gd name="T26" fmla="*/ 2147483647 w 153"/>
              <a:gd name="T27" fmla="*/ 0 h 131"/>
              <a:gd name="T28" fmla="*/ 2147483647 w 153"/>
              <a:gd name="T29" fmla="*/ 0 h 131"/>
              <a:gd name="T30" fmla="*/ 2147483647 w 153"/>
              <a:gd name="T31" fmla="*/ 0 h 131"/>
              <a:gd name="T32" fmla="*/ 2147483647 w 153"/>
              <a:gd name="T33" fmla="*/ 0 h 131"/>
              <a:gd name="T34" fmla="*/ 2147483647 w 153"/>
              <a:gd name="T35" fmla="*/ 2147483647 h 131"/>
              <a:gd name="T36" fmla="*/ 2147483647 w 153"/>
              <a:gd name="T37" fmla="*/ 2147483647 h 131"/>
              <a:gd name="T38" fmla="*/ 0 w 153"/>
              <a:gd name="T39" fmla="*/ 2147483647 h 131"/>
              <a:gd name="T40" fmla="*/ 0 w 153"/>
              <a:gd name="T41" fmla="*/ 2147483647 h 1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3"/>
              <a:gd name="T64" fmla="*/ 0 h 131"/>
              <a:gd name="T65" fmla="*/ 153 w 153"/>
              <a:gd name="T66" fmla="*/ 131 h 1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3" h="131">
                <a:moveTo>
                  <a:pt x="0" y="47"/>
                </a:moveTo>
                <a:lnTo>
                  <a:pt x="6" y="77"/>
                </a:lnTo>
                <a:lnTo>
                  <a:pt x="12" y="100"/>
                </a:lnTo>
                <a:lnTo>
                  <a:pt x="50" y="106"/>
                </a:lnTo>
                <a:lnTo>
                  <a:pt x="88" y="118"/>
                </a:lnTo>
                <a:lnTo>
                  <a:pt x="114" y="130"/>
                </a:lnTo>
                <a:lnTo>
                  <a:pt x="133" y="118"/>
                </a:lnTo>
                <a:lnTo>
                  <a:pt x="145" y="100"/>
                </a:lnTo>
                <a:lnTo>
                  <a:pt x="145" y="82"/>
                </a:lnTo>
                <a:lnTo>
                  <a:pt x="145" y="65"/>
                </a:lnTo>
                <a:lnTo>
                  <a:pt x="152" y="47"/>
                </a:lnTo>
                <a:lnTo>
                  <a:pt x="152" y="23"/>
                </a:lnTo>
                <a:lnTo>
                  <a:pt x="152" y="5"/>
                </a:lnTo>
                <a:lnTo>
                  <a:pt x="133" y="0"/>
                </a:lnTo>
                <a:lnTo>
                  <a:pt x="120" y="0"/>
                </a:lnTo>
                <a:lnTo>
                  <a:pt x="94" y="0"/>
                </a:lnTo>
                <a:lnTo>
                  <a:pt x="76" y="0"/>
                </a:lnTo>
                <a:lnTo>
                  <a:pt x="50" y="5"/>
                </a:lnTo>
                <a:lnTo>
                  <a:pt x="31" y="17"/>
                </a:lnTo>
                <a:lnTo>
                  <a:pt x="0" y="47"/>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499" name="Freeform 114"/>
          <p:cNvSpPr>
            <a:spLocks/>
          </p:cNvSpPr>
          <p:nvPr/>
        </p:nvSpPr>
        <p:spPr bwMode="auto">
          <a:xfrm>
            <a:off x="3103563" y="3792538"/>
            <a:ext cx="350837" cy="336550"/>
          </a:xfrm>
          <a:custGeom>
            <a:avLst/>
            <a:gdLst>
              <a:gd name="T0" fmla="*/ 0 w 289"/>
              <a:gd name="T1" fmla="*/ 2147483647 h 337"/>
              <a:gd name="T2" fmla="*/ 2147483647 w 289"/>
              <a:gd name="T3" fmla="*/ 2147483647 h 337"/>
              <a:gd name="T4" fmla="*/ 2147483647 w 289"/>
              <a:gd name="T5" fmla="*/ 2147483647 h 337"/>
              <a:gd name="T6" fmla="*/ 2147483647 w 289"/>
              <a:gd name="T7" fmla="*/ 2147483647 h 337"/>
              <a:gd name="T8" fmla="*/ 2147483647 w 289"/>
              <a:gd name="T9" fmla="*/ 2147483647 h 337"/>
              <a:gd name="T10" fmla="*/ 2147483647 w 289"/>
              <a:gd name="T11" fmla="*/ 2147483647 h 337"/>
              <a:gd name="T12" fmla="*/ 2147483647 w 289"/>
              <a:gd name="T13" fmla="*/ 2147483647 h 337"/>
              <a:gd name="T14" fmla="*/ 2147483647 w 289"/>
              <a:gd name="T15" fmla="*/ 2147483647 h 337"/>
              <a:gd name="T16" fmla="*/ 2147483647 w 289"/>
              <a:gd name="T17" fmla="*/ 2147483647 h 337"/>
              <a:gd name="T18" fmla="*/ 2147483647 w 289"/>
              <a:gd name="T19" fmla="*/ 2147483647 h 337"/>
              <a:gd name="T20" fmla="*/ 2147483647 w 289"/>
              <a:gd name="T21" fmla="*/ 2147483647 h 337"/>
              <a:gd name="T22" fmla="*/ 2147483647 w 289"/>
              <a:gd name="T23" fmla="*/ 2147483647 h 337"/>
              <a:gd name="T24" fmla="*/ 2147483647 w 289"/>
              <a:gd name="T25" fmla="*/ 2147483647 h 337"/>
              <a:gd name="T26" fmla="*/ 2147483647 w 289"/>
              <a:gd name="T27" fmla="*/ 0 h 337"/>
              <a:gd name="T28" fmla="*/ 2147483647 w 289"/>
              <a:gd name="T29" fmla="*/ 0 h 337"/>
              <a:gd name="T30" fmla="*/ 2147483647 w 289"/>
              <a:gd name="T31" fmla="*/ 0 h 337"/>
              <a:gd name="T32" fmla="*/ 2147483647 w 289"/>
              <a:gd name="T33" fmla="*/ 0 h 337"/>
              <a:gd name="T34" fmla="*/ 2147483647 w 289"/>
              <a:gd name="T35" fmla="*/ 2147483647 h 337"/>
              <a:gd name="T36" fmla="*/ 2147483647 w 289"/>
              <a:gd name="T37" fmla="*/ 2147483647 h 337"/>
              <a:gd name="T38" fmla="*/ 0 w 289"/>
              <a:gd name="T39" fmla="*/ 2147483647 h 337"/>
              <a:gd name="T40" fmla="*/ 0 w 289"/>
              <a:gd name="T41" fmla="*/ 2147483647 h 3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9"/>
              <a:gd name="T64" fmla="*/ 0 h 337"/>
              <a:gd name="T65" fmla="*/ 289 w 289"/>
              <a:gd name="T66" fmla="*/ 337 h 3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9" h="337">
                <a:moveTo>
                  <a:pt x="0" y="123"/>
                </a:moveTo>
                <a:lnTo>
                  <a:pt x="11" y="199"/>
                </a:lnTo>
                <a:lnTo>
                  <a:pt x="24" y="260"/>
                </a:lnTo>
                <a:lnTo>
                  <a:pt x="96" y="274"/>
                </a:lnTo>
                <a:lnTo>
                  <a:pt x="168" y="305"/>
                </a:lnTo>
                <a:lnTo>
                  <a:pt x="216" y="336"/>
                </a:lnTo>
                <a:lnTo>
                  <a:pt x="252" y="305"/>
                </a:lnTo>
                <a:lnTo>
                  <a:pt x="276" y="260"/>
                </a:lnTo>
                <a:lnTo>
                  <a:pt x="276" y="213"/>
                </a:lnTo>
                <a:lnTo>
                  <a:pt x="276" y="168"/>
                </a:lnTo>
                <a:lnTo>
                  <a:pt x="288" y="122"/>
                </a:lnTo>
                <a:lnTo>
                  <a:pt x="288" y="61"/>
                </a:lnTo>
                <a:lnTo>
                  <a:pt x="288" y="14"/>
                </a:lnTo>
                <a:lnTo>
                  <a:pt x="252" y="0"/>
                </a:lnTo>
                <a:lnTo>
                  <a:pt x="227" y="0"/>
                </a:lnTo>
                <a:lnTo>
                  <a:pt x="179" y="0"/>
                </a:lnTo>
                <a:lnTo>
                  <a:pt x="144" y="0"/>
                </a:lnTo>
                <a:lnTo>
                  <a:pt x="96" y="14"/>
                </a:lnTo>
                <a:lnTo>
                  <a:pt x="59" y="45"/>
                </a:lnTo>
                <a:lnTo>
                  <a:pt x="0" y="123"/>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500" name="Freeform 115"/>
          <p:cNvSpPr>
            <a:spLocks/>
          </p:cNvSpPr>
          <p:nvPr/>
        </p:nvSpPr>
        <p:spPr bwMode="auto">
          <a:xfrm>
            <a:off x="5029200" y="4202113"/>
            <a:ext cx="293688" cy="133350"/>
          </a:xfrm>
          <a:custGeom>
            <a:avLst/>
            <a:gdLst>
              <a:gd name="T0" fmla="*/ 0 w 241"/>
              <a:gd name="T1" fmla="*/ 2147483647 h 134"/>
              <a:gd name="T2" fmla="*/ 2147483647 w 241"/>
              <a:gd name="T3" fmla="*/ 2147483647 h 134"/>
              <a:gd name="T4" fmla="*/ 2147483647 w 241"/>
              <a:gd name="T5" fmla="*/ 2147483647 h 134"/>
              <a:gd name="T6" fmla="*/ 2147483647 w 241"/>
              <a:gd name="T7" fmla="*/ 2147483647 h 134"/>
              <a:gd name="T8" fmla="*/ 2147483647 w 241"/>
              <a:gd name="T9" fmla="*/ 2147483647 h 134"/>
              <a:gd name="T10" fmla="*/ 2147483647 w 241"/>
              <a:gd name="T11" fmla="*/ 2147483647 h 134"/>
              <a:gd name="T12" fmla="*/ 2147483647 w 241"/>
              <a:gd name="T13" fmla="*/ 2147483647 h 134"/>
              <a:gd name="T14" fmla="*/ 2147483647 w 241"/>
              <a:gd name="T15" fmla="*/ 2147483647 h 134"/>
              <a:gd name="T16" fmla="*/ 2147483647 w 241"/>
              <a:gd name="T17" fmla="*/ 2147483647 h 134"/>
              <a:gd name="T18" fmla="*/ 2147483647 w 241"/>
              <a:gd name="T19" fmla="*/ 2147483647 h 134"/>
              <a:gd name="T20" fmla="*/ 2147483647 w 241"/>
              <a:gd name="T21" fmla="*/ 2147483647 h 134"/>
              <a:gd name="T22" fmla="*/ 2147483647 w 241"/>
              <a:gd name="T23" fmla="*/ 2147483647 h 134"/>
              <a:gd name="T24" fmla="*/ 2147483647 w 241"/>
              <a:gd name="T25" fmla="*/ 2147483647 h 134"/>
              <a:gd name="T26" fmla="*/ 2147483647 w 241"/>
              <a:gd name="T27" fmla="*/ 0 h 134"/>
              <a:gd name="T28" fmla="*/ 2147483647 w 241"/>
              <a:gd name="T29" fmla="*/ 0 h 134"/>
              <a:gd name="T30" fmla="*/ 2147483647 w 241"/>
              <a:gd name="T31" fmla="*/ 0 h 134"/>
              <a:gd name="T32" fmla="*/ 2147483647 w 241"/>
              <a:gd name="T33" fmla="*/ 0 h 134"/>
              <a:gd name="T34" fmla="*/ 2147483647 w 241"/>
              <a:gd name="T35" fmla="*/ 2147483647 h 134"/>
              <a:gd name="T36" fmla="*/ 2147483647 w 241"/>
              <a:gd name="T37" fmla="*/ 2147483647 h 134"/>
              <a:gd name="T38" fmla="*/ 0 w 241"/>
              <a:gd name="T39" fmla="*/ 2147483647 h 134"/>
              <a:gd name="T40" fmla="*/ 0 w 241"/>
              <a:gd name="T41" fmla="*/ 2147483647 h 1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1"/>
              <a:gd name="T64" fmla="*/ 0 h 134"/>
              <a:gd name="T65" fmla="*/ 241 w 241"/>
              <a:gd name="T66" fmla="*/ 134 h 1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1" h="134">
                <a:moveTo>
                  <a:pt x="0" y="48"/>
                </a:moveTo>
                <a:lnTo>
                  <a:pt x="9" y="78"/>
                </a:lnTo>
                <a:lnTo>
                  <a:pt x="20" y="103"/>
                </a:lnTo>
                <a:lnTo>
                  <a:pt x="80" y="108"/>
                </a:lnTo>
                <a:lnTo>
                  <a:pt x="140" y="120"/>
                </a:lnTo>
                <a:lnTo>
                  <a:pt x="180" y="133"/>
                </a:lnTo>
                <a:lnTo>
                  <a:pt x="210" y="120"/>
                </a:lnTo>
                <a:lnTo>
                  <a:pt x="230" y="103"/>
                </a:lnTo>
                <a:lnTo>
                  <a:pt x="230" y="84"/>
                </a:lnTo>
                <a:lnTo>
                  <a:pt x="230" y="66"/>
                </a:lnTo>
                <a:lnTo>
                  <a:pt x="240" y="48"/>
                </a:lnTo>
                <a:lnTo>
                  <a:pt x="240" y="24"/>
                </a:lnTo>
                <a:lnTo>
                  <a:pt x="240" y="5"/>
                </a:lnTo>
                <a:lnTo>
                  <a:pt x="210" y="0"/>
                </a:lnTo>
                <a:lnTo>
                  <a:pt x="189" y="0"/>
                </a:lnTo>
                <a:lnTo>
                  <a:pt x="149" y="0"/>
                </a:lnTo>
                <a:lnTo>
                  <a:pt x="120" y="0"/>
                </a:lnTo>
                <a:lnTo>
                  <a:pt x="80" y="5"/>
                </a:lnTo>
                <a:lnTo>
                  <a:pt x="49" y="17"/>
                </a:lnTo>
                <a:lnTo>
                  <a:pt x="0" y="48"/>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501" name="Freeform 116"/>
          <p:cNvSpPr>
            <a:spLocks/>
          </p:cNvSpPr>
          <p:nvPr/>
        </p:nvSpPr>
        <p:spPr bwMode="auto">
          <a:xfrm>
            <a:off x="5497513" y="3914775"/>
            <a:ext cx="115887" cy="87313"/>
          </a:xfrm>
          <a:custGeom>
            <a:avLst/>
            <a:gdLst>
              <a:gd name="T0" fmla="*/ 0 w 97"/>
              <a:gd name="T1" fmla="*/ 2147483647 h 86"/>
              <a:gd name="T2" fmla="*/ 2147483647 w 97"/>
              <a:gd name="T3" fmla="*/ 2147483647 h 86"/>
              <a:gd name="T4" fmla="*/ 2147483647 w 97"/>
              <a:gd name="T5" fmla="*/ 2147483647 h 86"/>
              <a:gd name="T6" fmla="*/ 2147483647 w 97"/>
              <a:gd name="T7" fmla="*/ 2147483647 h 86"/>
              <a:gd name="T8" fmla="*/ 2147483647 w 97"/>
              <a:gd name="T9" fmla="*/ 2147483647 h 86"/>
              <a:gd name="T10" fmla="*/ 2147483647 w 97"/>
              <a:gd name="T11" fmla="*/ 2147483647 h 86"/>
              <a:gd name="T12" fmla="*/ 2147483647 w 97"/>
              <a:gd name="T13" fmla="*/ 2147483647 h 86"/>
              <a:gd name="T14" fmla="*/ 2147483647 w 97"/>
              <a:gd name="T15" fmla="*/ 2147483647 h 86"/>
              <a:gd name="T16" fmla="*/ 2147483647 w 97"/>
              <a:gd name="T17" fmla="*/ 2147483647 h 86"/>
              <a:gd name="T18" fmla="*/ 2147483647 w 97"/>
              <a:gd name="T19" fmla="*/ 2147483647 h 86"/>
              <a:gd name="T20" fmla="*/ 2147483647 w 97"/>
              <a:gd name="T21" fmla="*/ 2147483647 h 86"/>
              <a:gd name="T22" fmla="*/ 2147483647 w 97"/>
              <a:gd name="T23" fmla="*/ 2147483647 h 86"/>
              <a:gd name="T24" fmla="*/ 2147483647 w 97"/>
              <a:gd name="T25" fmla="*/ 2147483647 h 86"/>
              <a:gd name="T26" fmla="*/ 2147483647 w 97"/>
              <a:gd name="T27" fmla="*/ 0 h 86"/>
              <a:gd name="T28" fmla="*/ 2147483647 w 97"/>
              <a:gd name="T29" fmla="*/ 0 h 86"/>
              <a:gd name="T30" fmla="*/ 2147483647 w 97"/>
              <a:gd name="T31" fmla="*/ 0 h 86"/>
              <a:gd name="T32" fmla="*/ 2147483647 w 97"/>
              <a:gd name="T33" fmla="*/ 0 h 86"/>
              <a:gd name="T34" fmla="*/ 2147483647 w 97"/>
              <a:gd name="T35" fmla="*/ 2147483647 h 86"/>
              <a:gd name="T36" fmla="*/ 2147483647 w 97"/>
              <a:gd name="T37" fmla="*/ 2147483647 h 86"/>
              <a:gd name="T38" fmla="*/ 0 w 97"/>
              <a:gd name="T39" fmla="*/ 2147483647 h 86"/>
              <a:gd name="T40" fmla="*/ 0 w 97"/>
              <a:gd name="T41" fmla="*/ 21474836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86"/>
              <a:gd name="T65" fmla="*/ 97 w 97"/>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86">
                <a:moveTo>
                  <a:pt x="0" y="31"/>
                </a:moveTo>
                <a:lnTo>
                  <a:pt x="3" y="50"/>
                </a:lnTo>
                <a:lnTo>
                  <a:pt x="8" y="65"/>
                </a:lnTo>
                <a:lnTo>
                  <a:pt x="32" y="69"/>
                </a:lnTo>
                <a:lnTo>
                  <a:pt x="56" y="77"/>
                </a:lnTo>
                <a:lnTo>
                  <a:pt x="72" y="85"/>
                </a:lnTo>
                <a:lnTo>
                  <a:pt x="84" y="77"/>
                </a:lnTo>
                <a:lnTo>
                  <a:pt x="92" y="65"/>
                </a:lnTo>
                <a:lnTo>
                  <a:pt x="92" y="54"/>
                </a:lnTo>
                <a:lnTo>
                  <a:pt x="92" y="42"/>
                </a:lnTo>
                <a:lnTo>
                  <a:pt x="96" y="30"/>
                </a:lnTo>
                <a:lnTo>
                  <a:pt x="96" y="15"/>
                </a:lnTo>
                <a:lnTo>
                  <a:pt x="96" y="3"/>
                </a:lnTo>
                <a:lnTo>
                  <a:pt x="84" y="0"/>
                </a:lnTo>
                <a:lnTo>
                  <a:pt x="75" y="0"/>
                </a:lnTo>
                <a:lnTo>
                  <a:pt x="59" y="0"/>
                </a:lnTo>
                <a:lnTo>
                  <a:pt x="48" y="0"/>
                </a:lnTo>
                <a:lnTo>
                  <a:pt x="32" y="3"/>
                </a:lnTo>
                <a:lnTo>
                  <a:pt x="19" y="11"/>
                </a:lnTo>
                <a:lnTo>
                  <a:pt x="0" y="31"/>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502" name="Freeform 117"/>
          <p:cNvSpPr>
            <a:spLocks/>
          </p:cNvSpPr>
          <p:nvPr/>
        </p:nvSpPr>
        <p:spPr bwMode="auto">
          <a:xfrm>
            <a:off x="5905500" y="4154488"/>
            <a:ext cx="115888" cy="87312"/>
          </a:xfrm>
          <a:custGeom>
            <a:avLst/>
            <a:gdLst>
              <a:gd name="T0" fmla="*/ 0 w 97"/>
              <a:gd name="T1" fmla="*/ 2147483647 h 86"/>
              <a:gd name="T2" fmla="*/ 2147483647 w 97"/>
              <a:gd name="T3" fmla="*/ 2147483647 h 86"/>
              <a:gd name="T4" fmla="*/ 2147483647 w 97"/>
              <a:gd name="T5" fmla="*/ 2147483647 h 86"/>
              <a:gd name="T6" fmla="*/ 2147483647 w 97"/>
              <a:gd name="T7" fmla="*/ 2147483647 h 86"/>
              <a:gd name="T8" fmla="*/ 2147483647 w 97"/>
              <a:gd name="T9" fmla="*/ 2147483647 h 86"/>
              <a:gd name="T10" fmla="*/ 2147483647 w 97"/>
              <a:gd name="T11" fmla="*/ 2147483647 h 86"/>
              <a:gd name="T12" fmla="*/ 2147483647 w 97"/>
              <a:gd name="T13" fmla="*/ 2147483647 h 86"/>
              <a:gd name="T14" fmla="*/ 2147483647 w 97"/>
              <a:gd name="T15" fmla="*/ 2147483647 h 86"/>
              <a:gd name="T16" fmla="*/ 2147483647 w 97"/>
              <a:gd name="T17" fmla="*/ 2147483647 h 86"/>
              <a:gd name="T18" fmla="*/ 2147483647 w 97"/>
              <a:gd name="T19" fmla="*/ 2147483647 h 86"/>
              <a:gd name="T20" fmla="*/ 2147483647 w 97"/>
              <a:gd name="T21" fmla="*/ 2147483647 h 86"/>
              <a:gd name="T22" fmla="*/ 2147483647 w 97"/>
              <a:gd name="T23" fmla="*/ 2147483647 h 86"/>
              <a:gd name="T24" fmla="*/ 2147483647 w 97"/>
              <a:gd name="T25" fmla="*/ 2147483647 h 86"/>
              <a:gd name="T26" fmla="*/ 2147483647 w 97"/>
              <a:gd name="T27" fmla="*/ 0 h 86"/>
              <a:gd name="T28" fmla="*/ 2147483647 w 97"/>
              <a:gd name="T29" fmla="*/ 0 h 86"/>
              <a:gd name="T30" fmla="*/ 2147483647 w 97"/>
              <a:gd name="T31" fmla="*/ 0 h 86"/>
              <a:gd name="T32" fmla="*/ 2147483647 w 97"/>
              <a:gd name="T33" fmla="*/ 0 h 86"/>
              <a:gd name="T34" fmla="*/ 2147483647 w 97"/>
              <a:gd name="T35" fmla="*/ 2147483647 h 86"/>
              <a:gd name="T36" fmla="*/ 2147483647 w 97"/>
              <a:gd name="T37" fmla="*/ 2147483647 h 86"/>
              <a:gd name="T38" fmla="*/ 0 w 97"/>
              <a:gd name="T39" fmla="*/ 2147483647 h 86"/>
              <a:gd name="T40" fmla="*/ 0 w 97"/>
              <a:gd name="T41" fmla="*/ 21474836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86"/>
              <a:gd name="T65" fmla="*/ 97 w 97"/>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86">
                <a:moveTo>
                  <a:pt x="0" y="31"/>
                </a:moveTo>
                <a:lnTo>
                  <a:pt x="3" y="50"/>
                </a:lnTo>
                <a:lnTo>
                  <a:pt x="8" y="65"/>
                </a:lnTo>
                <a:lnTo>
                  <a:pt x="32" y="69"/>
                </a:lnTo>
                <a:lnTo>
                  <a:pt x="56" y="77"/>
                </a:lnTo>
                <a:lnTo>
                  <a:pt x="72" y="85"/>
                </a:lnTo>
                <a:lnTo>
                  <a:pt x="84" y="77"/>
                </a:lnTo>
                <a:lnTo>
                  <a:pt x="92" y="65"/>
                </a:lnTo>
                <a:lnTo>
                  <a:pt x="92" y="54"/>
                </a:lnTo>
                <a:lnTo>
                  <a:pt x="92" y="42"/>
                </a:lnTo>
                <a:lnTo>
                  <a:pt x="96" y="30"/>
                </a:lnTo>
                <a:lnTo>
                  <a:pt x="96" y="15"/>
                </a:lnTo>
                <a:lnTo>
                  <a:pt x="96" y="3"/>
                </a:lnTo>
                <a:lnTo>
                  <a:pt x="84" y="0"/>
                </a:lnTo>
                <a:lnTo>
                  <a:pt x="75" y="0"/>
                </a:lnTo>
                <a:lnTo>
                  <a:pt x="59" y="0"/>
                </a:lnTo>
                <a:lnTo>
                  <a:pt x="48" y="0"/>
                </a:lnTo>
                <a:lnTo>
                  <a:pt x="32" y="3"/>
                </a:lnTo>
                <a:lnTo>
                  <a:pt x="19" y="11"/>
                </a:lnTo>
                <a:lnTo>
                  <a:pt x="0" y="31"/>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503" name="Freeform 118"/>
          <p:cNvSpPr>
            <a:spLocks/>
          </p:cNvSpPr>
          <p:nvPr/>
        </p:nvSpPr>
        <p:spPr bwMode="auto">
          <a:xfrm>
            <a:off x="3284538" y="3948113"/>
            <a:ext cx="411162" cy="387350"/>
          </a:xfrm>
          <a:custGeom>
            <a:avLst/>
            <a:gdLst>
              <a:gd name="T0" fmla="*/ 2147483647 w 348"/>
              <a:gd name="T1" fmla="*/ 2147483647 h 342"/>
              <a:gd name="T2" fmla="*/ 2147483647 w 348"/>
              <a:gd name="T3" fmla="*/ 2147483647 h 342"/>
              <a:gd name="T4" fmla="*/ 2147483647 w 348"/>
              <a:gd name="T5" fmla="*/ 2147483647 h 342"/>
              <a:gd name="T6" fmla="*/ 2147483647 w 348"/>
              <a:gd name="T7" fmla="*/ 2147483647 h 342"/>
              <a:gd name="T8" fmla="*/ 2147483647 w 348"/>
              <a:gd name="T9" fmla="*/ 0 h 342"/>
              <a:gd name="T10" fmla="*/ 2147483647 w 348"/>
              <a:gd name="T11" fmla="*/ 2147483647 h 342"/>
              <a:gd name="T12" fmla="*/ 2147483647 w 348"/>
              <a:gd name="T13" fmla="*/ 2147483647 h 342"/>
              <a:gd name="T14" fmla="*/ 2147483647 w 348"/>
              <a:gd name="T15" fmla="*/ 2147483647 h 342"/>
              <a:gd name="T16" fmla="*/ 2147483647 w 348"/>
              <a:gd name="T17" fmla="*/ 2147483647 h 342"/>
              <a:gd name="T18" fmla="*/ 2147483647 w 348"/>
              <a:gd name="T19" fmla="*/ 2147483647 h 342"/>
              <a:gd name="T20" fmla="*/ 2147483647 w 348"/>
              <a:gd name="T21" fmla="*/ 2147483647 h 342"/>
              <a:gd name="T22" fmla="*/ 2147483647 w 348"/>
              <a:gd name="T23" fmla="*/ 2147483647 h 342"/>
              <a:gd name="T24" fmla="*/ 2147483647 w 348"/>
              <a:gd name="T25" fmla="*/ 2147483647 h 342"/>
              <a:gd name="T26" fmla="*/ 2147483647 w 348"/>
              <a:gd name="T27" fmla="*/ 2147483647 h 342"/>
              <a:gd name="T28" fmla="*/ 0 w 348"/>
              <a:gd name="T29" fmla="*/ 2147483647 h 342"/>
              <a:gd name="T30" fmla="*/ 2147483647 w 348"/>
              <a:gd name="T31" fmla="*/ 2147483647 h 342"/>
              <a:gd name="T32" fmla="*/ 2147483647 w 348"/>
              <a:gd name="T33" fmla="*/ 2147483647 h 342"/>
              <a:gd name="T34" fmla="*/ 2147483647 w 348"/>
              <a:gd name="T35" fmla="*/ 2147483647 h 342"/>
              <a:gd name="T36" fmla="*/ 2147483647 w 348"/>
              <a:gd name="T37" fmla="*/ 2147483647 h 342"/>
              <a:gd name="T38" fmla="*/ 2147483647 w 348"/>
              <a:gd name="T39" fmla="*/ 2147483647 h 342"/>
              <a:gd name="T40" fmla="*/ 2147483647 w 348"/>
              <a:gd name="T41" fmla="*/ 2147483647 h 342"/>
              <a:gd name="T42" fmla="*/ 2147483647 w 348"/>
              <a:gd name="T43" fmla="*/ 2147483647 h 342"/>
              <a:gd name="T44" fmla="*/ 2147483647 w 348"/>
              <a:gd name="T45" fmla="*/ 2147483647 h 342"/>
              <a:gd name="T46" fmla="*/ 2147483647 w 348"/>
              <a:gd name="T47" fmla="*/ 2147483647 h 342"/>
              <a:gd name="T48" fmla="*/ 2147483647 w 348"/>
              <a:gd name="T49" fmla="*/ 2147483647 h 342"/>
              <a:gd name="T50" fmla="*/ 2147483647 w 348"/>
              <a:gd name="T51" fmla="*/ 2147483647 h 342"/>
              <a:gd name="T52" fmla="*/ 2147483647 w 348"/>
              <a:gd name="T53" fmla="*/ 2147483647 h 342"/>
              <a:gd name="T54" fmla="*/ 2147483647 w 348"/>
              <a:gd name="T55" fmla="*/ 2147483647 h 342"/>
              <a:gd name="T56" fmla="*/ 2147483647 w 348"/>
              <a:gd name="T57" fmla="*/ 2147483647 h 3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8"/>
              <a:gd name="T88" fmla="*/ 0 h 342"/>
              <a:gd name="T89" fmla="*/ 348 w 348"/>
              <a:gd name="T90" fmla="*/ 342 h 3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8" h="342">
                <a:moveTo>
                  <a:pt x="331" y="98"/>
                </a:moveTo>
                <a:lnTo>
                  <a:pt x="332" y="52"/>
                </a:lnTo>
                <a:lnTo>
                  <a:pt x="298" y="21"/>
                </a:lnTo>
                <a:lnTo>
                  <a:pt x="250" y="11"/>
                </a:lnTo>
                <a:lnTo>
                  <a:pt x="215" y="0"/>
                </a:lnTo>
                <a:lnTo>
                  <a:pt x="134" y="2"/>
                </a:lnTo>
                <a:lnTo>
                  <a:pt x="100" y="24"/>
                </a:lnTo>
                <a:lnTo>
                  <a:pt x="77" y="56"/>
                </a:lnTo>
                <a:lnTo>
                  <a:pt x="53" y="89"/>
                </a:lnTo>
                <a:lnTo>
                  <a:pt x="31" y="120"/>
                </a:lnTo>
                <a:lnTo>
                  <a:pt x="20" y="153"/>
                </a:lnTo>
                <a:lnTo>
                  <a:pt x="21" y="195"/>
                </a:lnTo>
                <a:lnTo>
                  <a:pt x="10" y="226"/>
                </a:lnTo>
                <a:lnTo>
                  <a:pt x="10" y="248"/>
                </a:lnTo>
                <a:lnTo>
                  <a:pt x="0" y="291"/>
                </a:lnTo>
                <a:lnTo>
                  <a:pt x="23" y="321"/>
                </a:lnTo>
                <a:lnTo>
                  <a:pt x="58" y="332"/>
                </a:lnTo>
                <a:lnTo>
                  <a:pt x="82" y="332"/>
                </a:lnTo>
                <a:lnTo>
                  <a:pt x="116" y="341"/>
                </a:lnTo>
                <a:lnTo>
                  <a:pt x="152" y="340"/>
                </a:lnTo>
                <a:lnTo>
                  <a:pt x="186" y="340"/>
                </a:lnTo>
                <a:lnTo>
                  <a:pt x="221" y="329"/>
                </a:lnTo>
                <a:lnTo>
                  <a:pt x="244" y="297"/>
                </a:lnTo>
                <a:lnTo>
                  <a:pt x="266" y="265"/>
                </a:lnTo>
                <a:lnTo>
                  <a:pt x="312" y="221"/>
                </a:lnTo>
                <a:lnTo>
                  <a:pt x="335" y="189"/>
                </a:lnTo>
                <a:lnTo>
                  <a:pt x="347" y="157"/>
                </a:lnTo>
                <a:lnTo>
                  <a:pt x="331" y="98"/>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504" name="Freeform 119"/>
          <p:cNvSpPr>
            <a:spLocks/>
          </p:cNvSpPr>
          <p:nvPr/>
        </p:nvSpPr>
        <p:spPr bwMode="auto">
          <a:xfrm rot="8415164">
            <a:off x="3978275" y="3944938"/>
            <a:ext cx="407988" cy="390525"/>
          </a:xfrm>
          <a:custGeom>
            <a:avLst/>
            <a:gdLst>
              <a:gd name="T0" fmla="*/ 2147483647 w 334"/>
              <a:gd name="T1" fmla="*/ 2147483647 h 342"/>
              <a:gd name="T2" fmla="*/ 2147483647 w 334"/>
              <a:gd name="T3" fmla="*/ 2147483647 h 342"/>
              <a:gd name="T4" fmla="*/ 2147483647 w 334"/>
              <a:gd name="T5" fmla="*/ 2147483647 h 342"/>
              <a:gd name="T6" fmla="*/ 2147483647 w 334"/>
              <a:gd name="T7" fmla="*/ 2147483647 h 342"/>
              <a:gd name="T8" fmla="*/ 2147483647 w 334"/>
              <a:gd name="T9" fmla="*/ 0 h 342"/>
              <a:gd name="T10" fmla="*/ 2147483647 w 334"/>
              <a:gd name="T11" fmla="*/ 2147483647 h 342"/>
              <a:gd name="T12" fmla="*/ 2147483647 w 334"/>
              <a:gd name="T13" fmla="*/ 2147483647 h 342"/>
              <a:gd name="T14" fmla="*/ 2147483647 w 334"/>
              <a:gd name="T15" fmla="*/ 2147483647 h 342"/>
              <a:gd name="T16" fmla="*/ 2147483647 w 334"/>
              <a:gd name="T17" fmla="*/ 2147483647 h 342"/>
              <a:gd name="T18" fmla="*/ 2147483647 w 334"/>
              <a:gd name="T19" fmla="*/ 2147483647 h 342"/>
              <a:gd name="T20" fmla="*/ 2147483647 w 334"/>
              <a:gd name="T21" fmla="*/ 2147483647 h 342"/>
              <a:gd name="T22" fmla="*/ 2147483647 w 334"/>
              <a:gd name="T23" fmla="*/ 2147483647 h 342"/>
              <a:gd name="T24" fmla="*/ 2147483647 w 334"/>
              <a:gd name="T25" fmla="*/ 2147483647 h 342"/>
              <a:gd name="T26" fmla="*/ 2147483647 w 334"/>
              <a:gd name="T27" fmla="*/ 2147483647 h 342"/>
              <a:gd name="T28" fmla="*/ 0 w 334"/>
              <a:gd name="T29" fmla="*/ 2147483647 h 342"/>
              <a:gd name="T30" fmla="*/ 2147483647 w 334"/>
              <a:gd name="T31" fmla="*/ 2147483647 h 342"/>
              <a:gd name="T32" fmla="*/ 2147483647 w 334"/>
              <a:gd name="T33" fmla="*/ 2147483647 h 342"/>
              <a:gd name="T34" fmla="*/ 2147483647 w 334"/>
              <a:gd name="T35" fmla="*/ 2147483647 h 342"/>
              <a:gd name="T36" fmla="*/ 2147483647 w 334"/>
              <a:gd name="T37" fmla="*/ 2147483647 h 342"/>
              <a:gd name="T38" fmla="*/ 2147483647 w 334"/>
              <a:gd name="T39" fmla="*/ 2147483647 h 342"/>
              <a:gd name="T40" fmla="*/ 2147483647 w 334"/>
              <a:gd name="T41" fmla="*/ 2147483647 h 342"/>
              <a:gd name="T42" fmla="*/ 2147483647 w 334"/>
              <a:gd name="T43" fmla="*/ 2147483647 h 342"/>
              <a:gd name="T44" fmla="*/ 2147483647 w 334"/>
              <a:gd name="T45" fmla="*/ 2147483647 h 342"/>
              <a:gd name="T46" fmla="*/ 2147483647 w 334"/>
              <a:gd name="T47" fmla="*/ 2147483647 h 342"/>
              <a:gd name="T48" fmla="*/ 2147483647 w 334"/>
              <a:gd name="T49" fmla="*/ 2147483647 h 342"/>
              <a:gd name="T50" fmla="*/ 2147483647 w 334"/>
              <a:gd name="T51" fmla="*/ 2147483647 h 342"/>
              <a:gd name="T52" fmla="*/ 2147483647 w 334"/>
              <a:gd name="T53" fmla="*/ 2147483647 h 342"/>
              <a:gd name="T54" fmla="*/ 2147483647 w 334"/>
              <a:gd name="T55" fmla="*/ 2147483647 h 342"/>
              <a:gd name="T56" fmla="*/ 2147483647 w 334"/>
              <a:gd name="T57" fmla="*/ 2147483647 h 3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4"/>
              <a:gd name="T88" fmla="*/ 0 h 342"/>
              <a:gd name="T89" fmla="*/ 334 w 334"/>
              <a:gd name="T90" fmla="*/ 342 h 3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4" h="342">
                <a:moveTo>
                  <a:pt x="318" y="98"/>
                </a:moveTo>
                <a:lnTo>
                  <a:pt x="319" y="52"/>
                </a:lnTo>
                <a:lnTo>
                  <a:pt x="286" y="21"/>
                </a:lnTo>
                <a:lnTo>
                  <a:pt x="240" y="11"/>
                </a:lnTo>
                <a:lnTo>
                  <a:pt x="206" y="0"/>
                </a:lnTo>
                <a:lnTo>
                  <a:pt x="128" y="2"/>
                </a:lnTo>
                <a:lnTo>
                  <a:pt x="96" y="24"/>
                </a:lnTo>
                <a:lnTo>
                  <a:pt x="74" y="56"/>
                </a:lnTo>
                <a:lnTo>
                  <a:pt x="51" y="89"/>
                </a:lnTo>
                <a:lnTo>
                  <a:pt x="29" y="120"/>
                </a:lnTo>
                <a:lnTo>
                  <a:pt x="19" y="153"/>
                </a:lnTo>
                <a:lnTo>
                  <a:pt x="20" y="195"/>
                </a:lnTo>
                <a:lnTo>
                  <a:pt x="9" y="226"/>
                </a:lnTo>
                <a:lnTo>
                  <a:pt x="9" y="248"/>
                </a:lnTo>
                <a:lnTo>
                  <a:pt x="0" y="291"/>
                </a:lnTo>
                <a:lnTo>
                  <a:pt x="22" y="321"/>
                </a:lnTo>
                <a:lnTo>
                  <a:pt x="55" y="332"/>
                </a:lnTo>
                <a:lnTo>
                  <a:pt x="78" y="332"/>
                </a:lnTo>
                <a:lnTo>
                  <a:pt x="111" y="341"/>
                </a:lnTo>
                <a:lnTo>
                  <a:pt x="146" y="340"/>
                </a:lnTo>
                <a:lnTo>
                  <a:pt x="179" y="340"/>
                </a:lnTo>
                <a:lnTo>
                  <a:pt x="212" y="329"/>
                </a:lnTo>
                <a:lnTo>
                  <a:pt x="234" y="297"/>
                </a:lnTo>
                <a:lnTo>
                  <a:pt x="256" y="265"/>
                </a:lnTo>
                <a:lnTo>
                  <a:pt x="300" y="221"/>
                </a:lnTo>
                <a:lnTo>
                  <a:pt x="322" y="189"/>
                </a:lnTo>
                <a:lnTo>
                  <a:pt x="333" y="157"/>
                </a:lnTo>
                <a:lnTo>
                  <a:pt x="318" y="98"/>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505" name="Freeform 120"/>
          <p:cNvSpPr>
            <a:spLocks/>
          </p:cNvSpPr>
          <p:nvPr/>
        </p:nvSpPr>
        <p:spPr bwMode="auto">
          <a:xfrm>
            <a:off x="2686050" y="3541713"/>
            <a:ext cx="242888" cy="201612"/>
          </a:xfrm>
          <a:custGeom>
            <a:avLst/>
            <a:gdLst>
              <a:gd name="T0" fmla="*/ 2147483647 w 200"/>
              <a:gd name="T1" fmla="*/ 2147483647 h 202"/>
              <a:gd name="T2" fmla="*/ 2147483647 w 200"/>
              <a:gd name="T3" fmla="*/ 2147483647 h 202"/>
              <a:gd name="T4" fmla="*/ 2147483647 w 200"/>
              <a:gd name="T5" fmla="*/ 2147483647 h 202"/>
              <a:gd name="T6" fmla="*/ 2147483647 w 200"/>
              <a:gd name="T7" fmla="*/ 2147483647 h 202"/>
              <a:gd name="T8" fmla="*/ 2147483647 w 200"/>
              <a:gd name="T9" fmla="*/ 0 h 202"/>
              <a:gd name="T10" fmla="*/ 2147483647 w 200"/>
              <a:gd name="T11" fmla="*/ 2147483647 h 202"/>
              <a:gd name="T12" fmla="*/ 2147483647 w 200"/>
              <a:gd name="T13" fmla="*/ 2147483647 h 202"/>
              <a:gd name="T14" fmla="*/ 2147483647 w 200"/>
              <a:gd name="T15" fmla="*/ 2147483647 h 202"/>
              <a:gd name="T16" fmla="*/ 2147483647 w 200"/>
              <a:gd name="T17" fmla="*/ 2147483647 h 202"/>
              <a:gd name="T18" fmla="*/ 2147483647 w 200"/>
              <a:gd name="T19" fmla="*/ 2147483647 h 202"/>
              <a:gd name="T20" fmla="*/ 2147483647 w 200"/>
              <a:gd name="T21" fmla="*/ 2147483647 h 202"/>
              <a:gd name="T22" fmla="*/ 2147483647 w 200"/>
              <a:gd name="T23" fmla="*/ 2147483647 h 202"/>
              <a:gd name="T24" fmla="*/ 2147483647 w 200"/>
              <a:gd name="T25" fmla="*/ 2147483647 h 202"/>
              <a:gd name="T26" fmla="*/ 2147483647 w 200"/>
              <a:gd name="T27" fmla="*/ 2147483647 h 202"/>
              <a:gd name="T28" fmla="*/ 0 w 200"/>
              <a:gd name="T29" fmla="*/ 2147483647 h 202"/>
              <a:gd name="T30" fmla="*/ 2147483647 w 200"/>
              <a:gd name="T31" fmla="*/ 2147483647 h 202"/>
              <a:gd name="T32" fmla="*/ 2147483647 w 200"/>
              <a:gd name="T33" fmla="*/ 2147483647 h 202"/>
              <a:gd name="T34" fmla="*/ 2147483647 w 200"/>
              <a:gd name="T35" fmla="*/ 2147483647 h 202"/>
              <a:gd name="T36" fmla="*/ 2147483647 w 200"/>
              <a:gd name="T37" fmla="*/ 2147483647 h 202"/>
              <a:gd name="T38" fmla="*/ 2147483647 w 200"/>
              <a:gd name="T39" fmla="*/ 2147483647 h 202"/>
              <a:gd name="T40" fmla="*/ 2147483647 w 200"/>
              <a:gd name="T41" fmla="*/ 2147483647 h 202"/>
              <a:gd name="T42" fmla="*/ 2147483647 w 200"/>
              <a:gd name="T43" fmla="*/ 2147483647 h 202"/>
              <a:gd name="T44" fmla="*/ 2147483647 w 200"/>
              <a:gd name="T45" fmla="*/ 2147483647 h 202"/>
              <a:gd name="T46" fmla="*/ 2147483647 w 200"/>
              <a:gd name="T47" fmla="*/ 2147483647 h 202"/>
              <a:gd name="T48" fmla="*/ 2147483647 w 200"/>
              <a:gd name="T49" fmla="*/ 2147483647 h 202"/>
              <a:gd name="T50" fmla="*/ 2147483647 w 200"/>
              <a:gd name="T51" fmla="*/ 2147483647 h 202"/>
              <a:gd name="T52" fmla="*/ 2147483647 w 200"/>
              <a:gd name="T53" fmla="*/ 2147483647 h 202"/>
              <a:gd name="T54" fmla="*/ 2147483647 w 200"/>
              <a:gd name="T55" fmla="*/ 2147483647 h 202"/>
              <a:gd name="T56" fmla="*/ 2147483647 w 200"/>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202"/>
              <a:gd name="T89" fmla="*/ 200 w 200"/>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202">
                <a:moveTo>
                  <a:pt x="190" y="57"/>
                </a:moveTo>
                <a:lnTo>
                  <a:pt x="190" y="30"/>
                </a:lnTo>
                <a:lnTo>
                  <a:pt x="171" y="12"/>
                </a:lnTo>
                <a:lnTo>
                  <a:pt x="143" y="6"/>
                </a:lnTo>
                <a:lnTo>
                  <a:pt x="123" y="0"/>
                </a:lnTo>
                <a:lnTo>
                  <a:pt x="77" y="1"/>
                </a:lnTo>
                <a:lnTo>
                  <a:pt x="57" y="14"/>
                </a:lnTo>
                <a:lnTo>
                  <a:pt x="44" y="33"/>
                </a:lnTo>
                <a:lnTo>
                  <a:pt x="30" y="52"/>
                </a:lnTo>
                <a:lnTo>
                  <a:pt x="17" y="70"/>
                </a:lnTo>
                <a:lnTo>
                  <a:pt x="11" y="90"/>
                </a:lnTo>
                <a:lnTo>
                  <a:pt x="12" y="114"/>
                </a:lnTo>
                <a:lnTo>
                  <a:pt x="5" y="133"/>
                </a:lnTo>
                <a:lnTo>
                  <a:pt x="5" y="146"/>
                </a:lnTo>
                <a:lnTo>
                  <a:pt x="0" y="171"/>
                </a:lnTo>
                <a:lnTo>
                  <a:pt x="13" y="189"/>
                </a:lnTo>
                <a:lnTo>
                  <a:pt x="33" y="195"/>
                </a:lnTo>
                <a:lnTo>
                  <a:pt x="47" y="195"/>
                </a:lnTo>
                <a:lnTo>
                  <a:pt x="66" y="201"/>
                </a:lnTo>
                <a:lnTo>
                  <a:pt x="87" y="200"/>
                </a:lnTo>
                <a:lnTo>
                  <a:pt x="106" y="200"/>
                </a:lnTo>
                <a:lnTo>
                  <a:pt x="127" y="193"/>
                </a:lnTo>
                <a:lnTo>
                  <a:pt x="140" y="175"/>
                </a:lnTo>
                <a:lnTo>
                  <a:pt x="152" y="156"/>
                </a:lnTo>
                <a:lnTo>
                  <a:pt x="179" y="130"/>
                </a:lnTo>
                <a:lnTo>
                  <a:pt x="192" y="111"/>
                </a:lnTo>
                <a:lnTo>
                  <a:pt x="199" y="92"/>
                </a:lnTo>
                <a:lnTo>
                  <a:pt x="190" y="57"/>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506" name="Freeform 121"/>
          <p:cNvSpPr>
            <a:spLocks/>
          </p:cNvSpPr>
          <p:nvPr/>
        </p:nvSpPr>
        <p:spPr bwMode="auto">
          <a:xfrm>
            <a:off x="2509838" y="3460750"/>
            <a:ext cx="242887" cy="203200"/>
          </a:xfrm>
          <a:custGeom>
            <a:avLst/>
            <a:gdLst>
              <a:gd name="T0" fmla="*/ 2147483647 w 200"/>
              <a:gd name="T1" fmla="*/ 2147483647 h 202"/>
              <a:gd name="T2" fmla="*/ 2147483647 w 200"/>
              <a:gd name="T3" fmla="*/ 2147483647 h 202"/>
              <a:gd name="T4" fmla="*/ 2147483647 w 200"/>
              <a:gd name="T5" fmla="*/ 2147483647 h 202"/>
              <a:gd name="T6" fmla="*/ 2147483647 w 200"/>
              <a:gd name="T7" fmla="*/ 2147483647 h 202"/>
              <a:gd name="T8" fmla="*/ 2147483647 w 200"/>
              <a:gd name="T9" fmla="*/ 0 h 202"/>
              <a:gd name="T10" fmla="*/ 2147483647 w 200"/>
              <a:gd name="T11" fmla="*/ 2147483647 h 202"/>
              <a:gd name="T12" fmla="*/ 2147483647 w 200"/>
              <a:gd name="T13" fmla="*/ 2147483647 h 202"/>
              <a:gd name="T14" fmla="*/ 2147483647 w 200"/>
              <a:gd name="T15" fmla="*/ 2147483647 h 202"/>
              <a:gd name="T16" fmla="*/ 2147483647 w 200"/>
              <a:gd name="T17" fmla="*/ 2147483647 h 202"/>
              <a:gd name="T18" fmla="*/ 2147483647 w 200"/>
              <a:gd name="T19" fmla="*/ 2147483647 h 202"/>
              <a:gd name="T20" fmla="*/ 2147483647 w 200"/>
              <a:gd name="T21" fmla="*/ 2147483647 h 202"/>
              <a:gd name="T22" fmla="*/ 2147483647 w 200"/>
              <a:gd name="T23" fmla="*/ 2147483647 h 202"/>
              <a:gd name="T24" fmla="*/ 2147483647 w 200"/>
              <a:gd name="T25" fmla="*/ 2147483647 h 202"/>
              <a:gd name="T26" fmla="*/ 2147483647 w 200"/>
              <a:gd name="T27" fmla="*/ 2147483647 h 202"/>
              <a:gd name="T28" fmla="*/ 0 w 200"/>
              <a:gd name="T29" fmla="*/ 2147483647 h 202"/>
              <a:gd name="T30" fmla="*/ 2147483647 w 200"/>
              <a:gd name="T31" fmla="*/ 2147483647 h 202"/>
              <a:gd name="T32" fmla="*/ 2147483647 w 200"/>
              <a:gd name="T33" fmla="*/ 2147483647 h 202"/>
              <a:gd name="T34" fmla="*/ 2147483647 w 200"/>
              <a:gd name="T35" fmla="*/ 2147483647 h 202"/>
              <a:gd name="T36" fmla="*/ 2147483647 w 200"/>
              <a:gd name="T37" fmla="*/ 2147483647 h 202"/>
              <a:gd name="T38" fmla="*/ 2147483647 w 200"/>
              <a:gd name="T39" fmla="*/ 2147483647 h 202"/>
              <a:gd name="T40" fmla="*/ 2147483647 w 200"/>
              <a:gd name="T41" fmla="*/ 2147483647 h 202"/>
              <a:gd name="T42" fmla="*/ 2147483647 w 200"/>
              <a:gd name="T43" fmla="*/ 2147483647 h 202"/>
              <a:gd name="T44" fmla="*/ 2147483647 w 200"/>
              <a:gd name="T45" fmla="*/ 2147483647 h 202"/>
              <a:gd name="T46" fmla="*/ 2147483647 w 200"/>
              <a:gd name="T47" fmla="*/ 2147483647 h 202"/>
              <a:gd name="T48" fmla="*/ 2147483647 w 200"/>
              <a:gd name="T49" fmla="*/ 2147483647 h 202"/>
              <a:gd name="T50" fmla="*/ 2147483647 w 200"/>
              <a:gd name="T51" fmla="*/ 2147483647 h 202"/>
              <a:gd name="T52" fmla="*/ 2147483647 w 200"/>
              <a:gd name="T53" fmla="*/ 2147483647 h 202"/>
              <a:gd name="T54" fmla="*/ 2147483647 w 200"/>
              <a:gd name="T55" fmla="*/ 2147483647 h 202"/>
              <a:gd name="T56" fmla="*/ 2147483647 w 200"/>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202"/>
              <a:gd name="T89" fmla="*/ 200 w 200"/>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202">
                <a:moveTo>
                  <a:pt x="190" y="57"/>
                </a:moveTo>
                <a:lnTo>
                  <a:pt x="190" y="30"/>
                </a:lnTo>
                <a:lnTo>
                  <a:pt x="171" y="12"/>
                </a:lnTo>
                <a:lnTo>
                  <a:pt x="143" y="6"/>
                </a:lnTo>
                <a:lnTo>
                  <a:pt x="123" y="0"/>
                </a:lnTo>
                <a:lnTo>
                  <a:pt x="77" y="1"/>
                </a:lnTo>
                <a:lnTo>
                  <a:pt x="57" y="14"/>
                </a:lnTo>
                <a:lnTo>
                  <a:pt x="44" y="33"/>
                </a:lnTo>
                <a:lnTo>
                  <a:pt x="30" y="52"/>
                </a:lnTo>
                <a:lnTo>
                  <a:pt x="17" y="70"/>
                </a:lnTo>
                <a:lnTo>
                  <a:pt x="11" y="90"/>
                </a:lnTo>
                <a:lnTo>
                  <a:pt x="12" y="114"/>
                </a:lnTo>
                <a:lnTo>
                  <a:pt x="5" y="133"/>
                </a:lnTo>
                <a:lnTo>
                  <a:pt x="5" y="146"/>
                </a:lnTo>
                <a:lnTo>
                  <a:pt x="0" y="171"/>
                </a:lnTo>
                <a:lnTo>
                  <a:pt x="13" y="189"/>
                </a:lnTo>
                <a:lnTo>
                  <a:pt x="33" y="195"/>
                </a:lnTo>
                <a:lnTo>
                  <a:pt x="47" y="195"/>
                </a:lnTo>
                <a:lnTo>
                  <a:pt x="66" y="201"/>
                </a:lnTo>
                <a:lnTo>
                  <a:pt x="87" y="200"/>
                </a:lnTo>
                <a:lnTo>
                  <a:pt x="106" y="200"/>
                </a:lnTo>
                <a:lnTo>
                  <a:pt x="127" y="193"/>
                </a:lnTo>
                <a:lnTo>
                  <a:pt x="140" y="175"/>
                </a:lnTo>
                <a:lnTo>
                  <a:pt x="152" y="156"/>
                </a:lnTo>
                <a:lnTo>
                  <a:pt x="179" y="130"/>
                </a:lnTo>
                <a:lnTo>
                  <a:pt x="192" y="111"/>
                </a:lnTo>
                <a:lnTo>
                  <a:pt x="199" y="92"/>
                </a:lnTo>
                <a:lnTo>
                  <a:pt x="190" y="57"/>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507" name="Freeform 122"/>
          <p:cNvSpPr>
            <a:spLocks/>
          </p:cNvSpPr>
          <p:nvPr/>
        </p:nvSpPr>
        <p:spPr bwMode="auto">
          <a:xfrm>
            <a:off x="5203825" y="3503613"/>
            <a:ext cx="246063" cy="204787"/>
          </a:xfrm>
          <a:custGeom>
            <a:avLst/>
            <a:gdLst>
              <a:gd name="T0" fmla="*/ 2147483647 w 200"/>
              <a:gd name="T1" fmla="*/ 2147483647 h 202"/>
              <a:gd name="T2" fmla="*/ 2147483647 w 200"/>
              <a:gd name="T3" fmla="*/ 2147483647 h 202"/>
              <a:gd name="T4" fmla="*/ 2147483647 w 200"/>
              <a:gd name="T5" fmla="*/ 2147483647 h 202"/>
              <a:gd name="T6" fmla="*/ 2147483647 w 200"/>
              <a:gd name="T7" fmla="*/ 2147483647 h 202"/>
              <a:gd name="T8" fmla="*/ 2147483647 w 200"/>
              <a:gd name="T9" fmla="*/ 0 h 202"/>
              <a:gd name="T10" fmla="*/ 2147483647 w 200"/>
              <a:gd name="T11" fmla="*/ 2147483647 h 202"/>
              <a:gd name="T12" fmla="*/ 2147483647 w 200"/>
              <a:gd name="T13" fmla="*/ 2147483647 h 202"/>
              <a:gd name="T14" fmla="*/ 2147483647 w 200"/>
              <a:gd name="T15" fmla="*/ 2147483647 h 202"/>
              <a:gd name="T16" fmla="*/ 2147483647 w 200"/>
              <a:gd name="T17" fmla="*/ 2147483647 h 202"/>
              <a:gd name="T18" fmla="*/ 2147483647 w 200"/>
              <a:gd name="T19" fmla="*/ 2147483647 h 202"/>
              <a:gd name="T20" fmla="*/ 2147483647 w 200"/>
              <a:gd name="T21" fmla="*/ 2147483647 h 202"/>
              <a:gd name="T22" fmla="*/ 2147483647 w 200"/>
              <a:gd name="T23" fmla="*/ 2147483647 h 202"/>
              <a:gd name="T24" fmla="*/ 2147483647 w 200"/>
              <a:gd name="T25" fmla="*/ 2147483647 h 202"/>
              <a:gd name="T26" fmla="*/ 2147483647 w 200"/>
              <a:gd name="T27" fmla="*/ 2147483647 h 202"/>
              <a:gd name="T28" fmla="*/ 0 w 200"/>
              <a:gd name="T29" fmla="*/ 2147483647 h 202"/>
              <a:gd name="T30" fmla="*/ 2147483647 w 200"/>
              <a:gd name="T31" fmla="*/ 2147483647 h 202"/>
              <a:gd name="T32" fmla="*/ 2147483647 w 200"/>
              <a:gd name="T33" fmla="*/ 2147483647 h 202"/>
              <a:gd name="T34" fmla="*/ 2147483647 w 200"/>
              <a:gd name="T35" fmla="*/ 2147483647 h 202"/>
              <a:gd name="T36" fmla="*/ 2147483647 w 200"/>
              <a:gd name="T37" fmla="*/ 2147483647 h 202"/>
              <a:gd name="T38" fmla="*/ 2147483647 w 200"/>
              <a:gd name="T39" fmla="*/ 2147483647 h 202"/>
              <a:gd name="T40" fmla="*/ 2147483647 w 200"/>
              <a:gd name="T41" fmla="*/ 2147483647 h 202"/>
              <a:gd name="T42" fmla="*/ 2147483647 w 200"/>
              <a:gd name="T43" fmla="*/ 2147483647 h 202"/>
              <a:gd name="T44" fmla="*/ 2147483647 w 200"/>
              <a:gd name="T45" fmla="*/ 2147483647 h 202"/>
              <a:gd name="T46" fmla="*/ 2147483647 w 200"/>
              <a:gd name="T47" fmla="*/ 2147483647 h 202"/>
              <a:gd name="T48" fmla="*/ 2147483647 w 200"/>
              <a:gd name="T49" fmla="*/ 2147483647 h 202"/>
              <a:gd name="T50" fmla="*/ 2147483647 w 200"/>
              <a:gd name="T51" fmla="*/ 2147483647 h 202"/>
              <a:gd name="T52" fmla="*/ 2147483647 w 200"/>
              <a:gd name="T53" fmla="*/ 2147483647 h 202"/>
              <a:gd name="T54" fmla="*/ 2147483647 w 200"/>
              <a:gd name="T55" fmla="*/ 2147483647 h 202"/>
              <a:gd name="T56" fmla="*/ 2147483647 w 200"/>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202"/>
              <a:gd name="T89" fmla="*/ 200 w 200"/>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202">
                <a:moveTo>
                  <a:pt x="190" y="57"/>
                </a:moveTo>
                <a:lnTo>
                  <a:pt x="190" y="30"/>
                </a:lnTo>
                <a:lnTo>
                  <a:pt x="171" y="12"/>
                </a:lnTo>
                <a:lnTo>
                  <a:pt x="143" y="6"/>
                </a:lnTo>
                <a:lnTo>
                  <a:pt x="123" y="0"/>
                </a:lnTo>
                <a:lnTo>
                  <a:pt x="77" y="1"/>
                </a:lnTo>
                <a:lnTo>
                  <a:pt x="57" y="14"/>
                </a:lnTo>
                <a:lnTo>
                  <a:pt x="44" y="33"/>
                </a:lnTo>
                <a:lnTo>
                  <a:pt x="30" y="52"/>
                </a:lnTo>
                <a:lnTo>
                  <a:pt x="17" y="70"/>
                </a:lnTo>
                <a:lnTo>
                  <a:pt x="11" y="90"/>
                </a:lnTo>
                <a:lnTo>
                  <a:pt x="12" y="114"/>
                </a:lnTo>
                <a:lnTo>
                  <a:pt x="5" y="133"/>
                </a:lnTo>
                <a:lnTo>
                  <a:pt x="5" y="146"/>
                </a:lnTo>
                <a:lnTo>
                  <a:pt x="0" y="171"/>
                </a:lnTo>
                <a:lnTo>
                  <a:pt x="13" y="189"/>
                </a:lnTo>
                <a:lnTo>
                  <a:pt x="33" y="195"/>
                </a:lnTo>
                <a:lnTo>
                  <a:pt x="47" y="195"/>
                </a:lnTo>
                <a:lnTo>
                  <a:pt x="66" y="201"/>
                </a:lnTo>
                <a:lnTo>
                  <a:pt x="87" y="200"/>
                </a:lnTo>
                <a:lnTo>
                  <a:pt x="106" y="200"/>
                </a:lnTo>
                <a:lnTo>
                  <a:pt x="127" y="193"/>
                </a:lnTo>
                <a:lnTo>
                  <a:pt x="140" y="175"/>
                </a:lnTo>
                <a:lnTo>
                  <a:pt x="152" y="156"/>
                </a:lnTo>
                <a:lnTo>
                  <a:pt x="179" y="130"/>
                </a:lnTo>
                <a:lnTo>
                  <a:pt x="192" y="111"/>
                </a:lnTo>
                <a:lnTo>
                  <a:pt x="199" y="92"/>
                </a:lnTo>
                <a:lnTo>
                  <a:pt x="190" y="57"/>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508" name="Freeform 123"/>
          <p:cNvSpPr>
            <a:spLocks/>
          </p:cNvSpPr>
          <p:nvPr/>
        </p:nvSpPr>
        <p:spPr bwMode="auto">
          <a:xfrm>
            <a:off x="5029200" y="3503613"/>
            <a:ext cx="242888" cy="204787"/>
          </a:xfrm>
          <a:custGeom>
            <a:avLst/>
            <a:gdLst>
              <a:gd name="T0" fmla="*/ 2147483647 w 200"/>
              <a:gd name="T1" fmla="*/ 2147483647 h 202"/>
              <a:gd name="T2" fmla="*/ 2147483647 w 200"/>
              <a:gd name="T3" fmla="*/ 2147483647 h 202"/>
              <a:gd name="T4" fmla="*/ 2147483647 w 200"/>
              <a:gd name="T5" fmla="*/ 2147483647 h 202"/>
              <a:gd name="T6" fmla="*/ 2147483647 w 200"/>
              <a:gd name="T7" fmla="*/ 2147483647 h 202"/>
              <a:gd name="T8" fmla="*/ 2147483647 w 200"/>
              <a:gd name="T9" fmla="*/ 0 h 202"/>
              <a:gd name="T10" fmla="*/ 2147483647 w 200"/>
              <a:gd name="T11" fmla="*/ 2147483647 h 202"/>
              <a:gd name="T12" fmla="*/ 2147483647 w 200"/>
              <a:gd name="T13" fmla="*/ 2147483647 h 202"/>
              <a:gd name="T14" fmla="*/ 2147483647 w 200"/>
              <a:gd name="T15" fmla="*/ 2147483647 h 202"/>
              <a:gd name="T16" fmla="*/ 2147483647 w 200"/>
              <a:gd name="T17" fmla="*/ 2147483647 h 202"/>
              <a:gd name="T18" fmla="*/ 2147483647 w 200"/>
              <a:gd name="T19" fmla="*/ 2147483647 h 202"/>
              <a:gd name="T20" fmla="*/ 2147483647 w 200"/>
              <a:gd name="T21" fmla="*/ 2147483647 h 202"/>
              <a:gd name="T22" fmla="*/ 2147483647 w 200"/>
              <a:gd name="T23" fmla="*/ 2147483647 h 202"/>
              <a:gd name="T24" fmla="*/ 2147483647 w 200"/>
              <a:gd name="T25" fmla="*/ 2147483647 h 202"/>
              <a:gd name="T26" fmla="*/ 2147483647 w 200"/>
              <a:gd name="T27" fmla="*/ 2147483647 h 202"/>
              <a:gd name="T28" fmla="*/ 0 w 200"/>
              <a:gd name="T29" fmla="*/ 2147483647 h 202"/>
              <a:gd name="T30" fmla="*/ 2147483647 w 200"/>
              <a:gd name="T31" fmla="*/ 2147483647 h 202"/>
              <a:gd name="T32" fmla="*/ 2147483647 w 200"/>
              <a:gd name="T33" fmla="*/ 2147483647 h 202"/>
              <a:gd name="T34" fmla="*/ 2147483647 w 200"/>
              <a:gd name="T35" fmla="*/ 2147483647 h 202"/>
              <a:gd name="T36" fmla="*/ 2147483647 w 200"/>
              <a:gd name="T37" fmla="*/ 2147483647 h 202"/>
              <a:gd name="T38" fmla="*/ 2147483647 w 200"/>
              <a:gd name="T39" fmla="*/ 2147483647 h 202"/>
              <a:gd name="T40" fmla="*/ 2147483647 w 200"/>
              <a:gd name="T41" fmla="*/ 2147483647 h 202"/>
              <a:gd name="T42" fmla="*/ 2147483647 w 200"/>
              <a:gd name="T43" fmla="*/ 2147483647 h 202"/>
              <a:gd name="T44" fmla="*/ 2147483647 w 200"/>
              <a:gd name="T45" fmla="*/ 2147483647 h 202"/>
              <a:gd name="T46" fmla="*/ 2147483647 w 200"/>
              <a:gd name="T47" fmla="*/ 2147483647 h 202"/>
              <a:gd name="T48" fmla="*/ 2147483647 w 200"/>
              <a:gd name="T49" fmla="*/ 2147483647 h 202"/>
              <a:gd name="T50" fmla="*/ 2147483647 w 200"/>
              <a:gd name="T51" fmla="*/ 2147483647 h 202"/>
              <a:gd name="T52" fmla="*/ 2147483647 w 200"/>
              <a:gd name="T53" fmla="*/ 2147483647 h 202"/>
              <a:gd name="T54" fmla="*/ 2147483647 w 200"/>
              <a:gd name="T55" fmla="*/ 2147483647 h 202"/>
              <a:gd name="T56" fmla="*/ 2147483647 w 200"/>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202"/>
              <a:gd name="T89" fmla="*/ 200 w 200"/>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202">
                <a:moveTo>
                  <a:pt x="190" y="57"/>
                </a:moveTo>
                <a:lnTo>
                  <a:pt x="190" y="30"/>
                </a:lnTo>
                <a:lnTo>
                  <a:pt x="171" y="12"/>
                </a:lnTo>
                <a:lnTo>
                  <a:pt x="143" y="6"/>
                </a:lnTo>
                <a:lnTo>
                  <a:pt x="123" y="0"/>
                </a:lnTo>
                <a:lnTo>
                  <a:pt x="77" y="1"/>
                </a:lnTo>
                <a:lnTo>
                  <a:pt x="57" y="14"/>
                </a:lnTo>
                <a:lnTo>
                  <a:pt x="44" y="33"/>
                </a:lnTo>
                <a:lnTo>
                  <a:pt x="30" y="52"/>
                </a:lnTo>
                <a:lnTo>
                  <a:pt x="17" y="70"/>
                </a:lnTo>
                <a:lnTo>
                  <a:pt x="11" y="90"/>
                </a:lnTo>
                <a:lnTo>
                  <a:pt x="12" y="114"/>
                </a:lnTo>
                <a:lnTo>
                  <a:pt x="5" y="133"/>
                </a:lnTo>
                <a:lnTo>
                  <a:pt x="5" y="146"/>
                </a:lnTo>
                <a:lnTo>
                  <a:pt x="0" y="171"/>
                </a:lnTo>
                <a:lnTo>
                  <a:pt x="13" y="189"/>
                </a:lnTo>
                <a:lnTo>
                  <a:pt x="33" y="195"/>
                </a:lnTo>
                <a:lnTo>
                  <a:pt x="47" y="195"/>
                </a:lnTo>
                <a:lnTo>
                  <a:pt x="66" y="201"/>
                </a:lnTo>
                <a:lnTo>
                  <a:pt x="87" y="200"/>
                </a:lnTo>
                <a:lnTo>
                  <a:pt x="106" y="200"/>
                </a:lnTo>
                <a:lnTo>
                  <a:pt x="127" y="193"/>
                </a:lnTo>
                <a:lnTo>
                  <a:pt x="140" y="175"/>
                </a:lnTo>
                <a:lnTo>
                  <a:pt x="152" y="156"/>
                </a:lnTo>
                <a:lnTo>
                  <a:pt x="179" y="130"/>
                </a:lnTo>
                <a:lnTo>
                  <a:pt x="192" y="111"/>
                </a:lnTo>
                <a:lnTo>
                  <a:pt x="199" y="92"/>
                </a:lnTo>
                <a:lnTo>
                  <a:pt x="190" y="57"/>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509" name="Freeform 124"/>
          <p:cNvSpPr>
            <a:spLocks/>
          </p:cNvSpPr>
          <p:nvPr/>
        </p:nvSpPr>
        <p:spPr bwMode="auto">
          <a:xfrm>
            <a:off x="3617913" y="3457575"/>
            <a:ext cx="242887" cy="201613"/>
          </a:xfrm>
          <a:custGeom>
            <a:avLst/>
            <a:gdLst>
              <a:gd name="T0" fmla="*/ 2147483647 w 200"/>
              <a:gd name="T1" fmla="*/ 2147483647 h 202"/>
              <a:gd name="T2" fmla="*/ 2147483647 w 200"/>
              <a:gd name="T3" fmla="*/ 2147483647 h 202"/>
              <a:gd name="T4" fmla="*/ 2147483647 w 200"/>
              <a:gd name="T5" fmla="*/ 2147483647 h 202"/>
              <a:gd name="T6" fmla="*/ 2147483647 w 200"/>
              <a:gd name="T7" fmla="*/ 2147483647 h 202"/>
              <a:gd name="T8" fmla="*/ 2147483647 w 200"/>
              <a:gd name="T9" fmla="*/ 0 h 202"/>
              <a:gd name="T10" fmla="*/ 2147483647 w 200"/>
              <a:gd name="T11" fmla="*/ 2147483647 h 202"/>
              <a:gd name="T12" fmla="*/ 2147483647 w 200"/>
              <a:gd name="T13" fmla="*/ 2147483647 h 202"/>
              <a:gd name="T14" fmla="*/ 2147483647 w 200"/>
              <a:gd name="T15" fmla="*/ 2147483647 h 202"/>
              <a:gd name="T16" fmla="*/ 2147483647 w 200"/>
              <a:gd name="T17" fmla="*/ 2147483647 h 202"/>
              <a:gd name="T18" fmla="*/ 2147483647 w 200"/>
              <a:gd name="T19" fmla="*/ 2147483647 h 202"/>
              <a:gd name="T20" fmla="*/ 2147483647 w 200"/>
              <a:gd name="T21" fmla="*/ 2147483647 h 202"/>
              <a:gd name="T22" fmla="*/ 2147483647 w 200"/>
              <a:gd name="T23" fmla="*/ 2147483647 h 202"/>
              <a:gd name="T24" fmla="*/ 2147483647 w 200"/>
              <a:gd name="T25" fmla="*/ 2147483647 h 202"/>
              <a:gd name="T26" fmla="*/ 2147483647 w 200"/>
              <a:gd name="T27" fmla="*/ 2147483647 h 202"/>
              <a:gd name="T28" fmla="*/ 0 w 200"/>
              <a:gd name="T29" fmla="*/ 2147483647 h 202"/>
              <a:gd name="T30" fmla="*/ 2147483647 w 200"/>
              <a:gd name="T31" fmla="*/ 2147483647 h 202"/>
              <a:gd name="T32" fmla="*/ 2147483647 w 200"/>
              <a:gd name="T33" fmla="*/ 2147483647 h 202"/>
              <a:gd name="T34" fmla="*/ 2147483647 w 200"/>
              <a:gd name="T35" fmla="*/ 2147483647 h 202"/>
              <a:gd name="T36" fmla="*/ 2147483647 w 200"/>
              <a:gd name="T37" fmla="*/ 2147483647 h 202"/>
              <a:gd name="T38" fmla="*/ 2147483647 w 200"/>
              <a:gd name="T39" fmla="*/ 2147483647 h 202"/>
              <a:gd name="T40" fmla="*/ 2147483647 w 200"/>
              <a:gd name="T41" fmla="*/ 2147483647 h 202"/>
              <a:gd name="T42" fmla="*/ 2147483647 w 200"/>
              <a:gd name="T43" fmla="*/ 2147483647 h 202"/>
              <a:gd name="T44" fmla="*/ 2147483647 w 200"/>
              <a:gd name="T45" fmla="*/ 2147483647 h 202"/>
              <a:gd name="T46" fmla="*/ 2147483647 w 200"/>
              <a:gd name="T47" fmla="*/ 2147483647 h 202"/>
              <a:gd name="T48" fmla="*/ 2147483647 w 200"/>
              <a:gd name="T49" fmla="*/ 2147483647 h 202"/>
              <a:gd name="T50" fmla="*/ 2147483647 w 200"/>
              <a:gd name="T51" fmla="*/ 2147483647 h 202"/>
              <a:gd name="T52" fmla="*/ 2147483647 w 200"/>
              <a:gd name="T53" fmla="*/ 2147483647 h 202"/>
              <a:gd name="T54" fmla="*/ 2147483647 w 200"/>
              <a:gd name="T55" fmla="*/ 2147483647 h 202"/>
              <a:gd name="T56" fmla="*/ 2147483647 w 200"/>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202"/>
              <a:gd name="T89" fmla="*/ 200 w 200"/>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202">
                <a:moveTo>
                  <a:pt x="190" y="57"/>
                </a:moveTo>
                <a:lnTo>
                  <a:pt x="190" y="30"/>
                </a:lnTo>
                <a:lnTo>
                  <a:pt x="171" y="12"/>
                </a:lnTo>
                <a:lnTo>
                  <a:pt x="143" y="6"/>
                </a:lnTo>
                <a:lnTo>
                  <a:pt x="123" y="0"/>
                </a:lnTo>
                <a:lnTo>
                  <a:pt x="77" y="1"/>
                </a:lnTo>
                <a:lnTo>
                  <a:pt x="57" y="14"/>
                </a:lnTo>
                <a:lnTo>
                  <a:pt x="44" y="33"/>
                </a:lnTo>
                <a:lnTo>
                  <a:pt x="30" y="52"/>
                </a:lnTo>
                <a:lnTo>
                  <a:pt x="17" y="70"/>
                </a:lnTo>
                <a:lnTo>
                  <a:pt x="11" y="90"/>
                </a:lnTo>
                <a:lnTo>
                  <a:pt x="12" y="114"/>
                </a:lnTo>
                <a:lnTo>
                  <a:pt x="5" y="133"/>
                </a:lnTo>
                <a:lnTo>
                  <a:pt x="5" y="146"/>
                </a:lnTo>
                <a:lnTo>
                  <a:pt x="0" y="171"/>
                </a:lnTo>
                <a:lnTo>
                  <a:pt x="13" y="189"/>
                </a:lnTo>
                <a:lnTo>
                  <a:pt x="33" y="195"/>
                </a:lnTo>
                <a:lnTo>
                  <a:pt x="47" y="195"/>
                </a:lnTo>
                <a:lnTo>
                  <a:pt x="66" y="201"/>
                </a:lnTo>
                <a:lnTo>
                  <a:pt x="87" y="200"/>
                </a:lnTo>
                <a:lnTo>
                  <a:pt x="106" y="200"/>
                </a:lnTo>
                <a:lnTo>
                  <a:pt x="127" y="193"/>
                </a:lnTo>
                <a:lnTo>
                  <a:pt x="140" y="175"/>
                </a:lnTo>
                <a:lnTo>
                  <a:pt x="152" y="156"/>
                </a:lnTo>
                <a:lnTo>
                  <a:pt x="179" y="130"/>
                </a:lnTo>
                <a:lnTo>
                  <a:pt x="192" y="111"/>
                </a:lnTo>
                <a:lnTo>
                  <a:pt x="199" y="92"/>
                </a:lnTo>
                <a:lnTo>
                  <a:pt x="190" y="57"/>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510" name="Freeform 125"/>
          <p:cNvSpPr>
            <a:spLocks/>
          </p:cNvSpPr>
          <p:nvPr/>
        </p:nvSpPr>
        <p:spPr bwMode="auto">
          <a:xfrm>
            <a:off x="2860675" y="3457575"/>
            <a:ext cx="242888" cy="201613"/>
          </a:xfrm>
          <a:custGeom>
            <a:avLst/>
            <a:gdLst>
              <a:gd name="T0" fmla="*/ 2147483647 w 200"/>
              <a:gd name="T1" fmla="*/ 2147483647 h 202"/>
              <a:gd name="T2" fmla="*/ 2147483647 w 200"/>
              <a:gd name="T3" fmla="*/ 2147483647 h 202"/>
              <a:gd name="T4" fmla="*/ 2147483647 w 200"/>
              <a:gd name="T5" fmla="*/ 2147483647 h 202"/>
              <a:gd name="T6" fmla="*/ 2147483647 w 200"/>
              <a:gd name="T7" fmla="*/ 2147483647 h 202"/>
              <a:gd name="T8" fmla="*/ 2147483647 w 200"/>
              <a:gd name="T9" fmla="*/ 0 h 202"/>
              <a:gd name="T10" fmla="*/ 2147483647 w 200"/>
              <a:gd name="T11" fmla="*/ 2147483647 h 202"/>
              <a:gd name="T12" fmla="*/ 2147483647 w 200"/>
              <a:gd name="T13" fmla="*/ 2147483647 h 202"/>
              <a:gd name="T14" fmla="*/ 2147483647 w 200"/>
              <a:gd name="T15" fmla="*/ 2147483647 h 202"/>
              <a:gd name="T16" fmla="*/ 2147483647 w 200"/>
              <a:gd name="T17" fmla="*/ 2147483647 h 202"/>
              <a:gd name="T18" fmla="*/ 2147483647 w 200"/>
              <a:gd name="T19" fmla="*/ 2147483647 h 202"/>
              <a:gd name="T20" fmla="*/ 2147483647 w 200"/>
              <a:gd name="T21" fmla="*/ 2147483647 h 202"/>
              <a:gd name="T22" fmla="*/ 2147483647 w 200"/>
              <a:gd name="T23" fmla="*/ 2147483647 h 202"/>
              <a:gd name="T24" fmla="*/ 2147483647 w 200"/>
              <a:gd name="T25" fmla="*/ 2147483647 h 202"/>
              <a:gd name="T26" fmla="*/ 2147483647 w 200"/>
              <a:gd name="T27" fmla="*/ 2147483647 h 202"/>
              <a:gd name="T28" fmla="*/ 0 w 200"/>
              <a:gd name="T29" fmla="*/ 2147483647 h 202"/>
              <a:gd name="T30" fmla="*/ 2147483647 w 200"/>
              <a:gd name="T31" fmla="*/ 2147483647 h 202"/>
              <a:gd name="T32" fmla="*/ 2147483647 w 200"/>
              <a:gd name="T33" fmla="*/ 2147483647 h 202"/>
              <a:gd name="T34" fmla="*/ 2147483647 w 200"/>
              <a:gd name="T35" fmla="*/ 2147483647 h 202"/>
              <a:gd name="T36" fmla="*/ 2147483647 w 200"/>
              <a:gd name="T37" fmla="*/ 2147483647 h 202"/>
              <a:gd name="T38" fmla="*/ 2147483647 w 200"/>
              <a:gd name="T39" fmla="*/ 2147483647 h 202"/>
              <a:gd name="T40" fmla="*/ 2147483647 w 200"/>
              <a:gd name="T41" fmla="*/ 2147483647 h 202"/>
              <a:gd name="T42" fmla="*/ 2147483647 w 200"/>
              <a:gd name="T43" fmla="*/ 2147483647 h 202"/>
              <a:gd name="T44" fmla="*/ 2147483647 w 200"/>
              <a:gd name="T45" fmla="*/ 2147483647 h 202"/>
              <a:gd name="T46" fmla="*/ 2147483647 w 200"/>
              <a:gd name="T47" fmla="*/ 2147483647 h 202"/>
              <a:gd name="T48" fmla="*/ 2147483647 w 200"/>
              <a:gd name="T49" fmla="*/ 2147483647 h 202"/>
              <a:gd name="T50" fmla="*/ 2147483647 w 200"/>
              <a:gd name="T51" fmla="*/ 2147483647 h 202"/>
              <a:gd name="T52" fmla="*/ 2147483647 w 200"/>
              <a:gd name="T53" fmla="*/ 2147483647 h 202"/>
              <a:gd name="T54" fmla="*/ 2147483647 w 200"/>
              <a:gd name="T55" fmla="*/ 2147483647 h 202"/>
              <a:gd name="T56" fmla="*/ 2147483647 w 200"/>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202"/>
              <a:gd name="T89" fmla="*/ 200 w 200"/>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202">
                <a:moveTo>
                  <a:pt x="190" y="57"/>
                </a:moveTo>
                <a:lnTo>
                  <a:pt x="190" y="30"/>
                </a:lnTo>
                <a:lnTo>
                  <a:pt x="171" y="12"/>
                </a:lnTo>
                <a:lnTo>
                  <a:pt x="143" y="6"/>
                </a:lnTo>
                <a:lnTo>
                  <a:pt x="123" y="0"/>
                </a:lnTo>
                <a:lnTo>
                  <a:pt x="77" y="1"/>
                </a:lnTo>
                <a:lnTo>
                  <a:pt x="57" y="14"/>
                </a:lnTo>
                <a:lnTo>
                  <a:pt x="44" y="33"/>
                </a:lnTo>
                <a:lnTo>
                  <a:pt x="30" y="52"/>
                </a:lnTo>
                <a:lnTo>
                  <a:pt x="17" y="70"/>
                </a:lnTo>
                <a:lnTo>
                  <a:pt x="11" y="90"/>
                </a:lnTo>
                <a:lnTo>
                  <a:pt x="12" y="114"/>
                </a:lnTo>
                <a:lnTo>
                  <a:pt x="5" y="133"/>
                </a:lnTo>
                <a:lnTo>
                  <a:pt x="5" y="146"/>
                </a:lnTo>
                <a:lnTo>
                  <a:pt x="0" y="171"/>
                </a:lnTo>
                <a:lnTo>
                  <a:pt x="13" y="189"/>
                </a:lnTo>
                <a:lnTo>
                  <a:pt x="33" y="195"/>
                </a:lnTo>
                <a:lnTo>
                  <a:pt x="47" y="195"/>
                </a:lnTo>
                <a:lnTo>
                  <a:pt x="66" y="201"/>
                </a:lnTo>
                <a:lnTo>
                  <a:pt x="87" y="200"/>
                </a:lnTo>
                <a:lnTo>
                  <a:pt x="106" y="200"/>
                </a:lnTo>
                <a:lnTo>
                  <a:pt x="127" y="193"/>
                </a:lnTo>
                <a:lnTo>
                  <a:pt x="140" y="175"/>
                </a:lnTo>
                <a:lnTo>
                  <a:pt x="152" y="156"/>
                </a:lnTo>
                <a:lnTo>
                  <a:pt x="179" y="130"/>
                </a:lnTo>
                <a:lnTo>
                  <a:pt x="192" y="111"/>
                </a:lnTo>
                <a:lnTo>
                  <a:pt x="199" y="92"/>
                </a:lnTo>
                <a:lnTo>
                  <a:pt x="190" y="57"/>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511" name="Freeform 126"/>
          <p:cNvSpPr>
            <a:spLocks/>
          </p:cNvSpPr>
          <p:nvPr/>
        </p:nvSpPr>
        <p:spPr bwMode="auto">
          <a:xfrm>
            <a:off x="2578100" y="3735388"/>
            <a:ext cx="242888" cy="200025"/>
          </a:xfrm>
          <a:custGeom>
            <a:avLst/>
            <a:gdLst>
              <a:gd name="T0" fmla="*/ 2147483647 w 200"/>
              <a:gd name="T1" fmla="*/ 2147483647 h 202"/>
              <a:gd name="T2" fmla="*/ 2147483647 w 200"/>
              <a:gd name="T3" fmla="*/ 2147483647 h 202"/>
              <a:gd name="T4" fmla="*/ 2147483647 w 200"/>
              <a:gd name="T5" fmla="*/ 2147483647 h 202"/>
              <a:gd name="T6" fmla="*/ 2147483647 w 200"/>
              <a:gd name="T7" fmla="*/ 2147483647 h 202"/>
              <a:gd name="T8" fmla="*/ 2147483647 w 200"/>
              <a:gd name="T9" fmla="*/ 0 h 202"/>
              <a:gd name="T10" fmla="*/ 2147483647 w 200"/>
              <a:gd name="T11" fmla="*/ 2147483647 h 202"/>
              <a:gd name="T12" fmla="*/ 2147483647 w 200"/>
              <a:gd name="T13" fmla="*/ 2147483647 h 202"/>
              <a:gd name="T14" fmla="*/ 2147483647 w 200"/>
              <a:gd name="T15" fmla="*/ 2147483647 h 202"/>
              <a:gd name="T16" fmla="*/ 2147483647 w 200"/>
              <a:gd name="T17" fmla="*/ 2147483647 h 202"/>
              <a:gd name="T18" fmla="*/ 2147483647 w 200"/>
              <a:gd name="T19" fmla="*/ 2147483647 h 202"/>
              <a:gd name="T20" fmla="*/ 2147483647 w 200"/>
              <a:gd name="T21" fmla="*/ 2147483647 h 202"/>
              <a:gd name="T22" fmla="*/ 2147483647 w 200"/>
              <a:gd name="T23" fmla="*/ 2147483647 h 202"/>
              <a:gd name="T24" fmla="*/ 2147483647 w 200"/>
              <a:gd name="T25" fmla="*/ 2147483647 h 202"/>
              <a:gd name="T26" fmla="*/ 2147483647 w 200"/>
              <a:gd name="T27" fmla="*/ 2147483647 h 202"/>
              <a:gd name="T28" fmla="*/ 0 w 200"/>
              <a:gd name="T29" fmla="*/ 2147483647 h 202"/>
              <a:gd name="T30" fmla="*/ 2147483647 w 200"/>
              <a:gd name="T31" fmla="*/ 2147483647 h 202"/>
              <a:gd name="T32" fmla="*/ 2147483647 w 200"/>
              <a:gd name="T33" fmla="*/ 2147483647 h 202"/>
              <a:gd name="T34" fmla="*/ 2147483647 w 200"/>
              <a:gd name="T35" fmla="*/ 2147483647 h 202"/>
              <a:gd name="T36" fmla="*/ 2147483647 w 200"/>
              <a:gd name="T37" fmla="*/ 2147483647 h 202"/>
              <a:gd name="T38" fmla="*/ 2147483647 w 200"/>
              <a:gd name="T39" fmla="*/ 2147483647 h 202"/>
              <a:gd name="T40" fmla="*/ 2147483647 w 200"/>
              <a:gd name="T41" fmla="*/ 2147483647 h 202"/>
              <a:gd name="T42" fmla="*/ 2147483647 w 200"/>
              <a:gd name="T43" fmla="*/ 2147483647 h 202"/>
              <a:gd name="T44" fmla="*/ 2147483647 w 200"/>
              <a:gd name="T45" fmla="*/ 2147483647 h 202"/>
              <a:gd name="T46" fmla="*/ 2147483647 w 200"/>
              <a:gd name="T47" fmla="*/ 2147483647 h 202"/>
              <a:gd name="T48" fmla="*/ 2147483647 w 200"/>
              <a:gd name="T49" fmla="*/ 2147483647 h 202"/>
              <a:gd name="T50" fmla="*/ 2147483647 w 200"/>
              <a:gd name="T51" fmla="*/ 2147483647 h 202"/>
              <a:gd name="T52" fmla="*/ 2147483647 w 200"/>
              <a:gd name="T53" fmla="*/ 2147483647 h 202"/>
              <a:gd name="T54" fmla="*/ 2147483647 w 200"/>
              <a:gd name="T55" fmla="*/ 2147483647 h 202"/>
              <a:gd name="T56" fmla="*/ 2147483647 w 200"/>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202"/>
              <a:gd name="T89" fmla="*/ 200 w 200"/>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202">
                <a:moveTo>
                  <a:pt x="190" y="57"/>
                </a:moveTo>
                <a:lnTo>
                  <a:pt x="190" y="30"/>
                </a:lnTo>
                <a:lnTo>
                  <a:pt x="171" y="12"/>
                </a:lnTo>
                <a:lnTo>
                  <a:pt x="143" y="6"/>
                </a:lnTo>
                <a:lnTo>
                  <a:pt x="123" y="0"/>
                </a:lnTo>
                <a:lnTo>
                  <a:pt x="77" y="1"/>
                </a:lnTo>
                <a:lnTo>
                  <a:pt x="57" y="14"/>
                </a:lnTo>
                <a:lnTo>
                  <a:pt x="44" y="33"/>
                </a:lnTo>
                <a:lnTo>
                  <a:pt x="30" y="52"/>
                </a:lnTo>
                <a:lnTo>
                  <a:pt x="17" y="70"/>
                </a:lnTo>
                <a:lnTo>
                  <a:pt x="11" y="90"/>
                </a:lnTo>
                <a:lnTo>
                  <a:pt x="12" y="114"/>
                </a:lnTo>
                <a:lnTo>
                  <a:pt x="5" y="133"/>
                </a:lnTo>
                <a:lnTo>
                  <a:pt x="5" y="146"/>
                </a:lnTo>
                <a:lnTo>
                  <a:pt x="0" y="171"/>
                </a:lnTo>
                <a:lnTo>
                  <a:pt x="13" y="189"/>
                </a:lnTo>
                <a:lnTo>
                  <a:pt x="33" y="195"/>
                </a:lnTo>
                <a:lnTo>
                  <a:pt x="47" y="195"/>
                </a:lnTo>
                <a:lnTo>
                  <a:pt x="66" y="201"/>
                </a:lnTo>
                <a:lnTo>
                  <a:pt x="87" y="200"/>
                </a:lnTo>
                <a:lnTo>
                  <a:pt x="106" y="200"/>
                </a:lnTo>
                <a:lnTo>
                  <a:pt x="127" y="193"/>
                </a:lnTo>
                <a:lnTo>
                  <a:pt x="140" y="175"/>
                </a:lnTo>
                <a:lnTo>
                  <a:pt x="152" y="156"/>
                </a:lnTo>
                <a:lnTo>
                  <a:pt x="179" y="130"/>
                </a:lnTo>
                <a:lnTo>
                  <a:pt x="192" y="111"/>
                </a:lnTo>
                <a:lnTo>
                  <a:pt x="199" y="92"/>
                </a:lnTo>
                <a:lnTo>
                  <a:pt x="190" y="57"/>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512" name="Freeform 127"/>
          <p:cNvSpPr>
            <a:spLocks/>
          </p:cNvSpPr>
          <p:nvPr/>
        </p:nvSpPr>
        <p:spPr bwMode="auto">
          <a:xfrm>
            <a:off x="2752725" y="4129088"/>
            <a:ext cx="176213" cy="106362"/>
          </a:xfrm>
          <a:custGeom>
            <a:avLst/>
            <a:gdLst>
              <a:gd name="T0" fmla="*/ 2147483647 w 200"/>
              <a:gd name="T1" fmla="*/ 2147483647 h 202"/>
              <a:gd name="T2" fmla="*/ 2147483647 w 200"/>
              <a:gd name="T3" fmla="*/ 2147483647 h 202"/>
              <a:gd name="T4" fmla="*/ 2147483647 w 200"/>
              <a:gd name="T5" fmla="*/ 2147483647 h 202"/>
              <a:gd name="T6" fmla="*/ 2147483647 w 200"/>
              <a:gd name="T7" fmla="*/ 2147483647 h 202"/>
              <a:gd name="T8" fmla="*/ 2147483647 w 200"/>
              <a:gd name="T9" fmla="*/ 0 h 202"/>
              <a:gd name="T10" fmla="*/ 2147483647 w 200"/>
              <a:gd name="T11" fmla="*/ 2147483647 h 202"/>
              <a:gd name="T12" fmla="*/ 2147483647 w 200"/>
              <a:gd name="T13" fmla="*/ 2147483647 h 202"/>
              <a:gd name="T14" fmla="*/ 2147483647 w 200"/>
              <a:gd name="T15" fmla="*/ 2147483647 h 202"/>
              <a:gd name="T16" fmla="*/ 2147483647 w 200"/>
              <a:gd name="T17" fmla="*/ 2147483647 h 202"/>
              <a:gd name="T18" fmla="*/ 2147483647 w 200"/>
              <a:gd name="T19" fmla="*/ 2147483647 h 202"/>
              <a:gd name="T20" fmla="*/ 2147483647 w 200"/>
              <a:gd name="T21" fmla="*/ 2147483647 h 202"/>
              <a:gd name="T22" fmla="*/ 2147483647 w 200"/>
              <a:gd name="T23" fmla="*/ 2147483647 h 202"/>
              <a:gd name="T24" fmla="*/ 2147483647 w 200"/>
              <a:gd name="T25" fmla="*/ 2147483647 h 202"/>
              <a:gd name="T26" fmla="*/ 2147483647 w 200"/>
              <a:gd name="T27" fmla="*/ 2147483647 h 202"/>
              <a:gd name="T28" fmla="*/ 0 w 200"/>
              <a:gd name="T29" fmla="*/ 2147483647 h 202"/>
              <a:gd name="T30" fmla="*/ 2147483647 w 200"/>
              <a:gd name="T31" fmla="*/ 2147483647 h 202"/>
              <a:gd name="T32" fmla="*/ 2147483647 w 200"/>
              <a:gd name="T33" fmla="*/ 2147483647 h 202"/>
              <a:gd name="T34" fmla="*/ 2147483647 w 200"/>
              <a:gd name="T35" fmla="*/ 2147483647 h 202"/>
              <a:gd name="T36" fmla="*/ 2147483647 w 200"/>
              <a:gd name="T37" fmla="*/ 2147483647 h 202"/>
              <a:gd name="T38" fmla="*/ 2147483647 w 200"/>
              <a:gd name="T39" fmla="*/ 2147483647 h 202"/>
              <a:gd name="T40" fmla="*/ 2147483647 w 200"/>
              <a:gd name="T41" fmla="*/ 2147483647 h 202"/>
              <a:gd name="T42" fmla="*/ 2147483647 w 200"/>
              <a:gd name="T43" fmla="*/ 2147483647 h 202"/>
              <a:gd name="T44" fmla="*/ 2147483647 w 200"/>
              <a:gd name="T45" fmla="*/ 2147483647 h 202"/>
              <a:gd name="T46" fmla="*/ 2147483647 w 200"/>
              <a:gd name="T47" fmla="*/ 2147483647 h 202"/>
              <a:gd name="T48" fmla="*/ 2147483647 w 200"/>
              <a:gd name="T49" fmla="*/ 2147483647 h 202"/>
              <a:gd name="T50" fmla="*/ 2147483647 w 200"/>
              <a:gd name="T51" fmla="*/ 2147483647 h 202"/>
              <a:gd name="T52" fmla="*/ 2147483647 w 200"/>
              <a:gd name="T53" fmla="*/ 2147483647 h 202"/>
              <a:gd name="T54" fmla="*/ 2147483647 w 200"/>
              <a:gd name="T55" fmla="*/ 2147483647 h 202"/>
              <a:gd name="T56" fmla="*/ 2147483647 w 200"/>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202"/>
              <a:gd name="T89" fmla="*/ 200 w 200"/>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202">
                <a:moveTo>
                  <a:pt x="190" y="57"/>
                </a:moveTo>
                <a:lnTo>
                  <a:pt x="190" y="30"/>
                </a:lnTo>
                <a:lnTo>
                  <a:pt x="171" y="12"/>
                </a:lnTo>
                <a:lnTo>
                  <a:pt x="143" y="6"/>
                </a:lnTo>
                <a:lnTo>
                  <a:pt x="123" y="0"/>
                </a:lnTo>
                <a:lnTo>
                  <a:pt x="77" y="1"/>
                </a:lnTo>
                <a:lnTo>
                  <a:pt x="57" y="14"/>
                </a:lnTo>
                <a:lnTo>
                  <a:pt x="44" y="33"/>
                </a:lnTo>
                <a:lnTo>
                  <a:pt x="30" y="52"/>
                </a:lnTo>
                <a:lnTo>
                  <a:pt x="17" y="70"/>
                </a:lnTo>
                <a:lnTo>
                  <a:pt x="11" y="90"/>
                </a:lnTo>
                <a:lnTo>
                  <a:pt x="12" y="114"/>
                </a:lnTo>
                <a:lnTo>
                  <a:pt x="5" y="133"/>
                </a:lnTo>
                <a:lnTo>
                  <a:pt x="5" y="146"/>
                </a:lnTo>
                <a:lnTo>
                  <a:pt x="0" y="171"/>
                </a:lnTo>
                <a:lnTo>
                  <a:pt x="13" y="189"/>
                </a:lnTo>
                <a:lnTo>
                  <a:pt x="33" y="195"/>
                </a:lnTo>
                <a:lnTo>
                  <a:pt x="47" y="195"/>
                </a:lnTo>
                <a:lnTo>
                  <a:pt x="66" y="201"/>
                </a:lnTo>
                <a:lnTo>
                  <a:pt x="87" y="200"/>
                </a:lnTo>
                <a:lnTo>
                  <a:pt x="106" y="200"/>
                </a:lnTo>
                <a:lnTo>
                  <a:pt x="127" y="193"/>
                </a:lnTo>
                <a:lnTo>
                  <a:pt x="140" y="175"/>
                </a:lnTo>
                <a:lnTo>
                  <a:pt x="152" y="156"/>
                </a:lnTo>
                <a:lnTo>
                  <a:pt x="179" y="130"/>
                </a:lnTo>
                <a:lnTo>
                  <a:pt x="192" y="111"/>
                </a:lnTo>
                <a:lnTo>
                  <a:pt x="199" y="92"/>
                </a:lnTo>
                <a:lnTo>
                  <a:pt x="190" y="57"/>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513" name="Freeform 128"/>
          <p:cNvSpPr>
            <a:spLocks/>
          </p:cNvSpPr>
          <p:nvPr/>
        </p:nvSpPr>
        <p:spPr bwMode="auto">
          <a:xfrm>
            <a:off x="2974975" y="3521075"/>
            <a:ext cx="246063" cy="200025"/>
          </a:xfrm>
          <a:custGeom>
            <a:avLst/>
            <a:gdLst>
              <a:gd name="T0" fmla="*/ 2147483647 w 200"/>
              <a:gd name="T1" fmla="*/ 2147483647 h 202"/>
              <a:gd name="T2" fmla="*/ 2147483647 w 200"/>
              <a:gd name="T3" fmla="*/ 2147483647 h 202"/>
              <a:gd name="T4" fmla="*/ 2147483647 w 200"/>
              <a:gd name="T5" fmla="*/ 2147483647 h 202"/>
              <a:gd name="T6" fmla="*/ 2147483647 w 200"/>
              <a:gd name="T7" fmla="*/ 2147483647 h 202"/>
              <a:gd name="T8" fmla="*/ 2147483647 w 200"/>
              <a:gd name="T9" fmla="*/ 0 h 202"/>
              <a:gd name="T10" fmla="*/ 2147483647 w 200"/>
              <a:gd name="T11" fmla="*/ 2147483647 h 202"/>
              <a:gd name="T12" fmla="*/ 2147483647 w 200"/>
              <a:gd name="T13" fmla="*/ 2147483647 h 202"/>
              <a:gd name="T14" fmla="*/ 2147483647 w 200"/>
              <a:gd name="T15" fmla="*/ 2147483647 h 202"/>
              <a:gd name="T16" fmla="*/ 2147483647 w 200"/>
              <a:gd name="T17" fmla="*/ 2147483647 h 202"/>
              <a:gd name="T18" fmla="*/ 2147483647 w 200"/>
              <a:gd name="T19" fmla="*/ 2147483647 h 202"/>
              <a:gd name="T20" fmla="*/ 2147483647 w 200"/>
              <a:gd name="T21" fmla="*/ 2147483647 h 202"/>
              <a:gd name="T22" fmla="*/ 2147483647 w 200"/>
              <a:gd name="T23" fmla="*/ 2147483647 h 202"/>
              <a:gd name="T24" fmla="*/ 2147483647 w 200"/>
              <a:gd name="T25" fmla="*/ 2147483647 h 202"/>
              <a:gd name="T26" fmla="*/ 2147483647 w 200"/>
              <a:gd name="T27" fmla="*/ 2147483647 h 202"/>
              <a:gd name="T28" fmla="*/ 0 w 200"/>
              <a:gd name="T29" fmla="*/ 2147483647 h 202"/>
              <a:gd name="T30" fmla="*/ 2147483647 w 200"/>
              <a:gd name="T31" fmla="*/ 2147483647 h 202"/>
              <a:gd name="T32" fmla="*/ 2147483647 w 200"/>
              <a:gd name="T33" fmla="*/ 2147483647 h 202"/>
              <a:gd name="T34" fmla="*/ 2147483647 w 200"/>
              <a:gd name="T35" fmla="*/ 2147483647 h 202"/>
              <a:gd name="T36" fmla="*/ 2147483647 w 200"/>
              <a:gd name="T37" fmla="*/ 2147483647 h 202"/>
              <a:gd name="T38" fmla="*/ 2147483647 w 200"/>
              <a:gd name="T39" fmla="*/ 2147483647 h 202"/>
              <a:gd name="T40" fmla="*/ 2147483647 w 200"/>
              <a:gd name="T41" fmla="*/ 2147483647 h 202"/>
              <a:gd name="T42" fmla="*/ 2147483647 w 200"/>
              <a:gd name="T43" fmla="*/ 2147483647 h 202"/>
              <a:gd name="T44" fmla="*/ 2147483647 w 200"/>
              <a:gd name="T45" fmla="*/ 2147483647 h 202"/>
              <a:gd name="T46" fmla="*/ 2147483647 w 200"/>
              <a:gd name="T47" fmla="*/ 2147483647 h 202"/>
              <a:gd name="T48" fmla="*/ 2147483647 w 200"/>
              <a:gd name="T49" fmla="*/ 2147483647 h 202"/>
              <a:gd name="T50" fmla="*/ 2147483647 w 200"/>
              <a:gd name="T51" fmla="*/ 2147483647 h 202"/>
              <a:gd name="T52" fmla="*/ 2147483647 w 200"/>
              <a:gd name="T53" fmla="*/ 2147483647 h 202"/>
              <a:gd name="T54" fmla="*/ 2147483647 w 200"/>
              <a:gd name="T55" fmla="*/ 2147483647 h 202"/>
              <a:gd name="T56" fmla="*/ 2147483647 w 200"/>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202"/>
              <a:gd name="T89" fmla="*/ 200 w 200"/>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202">
                <a:moveTo>
                  <a:pt x="190" y="57"/>
                </a:moveTo>
                <a:lnTo>
                  <a:pt x="190" y="30"/>
                </a:lnTo>
                <a:lnTo>
                  <a:pt x="171" y="12"/>
                </a:lnTo>
                <a:lnTo>
                  <a:pt x="143" y="6"/>
                </a:lnTo>
                <a:lnTo>
                  <a:pt x="123" y="0"/>
                </a:lnTo>
                <a:lnTo>
                  <a:pt x="77" y="1"/>
                </a:lnTo>
                <a:lnTo>
                  <a:pt x="57" y="14"/>
                </a:lnTo>
                <a:lnTo>
                  <a:pt x="44" y="33"/>
                </a:lnTo>
                <a:lnTo>
                  <a:pt x="30" y="52"/>
                </a:lnTo>
                <a:lnTo>
                  <a:pt x="17" y="70"/>
                </a:lnTo>
                <a:lnTo>
                  <a:pt x="11" y="90"/>
                </a:lnTo>
                <a:lnTo>
                  <a:pt x="12" y="114"/>
                </a:lnTo>
                <a:lnTo>
                  <a:pt x="5" y="133"/>
                </a:lnTo>
                <a:lnTo>
                  <a:pt x="5" y="146"/>
                </a:lnTo>
                <a:lnTo>
                  <a:pt x="0" y="171"/>
                </a:lnTo>
                <a:lnTo>
                  <a:pt x="13" y="189"/>
                </a:lnTo>
                <a:lnTo>
                  <a:pt x="33" y="195"/>
                </a:lnTo>
                <a:lnTo>
                  <a:pt x="47" y="195"/>
                </a:lnTo>
                <a:lnTo>
                  <a:pt x="66" y="201"/>
                </a:lnTo>
                <a:lnTo>
                  <a:pt x="87" y="200"/>
                </a:lnTo>
                <a:lnTo>
                  <a:pt x="106" y="200"/>
                </a:lnTo>
                <a:lnTo>
                  <a:pt x="127" y="193"/>
                </a:lnTo>
                <a:lnTo>
                  <a:pt x="140" y="175"/>
                </a:lnTo>
                <a:lnTo>
                  <a:pt x="152" y="156"/>
                </a:lnTo>
                <a:lnTo>
                  <a:pt x="179" y="130"/>
                </a:lnTo>
                <a:lnTo>
                  <a:pt x="192" y="111"/>
                </a:lnTo>
                <a:lnTo>
                  <a:pt x="199" y="92"/>
                </a:lnTo>
                <a:lnTo>
                  <a:pt x="190" y="57"/>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514" name="Freeform 129"/>
          <p:cNvSpPr>
            <a:spLocks/>
          </p:cNvSpPr>
          <p:nvPr/>
        </p:nvSpPr>
        <p:spPr bwMode="auto">
          <a:xfrm>
            <a:off x="3095625" y="3663950"/>
            <a:ext cx="125413" cy="152400"/>
          </a:xfrm>
          <a:custGeom>
            <a:avLst/>
            <a:gdLst>
              <a:gd name="T0" fmla="*/ 2147483647 w 200"/>
              <a:gd name="T1" fmla="*/ 2147483647 h 202"/>
              <a:gd name="T2" fmla="*/ 2147483647 w 200"/>
              <a:gd name="T3" fmla="*/ 2147483647 h 202"/>
              <a:gd name="T4" fmla="*/ 2147483647 w 200"/>
              <a:gd name="T5" fmla="*/ 2147483647 h 202"/>
              <a:gd name="T6" fmla="*/ 2147483647 w 200"/>
              <a:gd name="T7" fmla="*/ 2147483647 h 202"/>
              <a:gd name="T8" fmla="*/ 2147483647 w 200"/>
              <a:gd name="T9" fmla="*/ 0 h 202"/>
              <a:gd name="T10" fmla="*/ 2147483647 w 200"/>
              <a:gd name="T11" fmla="*/ 2147483647 h 202"/>
              <a:gd name="T12" fmla="*/ 2147483647 w 200"/>
              <a:gd name="T13" fmla="*/ 2147483647 h 202"/>
              <a:gd name="T14" fmla="*/ 2147483647 w 200"/>
              <a:gd name="T15" fmla="*/ 2147483647 h 202"/>
              <a:gd name="T16" fmla="*/ 2147483647 w 200"/>
              <a:gd name="T17" fmla="*/ 2147483647 h 202"/>
              <a:gd name="T18" fmla="*/ 2147483647 w 200"/>
              <a:gd name="T19" fmla="*/ 2147483647 h 202"/>
              <a:gd name="T20" fmla="*/ 2147483647 w 200"/>
              <a:gd name="T21" fmla="*/ 2147483647 h 202"/>
              <a:gd name="T22" fmla="*/ 2147483647 w 200"/>
              <a:gd name="T23" fmla="*/ 2147483647 h 202"/>
              <a:gd name="T24" fmla="*/ 2147483647 w 200"/>
              <a:gd name="T25" fmla="*/ 2147483647 h 202"/>
              <a:gd name="T26" fmla="*/ 2147483647 w 200"/>
              <a:gd name="T27" fmla="*/ 2147483647 h 202"/>
              <a:gd name="T28" fmla="*/ 0 w 200"/>
              <a:gd name="T29" fmla="*/ 2147483647 h 202"/>
              <a:gd name="T30" fmla="*/ 2147483647 w 200"/>
              <a:gd name="T31" fmla="*/ 2147483647 h 202"/>
              <a:gd name="T32" fmla="*/ 2147483647 w 200"/>
              <a:gd name="T33" fmla="*/ 2147483647 h 202"/>
              <a:gd name="T34" fmla="*/ 2147483647 w 200"/>
              <a:gd name="T35" fmla="*/ 2147483647 h 202"/>
              <a:gd name="T36" fmla="*/ 2147483647 w 200"/>
              <a:gd name="T37" fmla="*/ 2147483647 h 202"/>
              <a:gd name="T38" fmla="*/ 2147483647 w 200"/>
              <a:gd name="T39" fmla="*/ 2147483647 h 202"/>
              <a:gd name="T40" fmla="*/ 2147483647 w 200"/>
              <a:gd name="T41" fmla="*/ 2147483647 h 202"/>
              <a:gd name="T42" fmla="*/ 2147483647 w 200"/>
              <a:gd name="T43" fmla="*/ 2147483647 h 202"/>
              <a:gd name="T44" fmla="*/ 2147483647 w 200"/>
              <a:gd name="T45" fmla="*/ 2147483647 h 202"/>
              <a:gd name="T46" fmla="*/ 2147483647 w 200"/>
              <a:gd name="T47" fmla="*/ 2147483647 h 202"/>
              <a:gd name="T48" fmla="*/ 2147483647 w 200"/>
              <a:gd name="T49" fmla="*/ 2147483647 h 202"/>
              <a:gd name="T50" fmla="*/ 2147483647 w 200"/>
              <a:gd name="T51" fmla="*/ 2147483647 h 202"/>
              <a:gd name="T52" fmla="*/ 2147483647 w 200"/>
              <a:gd name="T53" fmla="*/ 2147483647 h 202"/>
              <a:gd name="T54" fmla="*/ 2147483647 w 200"/>
              <a:gd name="T55" fmla="*/ 2147483647 h 202"/>
              <a:gd name="T56" fmla="*/ 2147483647 w 200"/>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202"/>
              <a:gd name="T89" fmla="*/ 200 w 200"/>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202">
                <a:moveTo>
                  <a:pt x="190" y="57"/>
                </a:moveTo>
                <a:lnTo>
                  <a:pt x="190" y="30"/>
                </a:lnTo>
                <a:lnTo>
                  <a:pt x="171" y="12"/>
                </a:lnTo>
                <a:lnTo>
                  <a:pt x="143" y="6"/>
                </a:lnTo>
                <a:lnTo>
                  <a:pt x="123" y="0"/>
                </a:lnTo>
                <a:lnTo>
                  <a:pt x="77" y="1"/>
                </a:lnTo>
                <a:lnTo>
                  <a:pt x="57" y="14"/>
                </a:lnTo>
                <a:lnTo>
                  <a:pt x="44" y="33"/>
                </a:lnTo>
                <a:lnTo>
                  <a:pt x="30" y="52"/>
                </a:lnTo>
                <a:lnTo>
                  <a:pt x="17" y="70"/>
                </a:lnTo>
                <a:lnTo>
                  <a:pt x="11" y="90"/>
                </a:lnTo>
                <a:lnTo>
                  <a:pt x="12" y="114"/>
                </a:lnTo>
                <a:lnTo>
                  <a:pt x="5" y="133"/>
                </a:lnTo>
                <a:lnTo>
                  <a:pt x="5" y="146"/>
                </a:lnTo>
                <a:lnTo>
                  <a:pt x="0" y="171"/>
                </a:lnTo>
                <a:lnTo>
                  <a:pt x="13" y="189"/>
                </a:lnTo>
                <a:lnTo>
                  <a:pt x="33" y="195"/>
                </a:lnTo>
                <a:lnTo>
                  <a:pt x="47" y="195"/>
                </a:lnTo>
                <a:lnTo>
                  <a:pt x="66" y="201"/>
                </a:lnTo>
                <a:lnTo>
                  <a:pt x="87" y="200"/>
                </a:lnTo>
                <a:lnTo>
                  <a:pt x="106" y="200"/>
                </a:lnTo>
                <a:lnTo>
                  <a:pt x="127" y="193"/>
                </a:lnTo>
                <a:lnTo>
                  <a:pt x="140" y="175"/>
                </a:lnTo>
                <a:lnTo>
                  <a:pt x="152" y="156"/>
                </a:lnTo>
                <a:lnTo>
                  <a:pt x="179" y="130"/>
                </a:lnTo>
                <a:lnTo>
                  <a:pt x="192" y="111"/>
                </a:lnTo>
                <a:lnTo>
                  <a:pt x="199" y="92"/>
                </a:lnTo>
                <a:lnTo>
                  <a:pt x="190" y="57"/>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515" name="Freeform 130"/>
          <p:cNvSpPr>
            <a:spLocks/>
          </p:cNvSpPr>
          <p:nvPr/>
        </p:nvSpPr>
        <p:spPr bwMode="auto">
          <a:xfrm>
            <a:off x="5427663" y="3867150"/>
            <a:ext cx="125412" cy="155575"/>
          </a:xfrm>
          <a:custGeom>
            <a:avLst/>
            <a:gdLst>
              <a:gd name="T0" fmla="*/ 2147483647 w 200"/>
              <a:gd name="T1" fmla="*/ 2147483647 h 202"/>
              <a:gd name="T2" fmla="*/ 2147483647 w 200"/>
              <a:gd name="T3" fmla="*/ 2147483647 h 202"/>
              <a:gd name="T4" fmla="*/ 2147483647 w 200"/>
              <a:gd name="T5" fmla="*/ 2147483647 h 202"/>
              <a:gd name="T6" fmla="*/ 2147483647 w 200"/>
              <a:gd name="T7" fmla="*/ 2147483647 h 202"/>
              <a:gd name="T8" fmla="*/ 2147483647 w 200"/>
              <a:gd name="T9" fmla="*/ 0 h 202"/>
              <a:gd name="T10" fmla="*/ 2147483647 w 200"/>
              <a:gd name="T11" fmla="*/ 2147483647 h 202"/>
              <a:gd name="T12" fmla="*/ 2147483647 w 200"/>
              <a:gd name="T13" fmla="*/ 2147483647 h 202"/>
              <a:gd name="T14" fmla="*/ 2147483647 w 200"/>
              <a:gd name="T15" fmla="*/ 2147483647 h 202"/>
              <a:gd name="T16" fmla="*/ 2147483647 w 200"/>
              <a:gd name="T17" fmla="*/ 2147483647 h 202"/>
              <a:gd name="T18" fmla="*/ 2147483647 w 200"/>
              <a:gd name="T19" fmla="*/ 2147483647 h 202"/>
              <a:gd name="T20" fmla="*/ 2147483647 w 200"/>
              <a:gd name="T21" fmla="*/ 2147483647 h 202"/>
              <a:gd name="T22" fmla="*/ 2147483647 w 200"/>
              <a:gd name="T23" fmla="*/ 2147483647 h 202"/>
              <a:gd name="T24" fmla="*/ 2147483647 w 200"/>
              <a:gd name="T25" fmla="*/ 2147483647 h 202"/>
              <a:gd name="T26" fmla="*/ 2147483647 w 200"/>
              <a:gd name="T27" fmla="*/ 2147483647 h 202"/>
              <a:gd name="T28" fmla="*/ 0 w 200"/>
              <a:gd name="T29" fmla="*/ 2147483647 h 202"/>
              <a:gd name="T30" fmla="*/ 2147483647 w 200"/>
              <a:gd name="T31" fmla="*/ 2147483647 h 202"/>
              <a:gd name="T32" fmla="*/ 2147483647 w 200"/>
              <a:gd name="T33" fmla="*/ 2147483647 h 202"/>
              <a:gd name="T34" fmla="*/ 2147483647 w 200"/>
              <a:gd name="T35" fmla="*/ 2147483647 h 202"/>
              <a:gd name="T36" fmla="*/ 2147483647 w 200"/>
              <a:gd name="T37" fmla="*/ 2147483647 h 202"/>
              <a:gd name="T38" fmla="*/ 2147483647 w 200"/>
              <a:gd name="T39" fmla="*/ 2147483647 h 202"/>
              <a:gd name="T40" fmla="*/ 2147483647 w 200"/>
              <a:gd name="T41" fmla="*/ 2147483647 h 202"/>
              <a:gd name="T42" fmla="*/ 2147483647 w 200"/>
              <a:gd name="T43" fmla="*/ 2147483647 h 202"/>
              <a:gd name="T44" fmla="*/ 2147483647 w 200"/>
              <a:gd name="T45" fmla="*/ 2147483647 h 202"/>
              <a:gd name="T46" fmla="*/ 2147483647 w 200"/>
              <a:gd name="T47" fmla="*/ 2147483647 h 202"/>
              <a:gd name="T48" fmla="*/ 2147483647 w 200"/>
              <a:gd name="T49" fmla="*/ 2147483647 h 202"/>
              <a:gd name="T50" fmla="*/ 2147483647 w 200"/>
              <a:gd name="T51" fmla="*/ 2147483647 h 202"/>
              <a:gd name="T52" fmla="*/ 2147483647 w 200"/>
              <a:gd name="T53" fmla="*/ 2147483647 h 202"/>
              <a:gd name="T54" fmla="*/ 2147483647 w 200"/>
              <a:gd name="T55" fmla="*/ 2147483647 h 202"/>
              <a:gd name="T56" fmla="*/ 2147483647 w 200"/>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202"/>
              <a:gd name="T89" fmla="*/ 200 w 200"/>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202">
                <a:moveTo>
                  <a:pt x="190" y="57"/>
                </a:moveTo>
                <a:lnTo>
                  <a:pt x="190" y="30"/>
                </a:lnTo>
                <a:lnTo>
                  <a:pt x="171" y="12"/>
                </a:lnTo>
                <a:lnTo>
                  <a:pt x="143" y="6"/>
                </a:lnTo>
                <a:lnTo>
                  <a:pt x="123" y="0"/>
                </a:lnTo>
                <a:lnTo>
                  <a:pt x="77" y="1"/>
                </a:lnTo>
                <a:lnTo>
                  <a:pt x="57" y="14"/>
                </a:lnTo>
                <a:lnTo>
                  <a:pt x="44" y="33"/>
                </a:lnTo>
                <a:lnTo>
                  <a:pt x="30" y="52"/>
                </a:lnTo>
                <a:lnTo>
                  <a:pt x="17" y="70"/>
                </a:lnTo>
                <a:lnTo>
                  <a:pt x="11" y="90"/>
                </a:lnTo>
                <a:lnTo>
                  <a:pt x="12" y="114"/>
                </a:lnTo>
                <a:lnTo>
                  <a:pt x="5" y="133"/>
                </a:lnTo>
                <a:lnTo>
                  <a:pt x="5" y="146"/>
                </a:lnTo>
                <a:lnTo>
                  <a:pt x="0" y="171"/>
                </a:lnTo>
                <a:lnTo>
                  <a:pt x="13" y="189"/>
                </a:lnTo>
                <a:lnTo>
                  <a:pt x="33" y="195"/>
                </a:lnTo>
                <a:lnTo>
                  <a:pt x="47" y="195"/>
                </a:lnTo>
                <a:lnTo>
                  <a:pt x="66" y="201"/>
                </a:lnTo>
                <a:lnTo>
                  <a:pt x="87" y="200"/>
                </a:lnTo>
                <a:lnTo>
                  <a:pt x="106" y="200"/>
                </a:lnTo>
                <a:lnTo>
                  <a:pt x="127" y="193"/>
                </a:lnTo>
                <a:lnTo>
                  <a:pt x="140" y="175"/>
                </a:lnTo>
                <a:lnTo>
                  <a:pt x="152" y="156"/>
                </a:lnTo>
                <a:lnTo>
                  <a:pt x="179" y="130"/>
                </a:lnTo>
                <a:lnTo>
                  <a:pt x="192" y="111"/>
                </a:lnTo>
                <a:lnTo>
                  <a:pt x="199" y="92"/>
                </a:lnTo>
                <a:lnTo>
                  <a:pt x="190" y="57"/>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516" name="Freeform 131"/>
          <p:cNvSpPr>
            <a:spLocks/>
          </p:cNvSpPr>
          <p:nvPr/>
        </p:nvSpPr>
        <p:spPr bwMode="auto">
          <a:xfrm>
            <a:off x="2801938" y="3676650"/>
            <a:ext cx="127000" cy="152400"/>
          </a:xfrm>
          <a:custGeom>
            <a:avLst/>
            <a:gdLst>
              <a:gd name="T0" fmla="*/ 2147483647 w 200"/>
              <a:gd name="T1" fmla="*/ 2147483647 h 202"/>
              <a:gd name="T2" fmla="*/ 2147483647 w 200"/>
              <a:gd name="T3" fmla="*/ 2147483647 h 202"/>
              <a:gd name="T4" fmla="*/ 2147483647 w 200"/>
              <a:gd name="T5" fmla="*/ 2147483647 h 202"/>
              <a:gd name="T6" fmla="*/ 2147483647 w 200"/>
              <a:gd name="T7" fmla="*/ 2147483647 h 202"/>
              <a:gd name="T8" fmla="*/ 2147483647 w 200"/>
              <a:gd name="T9" fmla="*/ 0 h 202"/>
              <a:gd name="T10" fmla="*/ 2147483647 w 200"/>
              <a:gd name="T11" fmla="*/ 2147483647 h 202"/>
              <a:gd name="T12" fmla="*/ 2147483647 w 200"/>
              <a:gd name="T13" fmla="*/ 2147483647 h 202"/>
              <a:gd name="T14" fmla="*/ 2147483647 w 200"/>
              <a:gd name="T15" fmla="*/ 2147483647 h 202"/>
              <a:gd name="T16" fmla="*/ 2147483647 w 200"/>
              <a:gd name="T17" fmla="*/ 2147483647 h 202"/>
              <a:gd name="T18" fmla="*/ 2147483647 w 200"/>
              <a:gd name="T19" fmla="*/ 2147483647 h 202"/>
              <a:gd name="T20" fmla="*/ 2147483647 w 200"/>
              <a:gd name="T21" fmla="*/ 2147483647 h 202"/>
              <a:gd name="T22" fmla="*/ 2147483647 w 200"/>
              <a:gd name="T23" fmla="*/ 2147483647 h 202"/>
              <a:gd name="T24" fmla="*/ 2147483647 w 200"/>
              <a:gd name="T25" fmla="*/ 2147483647 h 202"/>
              <a:gd name="T26" fmla="*/ 2147483647 w 200"/>
              <a:gd name="T27" fmla="*/ 2147483647 h 202"/>
              <a:gd name="T28" fmla="*/ 0 w 200"/>
              <a:gd name="T29" fmla="*/ 2147483647 h 202"/>
              <a:gd name="T30" fmla="*/ 2147483647 w 200"/>
              <a:gd name="T31" fmla="*/ 2147483647 h 202"/>
              <a:gd name="T32" fmla="*/ 2147483647 w 200"/>
              <a:gd name="T33" fmla="*/ 2147483647 h 202"/>
              <a:gd name="T34" fmla="*/ 2147483647 w 200"/>
              <a:gd name="T35" fmla="*/ 2147483647 h 202"/>
              <a:gd name="T36" fmla="*/ 2147483647 w 200"/>
              <a:gd name="T37" fmla="*/ 2147483647 h 202"/>
              <a:gd name="T38" fmla="*/ 2147483647 w 200"/>
              <a:gd name="T39" fmla="*/ 2147483647 h 202"/>
              <a:gd name="T40" fmla="*/ 2147483647 w 200"/>
              <a:gd name="T41" fmla="*/ 2147483647 h 202"/>
              <a:gd name="T42" fmla="*/ 2147483647 w 200"/>
              <a:gd name="T43" fmla="*/ 2147483647 h 202"/>
              <a:gd name="T44" fmla="*/ 2147483647 w 200"/>
              <a:gd name="T45" fmla="*/ 2147483647 h 202"/>
              <a:gd name="T46" fmla="*/ 2147483647 w 200"/>
              <a:gd name="T47" fmla="*/ 2147483647 h 202"/>
              <a:gd name="T48" fmla="*/ 2147483647 w 200"/>
              <a:gd name="T49" fmla="*/ 2147483647 h 202"/>
              <a:gd name="T50" fmla="*/ 2147483647 w 200"/>
              <a:gd name="T51" fmla="*/ 2147483647 h 202"/>
              <a:gd name="T52" fmla="*/ 2147483647 w 200"/>
              <a:gd name="T53" fmla="*/ 2147483647 h 202"/>
              <a:gd name="T54" fmla="*/ 2147483647 w 200"/>
              <a:gd name="T55" fmla="*/ 2147483647 h 202"/>
              <a:gd name="T56" fmla="*/ 2147483647 w 200"/>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202"/>
              <a:gd name="T89" fmla="*/ 200 w 200"/>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202">
                <a:moveTo>
                  <a:pt x="190" y="57"/>
                </a:moveTo>
                <a:lnTo>
                  <a:pt x="190" y="30"/>
                </a:lnTo>
                <a:lnTo>
                  <a:pt x="171" y="12"/>
                </a:lnTo>
                <a:lnTo>
                  <a:pt x="143" y="6"/>
                </a:lnTo>
                <a:lnTo>
                  <a:pt x="123" y="0"/>
                </a:lnTo>
                <a:lnTo>
                  <a:pt x="77" y="1"/>
                </a:lnTo>
                <a:lnTo>
                  <a:pt x="57" y="14"/>
                </a:lnTo>
                <a:lnTo>
                  <a:pt x="44" y="33"/>
                </a:lnTo>
                <a:lnTo>
                  <a:pt x="30" y="52"/>
                </a:lnTo>
                <a:lnTo>
                  <a:pt x="17" y="70"/>
                </a:lnTo>
                <a:lnTo>
                  <a:pt x="11" y="90"/>
                </a:lnTo>
                <a:lnTo>
                  <a:pt x="12" y="114"/>
                </a:lnTo>
                <a:lnTo>
                  <a:pt x="5" y="133"/>
                </a:lnTo>
                <a:lnTo>
                  <a:pt x="5" y="146"/>
                </a:lnTo>
                <a:lnTo>
                  <a:pt x="0" y="171"/>
                </a:lnTo>
                <a:lnTo>
                  <a:pt x="13" y="189"/>
                </a:lnTo>
                <a:lnTo>
                  <a:pt x="33" y="195"/>
                </a:lnTo>
                <a:lnTo>
                  <a:pt x="47" y="195"/>
                </a:lnTo>
                <a:lnTo>
                  <a:pt x="66" y="201"/>
                </a:lnTo>
                <a:lnTo>
                  <a:pt x="87" y="200"/>
                </a:lnTo>
                <a:lnTo>
                  <a:pt x="106" y="200"/>
                </a:lnTo>
                <a:lnTo>
                  <a:pt x="127" y="193"/>
                </a:lnTo>
                <a:lnTo>
                  <a:pt x="140" y="175"/>
                </a:lnTo>
                <a:lnTo>
                  <a:pt x="152" y="156"/>
                </a:lnTo>
                <a:lnTo>
                  <a:pt x="179" y="130"/>
                </a:lnTo>
                <a:lnTo>
                  <a:pt x="192" y="111"/>
                </a:lnTo>
                <a:lnTo>
                  <a:pt x="199" y="92"/>
                </a:lnTo>
                <a:lnTo>
                  <a:pt x="190" y="57"/>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517" name="Freeform 132"/>
          <p:cNvSpPr>
            <a:spLocks/>
          </p:cNvSpPr>
          <p:nvPr/>
        </p:nvSpPr>
        <p:spPr bwMode="auto">
          <a:xfrm>
            <a:off x="5838825" y="4057650"/>
            <a:ext cx="125413" cy="153988"/>
          </a:xfrm>
          <a:custGeom>
            <a:avLst/>
            <a:gdLst>
              <a:gd name="T0" fmla="*/ 2147483647 w 200"/>
              <a:gd name="T1" fmla="*/ 2147483647 h 202"/>
              <a:gd name="T2" fmla="*/ 2147483647 w 200"/>
              <a:gd name="T3" fmla="*/ 2147483647 h 202"/>
              <a:gd name="T4" fmla="*/ 2147483647 w 200"/>
              <a:gd name="T5" fmla="*/ 2147483647 h 202"/>
              <a:gd name="T6" fmla="*/ 2147483647 w 200"/>
              <a:gd name="T7" fmla="*/ 2147483647 h 202"/>
              <a:gd name="T8" fmla="*/ 2147483647 w 200"/>
              <a:gd name="T9" fmla="*/ 0 h 202"/>
              <a:gd name="T10" fmla="*/ 2147483647 w 200"/>
              <a:gd name="T11" fmla="*/ 2147483647 h 202"/>
              <a:gd name="T12" fmla="*/ 2147483647 w 200"/>
              <a:gd name="T13" fmla="*/ 2147483647 h 202"/>
              <a:gd name="T14" fmla="*/ 2147483647 w 200"/>
              <a:gd name="T15" fmla="*/ 2147483647 h 202"/>
              <a:gd name="T16" fmla="*/ 2147483647 w 200"/>
              <a:gd name="T17" fmla="*/ 2147483647 h 202"/>
              <a:gd name="T18" fmla="*/ 2147483647 w 200"/>
              <a:gd name="T19" fmla="*/ 2147483647 h 202"/>
              <a:gd name="T20" fmla="*/ 2147483647 w 200"/>
              <a:gd name="T21" fmla="*/ 2147483647 h 202"/>
              <a:gd name="T22" fmla="*/ 2147483647 w 200"/>
              <a:gd name="T23" fmla="*/ 2147483647 h 202"/>
              <a:gd name="T24" fmla="*/ 2147483647 w 200"/>
              <a:gd name="T25" fmla="*/ 2147483647 h 202"/>
              <a:gd name="T26" fmla="*/ 2147483647 w 200"/>
              <a:gd name="T27" fmla="*/ 2147483647 h 202"/>
              <a:gd name="T28" fmla="*/ 0 w 200"/>
              <a:gd name="T29" fmla="*/ 2147483647 h 202"/>
              <a:gd name="T30" fmla="*/ 2147483647 w 200"/>
              <a:gd name="T31" fmla="*/ 2147483647 h 202"/>
              <a:gd name="T32" fmla="*/ 2147483647 w 200"/>
              <a:gd name="T33" fmla="*/ 2147483647 h 202"/>
              <a:gd name="T34" fmla="*/ 2147483647 w 200"/>
              <a:gd name="T35" fmla="*/ 2147483647 h 202"/>
              <a:gd name="T36" fmla="*/ 2147483647 w 200"/>
              <a:gd name="T37" fmla="*/ 2147483647 h 202"/>
              <a:gd name="T38" fmla="*/ 2147483647 w 200"/>
              <a:gd name="T39" fmla="*/ 2147483647 h 202"/>
              <a:gd name="T40" fmla="*/ 2147483647 w 200"/>
              <a:gd name="T41" fmla="*/ 2147483647 h 202"/>
              <a:gd name="T42" fmla="*/ 2147483647 w 200"/>
              <a:gd name="T43" fmla="*/ 2147483647 h 202"/>
              <a:gd name="T44" fmla="*/ 2147483647 w 200"/>
              <a:gd name="T45" fmla="*/ 2147483647 h 202"/>
              <a:gd name="T46" fmla="*/ 2147483647 w 200"/>
              <a:gd name="T47" fmla="*/ 2147483647 h 202"/>
              <a:gd name="T48" fmla="*/ 2147483647 w 200"/>
              <a:gd name="T49" fmla="*/ 2147483647 h 202"/>
              <a:gd name="T50" fmla="*/ 2147483647 w 200"/>
              <a:gd name="T51" fmla="*/ 2147483647 h 202"/>
              <a:gd name="T52" fmla="*/ 2147483647 w 200"/>
              <a:gd name="T53" fmla="*/ 2147483647 h 202"/>
              <a:gd name="T54" fmla="*/ 2147483647 w 200"/>
              <a:gd name="T55" fmla="*/ 2147483647 h 202"/>
              <a:gd name="T56" fmla="*/ 2147483647 w 200"/>
              <a:gd name="T57" fmla="*/ 2147483647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
              <a:gd name="T88" fmla="*/ 0 h 202"/>
              <a:gd name="T89" fmla="*/ 200 w 200"/>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 h="202">
                <a:moveTo>
                  <a:pt x="190" y="57"/>
                </a:moveTo>
                <a:lnTo>
                  <a:pt x="190" y="30"/>
                </a:lnTo>
                <a:lnTo>
                  <a:pt x="171" y="12"/>
                </a:lnTo>
                <a:lnTo>
                  <a:pt x="143" y="6"/>
                </a:lnTo>
                <a:lnTo>
                  <a:pt x="123" y="0"/>
                </a:lnTo>
                <a:lnTo>
                  <a:pt x="77" y="1"/>
                </a:lnTo>
                <a:lnTo>
                  <a:pt x="57" y="14"/>
                </a:lnTo>
                <a:lnTo>
                  <a:pt x="44" y="33"/>
                </a:lnTo>
                <a:lnTo>
                  <a:pt x="30" y="52"/>
                </a:lnTo>
                <a:lnTo>
                  <a:pt x="17" y="70"/>
                </a:lnTo>
                <a:lnTo>
                  <a:pt x="11" y="90"/>
                </a:lnTo>
                <a:lnTo>
                  <a:pt x="12" y="114"/>
                </a:lnTo>
                <a:lnTo>
                  <a:pt x="5" y="133"/>
                </a:lnTo>
                <a:lnTo>
                  <a:pt x="5" y="146"/>
                </a:lnTo>
                <a:lnTo>
                  <a:pt x="0" y="171"/>
                </a:lnTo>
                <a:lnTo>
                  <a:pt x="13" y="189"/>
                </a:lnTo>
                <a:lnTo>
                  <a:pt x="33" y="195"/>
                </a:lnTo>
                <a:lnTo>
                  <a:pt x="47" y="195"/>
                </a:lnTo>
                <a:lnTo>
                  <a:pt x="66" y="201"/>
                </a:lnTo>
                <a:lnTo>
                  <a:pt x="87" y="200"/>
                </a:lnTo>
                <a:lnTo>
                  <a:pt x="106" y="200"/>
                </a:lnTo>
                <a:lnTo>
                  <a:pt x="127" y="193"/>
                </a:lnTo>
                <a:lnTo>
                  <a:pt x="140" y="175"/>
                </a:lnTo>
                <a:lnTo>
                  <a:pt x="152" y="156"/>
                </a:lnTo>
                <a:lnTo>
                  <a:pt x="179" y="130"/>
                </a:lnTo>
                <a:lnTo>
                  <a:pt x="192" y="111"/>
                </a:lnTo>
                <a:lnTo>
                  <a:pt x="199" y="92"/>
                </a:lnTo>
                <a:lnTo>
                  <a:pt x="190" y="57"/>
                </a:lnTo>
              </a:path>
            </a:pathLst>
          </a:custGeom>
          <a:solidFill>
            <a:srgbClr val="996633"/>
          </a:soli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sp>
        <p:nvSpPr>
          <p:cNvPr id="16518" name="Freeform 133"/>
          <p:cNvSpPr>
            <a:spLocks/>
          </p:cNvSpPr>
          <p:nvPr/>
        </p:nvSpPr>
        <p:spPr bwMode="auto">
          <a:xfrm>
            <a:off x="4784725" y="4203700"/>
            <a:ext cx="247650" cy="144463"/>
          </a:xfrm>
          <a:custGeom>
            <a:avLst/>
            <a:gdLst>
              <a:gd name="T0" fmla="*/ 0 w 201"/>
              <a:gd name="T1" fmla="*/ 2147483647 h 145"/>
              <a:gd name="T2" fmla="*/ 2147483647 w 201"/>
              <a:gd name="T3" fmla="*/ 2147483647 h 145"/>
              <a:gd name="T4" fmla="*/ 2147483647 w 201"/>
              <a:gd name="T5" fmla="*/ 2147483647 h 145"/>
              <a:gd name="T6" fmla="*/ 2147483647 w 201"/>
              <a:gd name="T7" fmla="*/ 2147483647 h 145"/>
              <a:gd name="T8" fmla="*/ 2147483647 w 201"/>
              <a:gd name="T9" fmla="*/ 2147483647 h 145"/>
              <a:gd name="T10" fmla="*/ 2147483647 w 201"/>
              <a:gd name="T11" fmla="*/ 2147483647 h 145"/>
              <a:gd name="T12" fmla="*/ 2147483647 w 201"/>
              <a:gd name="T13" fmla="*/ 2147483647 h 145"/>
              <a:gd name="T14" fmla="*/ 2147483647 w 201"/>
              <a:gd name="T15" fmla="*/ 2147483647 h 145"/>
              <a:gd name="T16" fmla="*/ 2147483647 w 201"/>
              <a:gd name="T17" fmla="*/ 2147483647 h 145"/>
              <a:gd name="T18" fmla="*/ 2147483647 w 201"/>
              <a:gd name="T19" fmla="*/ 2147483647 h 145"/>
              <a:gd name="T20" fmla="*/ 2147483647 w 201"/>
              <a:gd name="T21" fmla="*/ 2147483647 h 145"/>
              <a:gd name="T22" fmla="*/ 2147483647 w 201"/>
              <a:gd name="T23" fmla="*/ 2147483647 h 145"/>
              <a:gd name="T24" fmla="*/ 2147483647 w 201"/>
              <a:gd name="T25" fmla="*/ 2147483647 h 145"/>
              <a:gd name="T26" fmla="*/ 2147483647 w 201"/>
              <a:gd name="T27" fmla="*/ 0 h 145"/>
              <a:gd name="T28" fmla="*/ 2147483647 w 201"/>
              <a:gd name="T29" fmla="*/ 0 h 145"/>
              <a:gd name="T30" fmla="*/ 2147483647 w 201"/>
              <a:gd name="T31" fmla="*/ 0 h 145"/>
              <a:gd name="T32" fmla="*/ 2147483647 w 201"/>
              <a:gd name="T33" fmla="*/ 0 h 145"/>
              <a:gd name="T34" fmla="*/ 2147483647 w 201"/>
              <a:gd name="T35" fmla="*/ 2147483647 h 145"/>
              <a:gd name="T36" fmla="*/ 2147483647 w 201"/>
              <a:gd name="T37" fmla="*/ 2147483647 h 145"/>
              <a:gd name="T38" fmla="*/ 0 w 201"/>
              <a:gd name="T39" fmla="*/ 2147483647 h 145"/>
              <a:gd name="T40" fmla="*/ 0 w 201"/>
              <a:gd name="T41" fmla="*/ 2147483647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1"/>
              <a:gd name="T64" fmla="*/ 0 h 145"/>
              <a:gd name="T65" fmla="*/ 201 w 201"/>
              <a:gd name="T66" fmla="*/ 145 h 1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1" h="145">
                <a:moveTo>
                  <a:pt x="0" y="52"/>
                </a:moveTo>
                <a:lnTo>
                  <a:pt x="7" y="85"/>
                </a:lnTo>
                <a:lnTo>
                  <a:pt x="16" y="111"/>
                </a:lnTo>
                <a:lnTo>
                  <a:pt x="66" y="117"/>
                </a:lnTo>
                <a:lnTo>
                  <a:pt x="116" y="130"/>
                </a:lnTo>
                <a:lnTo>
                  <a:pt x="150" y="144"/>
                </a:lnTo>
                <a:lnTo>
                  <a:pt x="175" y="130"/>
                </a:lnTo>
                <a:lnTo>
                  <a:pt x="192" y="111"/>
                </a:lnTo>
                <a:lnTo>
                  <a:pt x="192" y="91"/>
                </a:lnTo>
                <a:lnTo>
                  <a:pt x="192" y="72"/>
                </a:lnTo>
                <a:lnTo>
                  <a:pt x="200" y="52"/>
                </a:lnTo>
                <a:lnTo>
                  <a:pt x="200" y="26"/>
                </a:lnTo>
                <a:lnTo>
                  <a:pt x="200" y="6"/>
                </a:lnTo>
                <a:lnTo>
                  <a:pt x="175" y="0"/>
                </a:lnTo>
                <a:lnTo>
                  <a:pt x="157" y="0"/>
                </a:lnTo>
                <a:lnTo>
                  <a:pt x="124" y="0"/>
                </a:lnTo>
                <a:lnTo>
                  <a:pt x="100" y="0"/>
                </a:lnTo>
                <a:lnTo>
                  <a:pt x="66" y="6"/>
                </a:lnTo>
                <a:lnTo>
                  <a:pt x="41" y="19"/>
                </a:lnTo>
                <a:lnTo>
                  <a:pt x="0" y="52"/>
                </a:lnTo>
              </a:path>
            </a:pathLst>
          </a:custGeom>
          <a:gradFill rotWithShape="0">
            <a:gsLst>
              <a:gs pos="0">
                <a:srgbClr val="996633"/>
              </a:gs>
              <a:gs pos="100000">
                <a:srgbClr val="472F18"/>
              </a:gs>
            </a:gsLst>
            <a:lin ang="5400000" scaled="1"/>
          </a:gradFill>
          <a:ln w="12700" cap="rnd" cmpd="sng">
            <a:solidFill>
              <a:schemeClr val="tx1"/>
            </a:solidFill>
            <a:prstDash val="solid"/>
            <a:round/>
            <a:headEnd/>
            <a:tailEnd/>
          </a:ln>
        </p:spPr>
        <p:txBody>
          <a:bodyPr/>
          <a:lstStyle/>
          <a:p>
            <a:pPr eaLnBrk="0" hangingPunct="0"/>
            <a:endParaRPr lang="en-US" sz="3200">
              <a:solidFill>
                <a:srgbClr val="000000"/>
              </a:solidFill>
              <a:cs typeface="+mn-cs"/>
            </a:endParaRPr>
          </a:p>
        </p:txBody>
      </p:sp>
      <p:grpSp>
        <p:nvGrpSpPr>
          <p:cNvPr id="3" name="Group 134"/>
          <p:cNvGrpSpPr>
            <a:grpSpLocks/>
          </p:cNvGrpSpPr>
          <p:nvPr/>
        </p:nvGrpSpPr>
        <p:grpSpPr bwMode="auto">
          <a:xfrm>
            <a:off x="2928938" y="3430588"/>
            <a:ext cx="3035300" cy="914400"/>
            <a:chOff x="3662" y="1624"/>
            <a:chExt cx="1426" cy="463"/>
          </a:xfrm>
        </p:grpSpPr>
        <p:sp>
          <p:nvSpPr>
            <p:cNvPr id="16548" name="Line 135"/>
            <p:cNvSpPr>
              <a:spLocks noChangeShapeType="1"/>
            </p:cNvSpPr>
            <p:nvPr/>
          </p:nvSpPr>
          <p:spPr bwMode="auto">
            <a:xfrm flipH="1">
              <a:off x="3662" y="1668"/>
              <a:ext cx="520" cy="384"/>
            </a:xfrm>
            <a:prstGeom prst="line">
              <a:avLst/>
            </a:prstGeom>
            <a:noFill/>
            <a:ln w="57150">
              <a:solidFill>
                <a:srgbClr val="FFCC00"/>
              </a:solidFill>
              <a:round/>
              <a:headEnd/>
              <a:tailEnd type="triangle" w="med" len="med"/>
            </a:ln>
          </p:spPr>
          <p:txBody>
            <a:bodyPr wrap="none" anchor="ctr"/>
            <a:lstStyle/>
            <a:p>
              <a:pPr eaLnBrk="0" hangingPunct="0"/>
              <a:endParaRPr lang="en-US" sz="3200">
                <a:solidFill>
                  <a:srgbClr val="000000"/>
                </a:solidFill>
                <a:cs typeface="+mn-cs"/>
              </a:endParaRPr>
            </a:p>
          </p:txBody>
        </p:sp>
        <p:sp>
          <p:nvSpPr>
            <p:cNvPr id="16549" name="AutoShape 136"/>
            <p:cNvSpPr>
              <a:spLocks noChangeArrowheads="1"/>
            </p:cNvSpPr>
            <p:nvPr/>
          </p:nvSpPr>
          <p:spPr bwMode="auto">
            <a:xfrm>
              <a:off x="3717" y="1872"/>
              <a:ext cx="110" cy="180"/>
            </a:xfrm>
            <a:prstGeom prst="downArrow">
              <a:avLst>
                <a:gd name="adj1" fmla="val 50000"/>
                <a:gd name="adj2" fmla="val 40909"/>
              </a:avLst>
            </a:prstGeom>
            <a:solidFill>
              <a:srgbClr val="FFCC00"/>
            </a:solidFill>
            <a:ln w="9525">
              <a:solidFill>
                <a:srgbClr val="FFCC00"/>
              </a:solidFill>
              <a:miter lim="800000"/>
              <a:headEnd/>
              <a:tailEnd/>
            </a:ln>
          </p:spPr>
          <p:txBody>
            <a:bodyPr wrap="none" anchor="ctr"/>
            <a:lstStyle/>
            <a:p>
              <a:pPr eaLnBrk="0" hangingPunct="0"/>
              <a:endParaRPr lang="en-US" sz="3200">
                <a:solidFill>
                  <a:srgbClr val="000000"/>
                </a:solidFill>
                <a:cs typeface="+mn-cs"/>
              </a:endParaRPr>
            </a:p>
          </p:txBody>
        </p:sp>
        <p:sp>
          <p:nvSpPr>
            <p:cNvPr id="16550" name="AutoShape 137"/>
            <p:cNvSpPr>
              <a:spLocks noChangeArrowheads="1"/>
            </p:cNvSpPr>
            <p:nvPr/>
          </p:nvSpPr>
          <p:spPr bwMode="auto">
            <a:xfrm>
              <a:off x="3827" y="1872"/>
              <a:ext cx="108" cy="180"/>
            </a:xfrm>
            <a:prstGeom prst="downArrow">
              <a:avLst>
                <a:gd name="adj1" fmla="val 50000"/>
                <a:gd name="adj2" fmla="val 41667"/>
              </a:avLst>
            </a:prstGeom>
            <a:solidFill>
              <a:srgbClr val="FFCC00"/>
            </a:solidFill>
            <a:ln w="9525">
              <a:solidFill>
                <a:srgbClr val="FFCC00"/>
              </a:solidFill>
              <a:miter lim="800000"/>
              <a:headEnd/>
              <a:tailEnd/>
            </a:ln>
          </p:spPr>
          <p:txBody>
            <a:bodyPr wrap="none" anchor="ctr"/>
            <a:lstStyle/>
            <a:p>
              <a:pPr eaLnBrk="0" hangingPunct="0"/>
              <a:endParaRPr lang="en-US" sz="3200">
                <a:solidFill>
                  <a:srgbClr val="000000"/>
                </a:solidFill>
                <a:cs typeface="+mn-cs"/>
              </a:endParaRPr>
            </a:p>
          </p:txBody>
        </p:sp>
        <p:sp>
          <p:nvSpPr>
            <p:cNvPr id="16551" name="AutoShape 138"/>
            <p:cNvSpPr>
              <a:spLocks noChangeArrowheads="1"/>
            </p:cNvSpPr>
            <p:nvPr/>
          </p:nvSpPr>
          <p:spPr bwMode="auto">
            <a:xfrm>
              <a:off x="3963" y="1872"/>
              <a:ext cx="110" cy="180"/>
            </a:xfrm>
            <a:prstGeom prst="downArrow">
              <a:avLst>
                <a:gd name="adj1" fmla="val 50000"/>
                <a:gd name="adj2" fmla="val 40909"/>
              </a:avLst>
            </a:prstGeom>
            <a:solidFill>
              <a:srgbClr val="FFCC00"/>
            </a:solidFill>
            <a:ln w="9525">
              <a:solidFill>
                <a:srgbClr val="FFCC00"/>
              </a:solidFill>
              <a:miter lim="800000"/>
              <a:headEnd/>
              <a:tailEnd/>
            </a:ln>
          </p:spPr>
          <p:txBody>
            <a:bodyPr wrap="none" anchor="ctr"/>
            <a:lstStyle/>
            <a:p>
              <a:pPr eaLnBrk="0" hangingPunct="0"/>
              <a:endParaRPr lang="en-US" sz="3200">
                <a:solidFill>
                  <a:srgbClr val="000000"/>
                </a:solidFill>
                <a:cs typeface="+mn-cs"/>
              </a:endParaRPr>
            </a:p>
          </p:txBody>
        </p:sp>
        <p:sp>
          <p:nvSpPr>
            <p:cNvPr id="16552" name="AutoShape 139"/>
            <p:cNvSpPr>
              <a:spLocks noChangeArrowheads="1"/>
            </p:cNvSpPr>
            <p:nvPr/>
          </p:nvSpPr>
          <p:spPr bwMode="auto">
            <a:xfrm>
              <a:off x="4759" y="1872"/>
              <a:ext cx="110" cy="180"/>
            </a:xfrm>
            <a:prstGeom prst="downArrow">
              <a:avLst>
                <a:gd name="adj1" fmla="val 50000"/>
                <a:gd name="adj2" fmla="val 40909"/>
              </a:avLst>
            </a:prstGeom>
            <a:solidFill>
              <a:srgbClr val="FFCC00"/>
            </a:solidFill>
            <a:ln w="9525">
              <a:solidFill>
                <a:srgbClr val="FFCC00"/>
              </a:solidFill>
              <a:miter lim="800000"/>
              <a:headEnd/>
              <a:tailEnd/>
            </a:ln>
          </p:spPr>
          <p:txBody>
            <a:bodyPr wrap="none" anchor="ctr"/>
            <a:lstStyle/>
            <a:p>
              <a:pPr eaLnBrk="0" hangingPunct="0"/>
              <a:endParaRPr lang="en-US" sz="3200">
                <a:solidFill>
                  <a:srgbClr val="000000"/>
                </a:solidFill>
                <a:cs typeface="+mn-cs"/>
              </a:endParaRPr>
            </a:p>
          </p:txBody>
        </p:sp>
        <p:sp>
          <p:nvSpPr>
            <p:cNvPr id="16553" name="Line 140"/>
            <p:cNvSpPr>
              <a:spLocks noChangeShapeType="1"/>
            </p:cNvSpPr>
            <p:nvPr/>
          </p:nvSpPr>
          <p:spPr bwMode="auto">
            <a:xfrm rot="15537377" flipH="1">
              <a:off x="4633" y="1640"/>
              <a:ext cx="463" cy="432"/>
            </a:xfrm>
            <a:prstGeom prst="line">
              <a:avLst/>
            </a:prstGeom>
            <a:noFill/>
            <a:ln w="57150">
              <a:solidFill>
                <a:srgbClr val="FFCC00"/>
              </a:solidFill>
              <a:round/>
              <a:headEnd/>
              <a:tailEnd type="triangle" w="med" len="med"/>
            </a:ln>
          </p:spPr>
          <p:txBody>
            <a:bodyPr wrap="none" anchor="ctr"/>
            <a:lstStyle/>
            <a:p>
              <a:pPr eaLnBrk="0" hangingPunct="0"/>
              <a:endParaRPr lang="en-US" sz="3200">
                <a:solidFill>
                  <a:srgbClr val="000000"/>
                </a:solidFill>
                <a:cs typeface="+mn-cs"/>
              </a:endParaRPr>
            </a:p>
          </p:txBody>
        </p:sp>
        <p:sp>
          <p:nvSpPr>
            <p:cNvPr id="16554" name="AutoShape 141"/>
            <p:cNvSpPr>
              <a:spLocks noChangeArrowheads="1"/>
            </p:cNvSpPr>
            <p:nvPr/>
          </p:nvSpPr>
          <p:spPr bwMode="auto">
            <a:xfrm>
              <a:off x="4978" y="1872"/>
              <a:ext cx="110" cy="180"/>
            </a:xfrm>
            <a:prstGeom prst="downArrow">
              <a:avLst>
                <a:gd name="adj1" fmla="val 50000"/>
                <a:gd name="adj2" fmla="val 40909"/>
              </a:avLst>
            </a:prstGeom>
            <a:solidFill>
              <a:srgbClr val="FFCC00"/>
            </a:solidFill>
            <a:ln w="9525">
              <a:solidFill>
                <a:srgbClr val="FFCC00"/>
              </a:solidFill>
              <a:miter lim="800000"/>
              <a:headEnd/>
              <a:tailEnd/>
            </a:ln>
          </p:spPr>
          <p:txBody>
            <a:bodyPr wrap="none" anchor="ctr"/>
            <a:lstStyle/>
            <a:p>
              <a:pPr eaLnBrk="0" hangingPunct="0"/>
              <a:endParaRPr lang="en-US" sz="3200">
                <a:solidFill>
                  <a:srgbClr val="000000"/>
                </a:solidFill>
                <a:cs typeface="+mn-cs"/>
              </a:endParaRPr>
            </a:p>
          </p:txBody>
        </p:sp>
        <p:sp>
          <p:nvSpPr>
            <p:cNvPr id="16555" name="AutoShape 142"/>
            <p:cNvSpPr>
              <a:spLocks noChangeArrowheads="1"/>
            </p:cNvSpPr>
            <p:nvPr/>
          </p:nvSpPr>
          <p:spPr bwMode="auto">
            <a:xfrm>
              <a:off x="4869" y="1872"/>
              <a:ext cx="109" cy="180"/>
            </a:xfrm>
            <a:prstGeom prst="downArrow">
              <a:avLst>
                <a:gd name="adj1" fmla="val 50000"/>
                <a:gd name="adj2" fmla="val 41284"/>
              </a:avLst>
            </a:prstGeom>
            <a:solidFill>
              <a:srgbClr val="FFCC00"/>
            </a:solidFill>
            <a:ln w="9525">
              <a:solidFill>
                <a:srgbClr val="FFCC00"/>
              </a:solidFill>
              <a:miter lim="800000"/>
              <a:headEnd/>
              <a:tailEnd/>
            </a:ln>
          </p:spPr>
          <p:txBody>
            <a:bodyPr wrap="none" anchor="ctr"/>
            <a:lstStyle/>
            <a:p>
              <a:pPr eaLnBrk="0" hangingPunct="0"/>
              <a:endParaRPr lang="en-US" sz="3200">
                <a:solidFill>
                  <a:srgbClr val="000000"/>
                </a:solidFill>
                <a:cs typeface="+mn-cs"/>
              </a:endParaRPr>
            </a:p>
          </p:txBody>
        </p:sp>
      </p:grpSp>
      <p:grpSp>
        <p:nvGrpSpPr>
          <p:cNvPr id="16520" name="Group 143"/>
          <p:cNvGrpSpPr>
            <a:grpSpLocks/>
          </p:cNvGrpSpPr>
          <p:nvPr/>
        </p:nvGrpSpPr>
        <p:grpSpPr bwMode="auto">
          <a:xfrm>
            <a:off x="3744913" y="3527425"/>
            <a:ext cx="1574800" cy="817563"/>
            <a:chOff x="3559" y="1958"/>
            <a:chExt cx="992" cy="515"/>
          </a:xfrm>
        </p:grpSpPr>
        <p:sp>
          <p:nvSpPr>
            <p:cNvPr id="16540" name="AutoShape 144"/>
            <p:cNvSpPr>
              <a:spLocks noChangeArrowheads="1"/>
            </p:cNvSpPr>
            <p:nvPr/>
          </p:nvSpPr>
          <p:spPr bwMode="auto">
            <a:xfrm>
              <a:off x="3632" y="2232"/>
              <a:ext cx="148" cy="241"/>
            </a:xfrm>
            <a:prstGeom prst="downArrow">
              <a:avLst>
                <a:gd name="adj1" fmla="val 50000"/>
                <a:gd name="adj2" fmla="val 40709"/>
              </a:avLst>
            </a:prstGeom>
            <a:solidFill>
              <a:schemeClr val="accent1"/>
            </a:solidFill>
            <a:ln w="9525">
              <a:noFill/>
              <a:miter lim="800000"/>
              <a:headEnd/>
              <a:tailEnd/>
            </a:ln>
          </p:spPr>
          <p:txBody>
            <a:bodyPr wrap="none" anchor="ctr"/>
            <a:lstStyle/>
            <a:p>
              <a:pPr eaLnBrk="0" hangingPunct="0"/>
              <a:endParaRPr lang="en-US" sz="3200">
                <a:solidFill>
                  <a:srgbClr val="000000"/>
                </a:solidFill>
                <a:cs typeface="+mn-cs"/>
              </a:endParaRPr>
            </a:p>
          </p:txBody>
        </p:sp>
        <p:sp>
          <p:nvSpPr>
            <p:cNvPr id="16541" name="AutoShape 145"/>
            <p:cNvSpPr>
              <a:spLocks noChangeArrowheads="1"/>
            </p:cNvSpPr>
            <p:nvPr/>
          </p:nvSpPr>
          <p:spPr bwMode="auto">
            <a:xfrm>
              <a:off x="3780" y="2232"/>
              <a:ext cx="147" cy="241"/>
            </a:xfrm>
            <a:prstGeom prst="downArrow">
              <a:avLst>
                <a:gd name="adj1" fmla="val 50000"/>
                <a:gd name="adj2" fmla="val 40986"/>
              </a:avLst>
            </a:prstGeom>
            <a:solidFill>
              <a:schemeClr val="accent1"/>
            </a:solidFill>
            <a:ln w="9525">
              <a:noFill/>
              <a:miter lim="800000"/>
              <a:headEnd/>
              <a:tailEnd/>
            </a:ln>
          </p:spPr>
          <p:txBody>
            <a:bodyPr wrap="none" anchor="ctr"/>
            <a:lstStyle/>
            <a:p>
              <a:pPr eaLnBrk="0" hangingPunct="0"/>
              <a:endParaRPr lang="en-US" sz="3200">
                <a:solidFill>
                  <a:srgbClr val="000000"/>
                </a:solidFill>
                <a:cs typeface="+mn-cs"/>
              </a:endParaRPr>
            </a:p>
          </p:txBody>
        </p:sp>
        <p:sp>
          <p:nvSpPr>
            <p:cNvPr id="16542" name="AutoShape 146"/>
            <p:cNvSpPr>
              <a:spLocks noChangeArrowheads="1"/>
            </p:cNvSpPr>
            <p:nvPr/>
          </p:nvSpPr>
          <p:spPr bwMode="auto">
            <a:xfrm>
              <a:off x="3927" y="2232"/>
              <a:ext cx="148" cy="241"/>
            </a:xfrm>
            <a:prstGeom prst="downArrow">
              <a:avLst>
                <a:gd name="adj1" fmla="val 50000"/>
                <a:gd name="adj2" fmla="val 40709"/>
              </a:avLst>
            </a:prstGeom>
            <a:solidFill>
              <a:schemeClr val="accent1"/>
            </a:solidFill>
            <a:ln w="9525">
              <a:noFill/>
              <a:miter lim="800000"/>
              <a:headEnd/>
              <a:tailEnd/>
            </a:ln>
          </p:spPr>
          <p:txBody>
            <a:bodyPr wrap="none" anchor="ctr"/>
            <a:lstStyle/>
            <a:p>
              <a:pPr eaLnBrk="0" hangingPunct="0"/>
              <a:endParaRPr lang="en-US" sz="3200">
                <a:solidFill>
                  <a:srgbClr val="000000"/>
                </a:solidFill>
                <a:cs typeface="+mn-cs"/>
              </a:endParaRPr>
            </a:p>
          </p:txBody>
        </p:sp>
        <p:sp>
          <p:nvSpPr>
            <p:cNvPr id="16543" name="AutoShape 147"/>
            <p:cNvSpPr>
              <a:spLocks noChangeArrowheads="1"/>
            </p:cNvSpPr>
            <p:nvPr/>
          </p:nvSpPr>
          <p:spPr bwMode="auto">
            <a:xfrm>
              <a:off x="4075" y="2232"/>
              <a:ext cx="146" cy="241"/>
            </a:xfrm>
            <a:prstGeom prst="downArrow">
              <a:avLst>
                <a:gd name="adj1" fmla="val 50000"/>
                <a:gd name="adj2" fmla="val 41267"/>
              </a:avLst>
            </a:prstGeom>
            <a:solidFill>
              <a:schemeClr val="accent1"/>
            </a:solidFill>
            <a:ln w="9525">
              <a:noFill/>
              <a:miter lim="800000"/>
              <a:headEnd/>
              <a:tailEnd/>
            </a:ln>
          </p:spPr>
          <p:txBody>
            <a:bodyPr wrap="none" anchor="ctr"/>
            <a:lstStyle/>
            <a:p>
              <a:pPr eaLnBrk="0" hangingPunct="0"/>
              <a:endParaRPr lang="en-US" sz="3200">
                <a:solidFill>
                  <a:srgbClr val="000000"/>
                </a:solidFill>
                <a:cs typeface="+mn-cs"/>
              </a:endParaRPr>
            </a:p>
          </p:txBody>
        </p:sp>
        <p:sp>
          <p:nvSpPr>
            <p:cNvPr id="16544" name="AutoShape 148"/>
            <p:cNvSpPr>
              <a:spLocks noChangeArrowheads="1"/>
            </p:cNvSpPr>
            <p:nvPr/>
          </p:nvSpPr>
          <p:spPr bwMode="auto">
            <a:xfrm>
              <a:off x="4221" y="2232"/>
              <a:ext cx="147" cy="241"/>
            </a:xfrm>
            <a:prstGeom prst="downArrow">
              <a:avLst>
                <a:gd name="adj1" fmla="val 50000"/>
                <a:gd name="adj2" fmla="val 40986"/>
              </a:avLst>
            </a:prstGeom>
            <a:solidFill>
              <a:schemeClr val="accent1"/>
            </a:solidFill>
            <a:ln w="9525">
              <a:noFill/>
              <a:miter lim="800000"/>
              <a:headEnd/>
              <a:tailEnd/>
            </a:ln>
          </p:spPr>
          <p:txBody>
            <a:bodyPr wrap="none" anchor="ctr"/>
            <a:lstStyle/>
            <a:p>
              <a:pPr eaLnBrk="0" hangingPunct="0"/>
              <a:endParaRPr lang="en-US" sz="3200">
                <a:solidFill>
                  <a:srgbClr val="000000"/>
                </a:solidFill>
                <a:cs typeface="+mn-cs"/>
              </a:endParaRPr>
            </a:p>
          </p:txBody>
        </p:sp>
        <p:sp>
          <p:nvSpPr>
            <p:cNvPr id="16545" name="AutoShape 149"/>
            <p:cNvSpPr>
              <a:spLocks noChangeArrowheads="1"/>
            </p:cNvSpPr>
            <p:nvPr/>
          </p:nvSpPr>
          <p:spPr bwMode="auto">
            <a:xfrm>
              <a:off x="4368" y="2232"/>
              <a:ext cx="148" cy="241"/>
            </a:xfrm>
            <a:prstGeom prst="downArrow">
              <a:avLst>
                <a:gd name="adj1" fmla="val 50000"/>
                <a:gd name="adj2" fmla="val 40709"/>
              </a:avLst>
            </a:prstGeom>
            <a:solidFill>
              <a:schemeClr val="accent1"/>
            </a:solidFill>
            <a:ln w="9525">
              <a:noFill/>
              <a:miter lim="800000"/>
              <a:headEnd/>
              <a:tailEnd/>
            </a:ln>
          </p:spPr>
          <p:txBody>
            <a:bodyPr wrap="none" anchor="ctr"/>
            <a:lstStyle/>
            <a:p>
              <a:pPr eaLnBrk="0" hangingPunct="0"/>
              <a:endParaRPr lang="en-US" sz="3200">
                <a:solidFill>
                  <a:srgbClr val="000000"/>
                </a:solidFill>
                <a:cs typeface="+mn-cs"/>
              </a:endParaRPr>
            </a:p>
          </p:txBody>
        </p:sp>
        <p:sp>
          <p:nvSpPr>
            <p:cNvPr id="16546" name="Line 150"/>
            <p:cNvSpPr>
              <a:spLocks noChangeShapeType="1"/>
            </p:cNvSpPr>
            <p:nvPr/>
          </p:nvSpPr>
          <p:spPr bwMode="auto">
            <a:xfrm flipH="1">
              <a:off x="3559" y="1958"/>
              <a:ext cx="258" cy="515"/>
            </a:xfrm>
            <a:prstGeom prst="line">
              <a:avLst/>
            </a:prstGeom>
            <a:noFill/>
            <a:ln w="57150">
              <a:solidFill>
                <a:schemeClr val="accent1"/>
              </a:solidFill>
              <a:round/>
              <a:headEnd/>
              <a:tailEnd type="triangle" w="med" len="med"/>
            </a:ln>
          </p:spPr>
          <p:txBody>
            <a:bodyPr wrap="none" anchor="ctr"/>
            <a:lstStyle/>
            <a:p>
              <a:pPr eaLnBrk="0" hangingPunct="0"/>
              <a:endParaRPr lang="en-US" sz="3200">
                <a:solidFill>
                  <a:srgbClr val="000000"/>
                </a:solidFill>
                <a:cs typeface="+mn-cs"/>
              </a:endParaRPr>
            </a:p>
          </p:txBody>
        </p:sp>
        <p:sp>
          <p:nvSpPr>
            <p:cNvPr id="16547" name="Line 151"/>
            <p:cNvSpPr>
              <a:spLocks noChangeShapeType="1"/>
            </p:cNvSpPr>
            <p:nvPr/>
          </p:nvSpPr>
          <p:spPr bwMode="auto">
            <a:xfrm>
              <a:off x="4295" y="1958"/>
              <a:ext cx="256" cy="515"/>
            </a:xfrm>
            <a:prstGeom prst="line">
              <a:avLst/>
            </a:prstGeom>
            <a:noFill/>
            <a:ln w="57150">
              <a:solidFill>
                <a:schemeClr val="accent1"/>
              </a:solidFill>
              <a:round/>
              <a:headEnd/>
              <a:tailEnd type="triangle" w="med" len="med"/>
            </a:ln>
          </p:spPr>
          <p:txBody>
            <a:bodyPr wrap="none" anchor="ctr"/>
            <a:lstStyle/>
            <a:p>
              <a:pPr eaLnBrk="0" hangingPunct="0"/>
              <a:endParaRPr lang="en-US" sz="3200">
                <a:solidFill>
                  <a:srgbClr val="000000"/>
                </a:solidFill>
                <a:cs typeface="+mn-cs"/>
              </a:endParaRPr>
            </a:p>
          </p:txBody>
        </p:sp>
      </p:grpSp>
      <p:sp>
        <p:nvSpPr>
          <p:cNvPr id="16521" name="Rectangle 152"/>
          <p:cNvSpPr>
            <a:spLocks noChangeArrowheads="1"/>
          </p:cNvSpPr>
          <p:nvPr/>
        </p:nvSpPr>
        <p:spPr bwMode="auto">
          <a:xfrm>
            <a:off x="4125913" y="3082925"/>
            <a:ext cx="815975" cy="407988"/>
          </a:xfrm>
          <a:prstGeom prst="rect">
            <a:avLst/>
          </a:prstGeom>
          <a:solidFill>
            <a:srgbClr val="404040"/>
          </a:solid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16522" name="Rectangle 153"/>
          <p:cNvSpPr>
            <a:spLocks noChangeArrowheads="1"/>
          </p:cNvSpPr>
          <p:nvPr/>
        </p:nvSpPr>
        <p:spPr bwMode="auto">
          <a:xfrm>
            <a:off x="2306638" y="3082925"/>
            <a:ext cx="817562" cy="407988"/>
          </a:xfrm>
          <a:prstGeom prst="rect">
            <a:avLst/>
          </a:prstGeom>
          <a:solidFill>
            <a:srgbClr val="404040"/>
          </a:solid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16523" name="Rectangle 154"/>
          <p:cNvSpPr>
            <a:spLocks noChangeArrowheads="1"/>
          </p:cNvSpPr>
          <p:nvPr/>
        </p:nvSpPr>
        <p:spPr bwMode="auto">
          <a:xfrm>
            <a:off x="6019800" y="3082925"/>
            <a:ext cx="817563" cy="407988"/>
          </a:xfrm>
          <a:prstGeom prst="rect">
            <a:avLst/>
          </a:prstGeom>
          <a:solidFill>
            <a:srgbClr val="404040"/>
          </a:solid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16524" name="Text Box 158"/>
          <p:cNvSpPr txBox="1">
            <a:spLocks noChangeArrowheads="1"/>
          </p:cNvSpPr>
          <p:nvPr/>
        </p:nvSpPr>
        <p:spPr bwMode="auto">
          <a:xfrm>
            <a:off x="3001963" y="4716463"/>
            <a:ext cx="2860675" cy="366712"/>
          </a:xfrm>
          <a:prstGeom prst="rect">
            <a:avLst/>
          </a:prstGeom>
          <a:noFill/>
          <a:ln w="9525">
            <a:noFill/>
            <a:miter lim="800000"/>
            <a:headEnd/>
            <a:tailEnd/>
          </a:ln>
        </p:spPr>
        <p:txBody>
          <a:bodyPr>
            <a:spAutoFit/>
          </a:bodyPr>
          <a:lstStyle/>
          <a:p>
            <a:pPr algn="ctr" eaLnBrk="0" hangingPunct="0">
              <a:spcBef>
                <a:spcPct val="50000"/>
              </a:spcBef>
            </a:pPr>
            <a:r>
              <a:rPr lang="en-US" b="1">
                <a:solidFill>
                  <a:srgbClr val="000000"/>
                </a:solidFill>
                <a:cs typeface="+mn-cs"/>
              </a:rPr>
              <a:t>Subgrade</a:t>
            </a:r>
          </a:p>
        </p:txBody>
      </p:sp>
      <p:grpSp>
        <p:nvGrpSpPr>
          <p:cNvPr id="5" name="Group 159"/>
          <p:cNvGrpSpPr>
            <a:grpSpLocks/>
          </p:cNvGrpSpPr>
          <p:nvPr/>
        </p:nvGrpSpPr>
        <p:grpSpPr bwMode="auto">
          <a:xfrm>
            <a:off x="2346325" y="4038600"/>
            <a:ext cx="6797675" cy="382588"/>
            <a:chOff x="1478" y="2544"/>
            <a:chExt cx="4282" cy="241"/>
          </a:xfrm>
        </p:grpSpPr>
        <p:grpSp>
          <p:nvGrpSpPr>
            <p:cNvPr id="16526" name="Group 160"/>
            <p:cNvGrpSpPr>
              <a:grpSpLocks/>
            </p:cNvGrpSpPr>
            <p:nvPr/>
          </p:nvGrpSpPr>
          <p:grpSpPr bwMode="auto">
            <a:xfrm>
              <a:off x="1478" y="2721"/>
              <a:ext cx="2719" cy="64"/>
              <a:chOff x="3388" y="2976"/>
              <a:chExt cx="2028" cy="48"/>
            </a:xfrm>
          </p:grpSpPr>
          <p:sp>
            <p:nvSpPr>
              <p:cNvPr id="16529" name="Line 161"/>
              <p:cNvSpPr>
                <a:spLocks noChangeShapeType="1"/>
              </p:cNvSpPr>
              <p:nvPr/>
            </p:nvSpPr>
            <p:spPr bwMode="auto">
              <a:xfrm>
                <a:off x="3388" y="3000"/>
                <a:ext cx="2028" cy="0"/>
              </a:xfrm>
              <a:prstGeom prst="line">
                <a:avLst/>
              </a:prstGeom>
              <a:noFill/>
              <a:ln w="28575">
                <a:solidFill>
                  <a:srgbClr val="FF0000"/>
                </a:solidFill>
                <a:round/>
                <a:headEnd/>
                <a:tailEnd/>
              </a:ln>
            </p:spPr>
            <p:txBody>
              <a:bodyPr wrap="none" anchor="ctr"/>
              <a:lstStyle/>
              <a:p>
                <a:pPr eaLnBrk="0" hangingPunct="0"/>
                <a:endParaRPr lang="en-US" sz="3200">
                  <a:solidFill>
                    <a:srgbClr val="000000"/>
                  </a:solidFill>
                  <a:cs typeface="+mn-cs"/>
                </a:endParaRPr>
              </a:p>
            </p:txBody>
          </p:sp>
          <p:sp>
            <p:nvSpPr>
              <p:cNvPr id="16530" name="Oval 162"/>
              <p:cNvSpPr>
                <a:spLocks noChangeArrowheads="1"/>
              </p:cNvSpPr>
              <p:nvPr/>
            </p:nvSpPr>
            <p:spPr bwMode="auto">
              <a:xfrm>
                <a:off x="3456" y="2976"/>
                <a:ext cx="96" cy="48"/>
              </a:xfrm>
              <a:prstGeom prst="ellipse">
                <a:avLst/>
              </a:prstGeom>
              <a:solidFill>
                <a:srgbClr val="FF0000"/>
              </a:solidFill>
              <a:ln w="9525">
                <a:solidFill>
                  <a:schemeClr val="tx1"/>
                </a:solidFill>
                <a:round/>
                <a:headEnd/>
                <a:tailEnd/>
              </a:ln>
            </p:spPr>
            <p:txBody>
              <a:bodyPr wrap="none" anchor="ctr"/>
              <a:lstStyle/>
              <a:p>
                <a:pPr eaLnBrk="0" hangingPunct="0"/>
                <a:endParaRPr lang="en-US" sz="3200">
                  <a:solidFill>
                    <a:srgbClr val="000000"/>
                  </a:solidFill>
                  <a:cs typeface="+mn-cs"/>
                </a:endParaRPr>
              </a:p>
            </p:txBody>
          </p:sp>
          <p:sp>
            <p:nvSpPr>
              <p:cNvPr id="16531" name="Oval 163"/>
              <p:cNvSpPr>
                <a:spLocks noChangeArrowheads="1"/>
              </p:cNvSpPr>
              <p:nvPr/>
            </p:nvSpPr>
            <p:spPr bwMode="auto">
              <a:xfrm>
                <a:off x="3648" y="2976"/>
                <a:ext cx="96" cy="48"/>
              </a:xfrm>
              <a:prstGeom prst="ellipse">
                <a:avLst/>
              </a:prstGeom>
              <a:solidFill>
                <a:srgbClr val="FF0000"/>
              </a:solidFill>
              <a:ln w="9525">
                <a:solidFill>
                  <a:schemeClr val="tx1"/>
                </a:solidFill>
                <a:round/>
                <a:headEnd/>
                <a:tailEnd/>
              </a:ln>
            </p:spPr>
            <p:txBody>
              <a:bodyPr wrap="none" anchor="ctr"/>
              <a:lstStyle/>
              <a:p>
                <a:pPr eaLnBrk="0" hangingPunct="0"/>
                <a:endParaRPr lang="en-US" sz="3200">
                  <a:solidFill>
                    <a:srgbClr val="000000"/>
                  </a:solidFill>
                  <a:cs typeface="+mn-cs"/>
                </a:endParaRPr>
              </a:p>
            </p:txBody>
          </p:sp>
          <p:sp>
            <p:nvSpPr>
              <p:cNvPr id="16532" name="Oval 164"/>
              <p:cNvSpPr>
                <a:spLocks noChangeArrowheads="1"/>
              </p:cNvSpPr>
              <p:nvPr/>
            </p:nvSpPr>
            <p:spPr bwMode="auto">
              <a:xfrm>
                <a:off x="3840" y="2976"/>
                <a:ext cx="96" cy="48"/>
              </a:xfrm>
              <a:prstGeom prst="ellipse">
                <a:avLst/>
              </a:prstGeom>
              <a:solidFill>
                <a:srgbClr val="FF0000"/>
              </a:solidFill>
              <a:ln w="9525">
                <a:solidFill>
                  <a:schemeClr val="tx1"/>
                </a:solidFill>
                <a:round/>
                <a:headEnd/>
                <a:tailEnd/>
              </a:ln>
            </p:spPr>
            <p:txBody>
              <a:bodyPr wrap="none" anchor="ctr"/>
              <a:lstStyle/>
              <a:p>
                <a:pPr eaLnBrk="0" hangingPunct="0"/>
                <a:endParaRPr lang="en-US" sz="3200">
                  <a:solidFill>
                    <a:srgbClr val="000000"/>
                  </a:solidFill>
                  <a:cs typeface="+mn-cs"/>
                </a:endParaRPr>
              </a:p>
            </p:txBody>
          </p:sp>
          <p:sp>
            <p:nvSpPr>
              <p:cNvPr id="16533" name="Oval 165"/>
              <p:cNvSpPr>
                <a:spLocks noChangeArrowheads="1"/>
              </p:cNvSpPr>
              <p:nvPr/>
            </p:nvSpPr>
            <p:spPr bwMode="auto">
              <a:xfrm>
                <a:off x="4032" y="2976"/>
                <a:ext cx="96" cy="48"/>
              </a:xfrm>
              <a:prstGeom prst="ellipse">
                <a:avLst/>
              </a:prstGeom>
              <a:solidFill>
                <a:srgbClr val="FF0000"/>
              </a:solidFill>
              <a:ln w="9525">
                <a:solidFill>
                  <a:schemeClr val="tx1"/>
                </a:solidFill>
                <a:round/>
                <a:headEnd/>
                <a:tailEnd/>
              </a:ln>
            </p:spPr>
            <p:txBody>
              <a:bodyPr wrap="none" anchor="ctr"/>
              <a:lstStyle/>
              <a:p>
                <a:pPr eaLnBrk="0" hangingPunct="0"/>
                <a:endParaRPr lang="en-US" sz="3200">
                  <a:solidFill>
                    <a:srgbClr val="000000"/>
                  </a:solidFill>
                  <a:cs typeface="+mn-cs"/>
                </a:endParaRPr>
              </a:p>
            </p:txBody>
          </p:sp>
          <p:sp>
            <p:nvSpPr>
              <p:cNvPr id="16534" name="Oval 166"/>
              <p:cNvSpPr>
                <a:spLocks noChangeArrowheads="1"/>
              </p:cNvSpPr>
              <p:nvPr/>
            </p:nvSpPr>
            <p:spPr bwMode="auto">
              <a:xfrm>
                <a:off x="4224" y="2976"/>
                <a:ext cx="96" cy="48"/>
              </a:xfrm>
              <a:prstGeom prst="ellipse">
                <a:avLst/>
              </a:prstGeom>
              <a:solidFill>
                <a:srgbClr val="FF0000"/>
              </a:solidFill>
              <a:ln w="9525">
                <a:solidFill>
                  <a:schemeClr val="tx1"/>
                </a:solidFill>
                <a:round/>
                <a:headEnd/>
                <a:tailEnd/>
              </a:ln>
            </p:spPr>
            <p:txBody>
              <a:bodyPr wrap="none" anchor="ctr"/>
              <a:lstStyle/>
              <a:p>
                <a:pPr eaLnBrk="0" hangingPunct="0"/>
                <a:endParaRPr lang="en-US" sz="3200">
                  <a:solidFill>
                    <a:srgbClr val="000000"/>
                  </a:solidFill>
                  <a:cs typeface="+mn-cs"/>
                </a:endParaRPr>
              </a:p>
            </p:txBody>
          </p:sp>
          <p:sp>
            <p:nvSpPr>
              <p:cNvPr id="16535" name="Oval 167"/>
              <p:cNvSpPr>
                <a:spLocks noChangeArrowheads="1"/>
              </p:cNvSpPr>
              <p:nvPr/>
            </p:nvSpPr>
            <p:spPr bwMode="auto">
              <a:xfrm>
                <a:off x="4416" y="2976"/>
                <a:ext cx="96" cy="48"/>
              </a:xfrm>
              <a:prstGeom prst="ellipse">
                <a:avLst/>
              </a:prstGeom>
              <a:solidFill>
                <a:srgbClr val="FF0000"/>
              </a:solidFill>
              <a:ln w="9525">
                <a:solidFill>
                  <a:schemeClr val="tx1"/>
                </a:solidFill>
                <a:round/>
                <a:headEnd/>
                <a:tailEnd/>
              </a:ln>
            </p:spPr>
            <p:txBody>
              <a:bodyPr wrap="none" anchor="ctr"/>
              <a:lstStyle/>
              <a:p>
                <a:pPr eaLnBrk="0" hangingPunct="0"/>
                <a:endParaRPr lang="en-US" sz="3200">
                  <a:solidFill>
                    <a:srgbClr val="000000"/>
                  </a:solidFill>
                  <a:cs typeface="+mn-cs"/>
                </a:endParaRPr>
              </a:p>
            </p:txBody>
          </p:sp>
          <p:sp>
            <p:nvSpPr>
              <p:cNvPr id="16536" name="Oval 168"/>
              <p:cNvSpPr>
                <a:spLocks noChangeArrowheads="1"/>
              </p:cNvSpPr>
              <p:nvPr/>
            </p:nvSpPr>
            <p:spPr bwMode="auto">
              <a:xfrm>
                <a:off x="4608" y="2976"/>
                <a:ext cx="96" cy="48"/>
              </a:xfrm>
              <a:prstGeom prst="ellipse">
                <a:avLst/>
              </a:prstGeom>
              <a:solidFill>
                <a:srgbClr val="FF0000"/>
              </a:solidFill>
              <a:ln w="9525">
                <a:solidFill>
                  <a:schemeClr val="tx1"/>
                </a:solidFill>
                <a:round/>
                <a:headEnd/>
                <a:tailEnd/>
              </a:ln>
            </p:spPr>
            <p:txBody>
              <a:bodyPr wrap="none" anchor="ctr"/>
              <a:lstStyle/>
              <a:p>
                <a:pPr eaLnBrk="0" hangingPunct="0"/>
                <a:endParaRPr lang="en-US" sz="3200">
                  <a:solidFill>
                    <a:srgbClr val="000000"/>
                  </a:solidFill>
                  <a:cs typeface="+mn-cs"/>
                </a:endParaRPr>
              </a:p>
            </p:txBody>
          </p:sp>
          <p:sp>
            <p:nvSpPr>
              <p:cNvPr id="16537" name="Oval 169"/>
              <p:cNvSpPr>
                <a:spLocks noChangeArrowheads="1"/>
              </p:cNvSpPr>
              <p:nvPr/>
            </p:nvSpPr>
            <p:spPr bwMode="auto">
              <a:xfrm>
                <a:off x="4800" y="2976"/>
                <a:ext cx="96" cy="48"/>
              </a:xfrm>
              <a:prstGeom prst="ellipse">
                <a:avLst/>
              </a:prstGeom>
              <a:solidFill>
                <a:srgbClr val="FF0000"/>
              </a:solidFill>
              <a:ln w="9525">
                <a:solidFill>
                  <a:schemeClr val="tx1"/>
                </a:solidFill>
                <a:round/>
                <a:headEnd/>
                <a:tailEnd/>
              </a:ln>
            </p:spPr>
            <p:txBody>
              <a:bodyPr wrap="none" anchor="ctr"/>
              <a:lstStyle/>
              <a:p>
                <a:pPr eaLnBrk="0" hangingPunct="0"/>
                <a:endParaRPr lang="en-US" sz="3200">
                  <a:solidFill>
                    <a:srgbClr val="000000"/>
                  </a:solidFill>
                  <a:cs typeface="+mn-cs"/>
                </a:endParaRPr>
              </a:p>
            </p:txBody>
          </p:sp>
          <p:sp>
            <p:nvSpPr>
              <p:cNvPr id="16538" name="Oval 170"/>
              <p:cNvSpPr>
                <a:spLocks noChangeArrowheads="1"/>
              </p:cNvSpPr>
              <p:nvPr/>
            </p:nvSpPr>
            <p:spPr bwMode="auto">
              <a:xfrm>
                <a:off x="4992" y="2976"/>
                <a:ext cx="96" cy="48"/>
              </a:xfrm>
              <a:prstGeom prst="ellipse">
                <a:avLst/>
              </a:prstGeom>
              <a:solidFill>
                <a:srgbClr val="FF0000"/>
              </a:solidFill>
              <a:ln w="9525">
                <a:solidFill>
                  <a:schemeClr val="tx1"/>
                </a:solidFill>
                <a:round/>
                <a:headEnd/>
                <a:tailEnd/>
              </a:ln>
            </p:spPr>
            <p:txBody>
              <a:bodyPr wrap="none" anchor="ctr"/>
              <a:lstStyle/>
              <a:p>
                <a:pPr eaLnBrk="0" hangingPunct="0"/>
                <a:endParaRPr lang="en-US" sz="3200">
                  <a:solidFill>
                    <a:srgbClr val="000000"/>
                  </a:solidFill>
                  <a:cs typeface="+mn-cs"/>
                </a:endParaRPr>
              </a:p>
            </p:txBody>
          </p:sp>
          <p:sp>
            <p:nvSpPr>
              <p:cNvPr id="16539" name="Oval 171"/>
              <p:cNvSpPr>
                <a:spLocks noChangeArrowheads="1"/>
              </p:cNvSpPr>
              <p:nvPr/>
            </p:nvSpPr>
            <p:spPr bwMode="auto">
              <a:xfrm>
                <a:off x="5184" y="2976"/>
                <a:ext cx="96" cy="48"/>
              </a:xfrm>
              <a:prstGeom prst="ellipse">
                <a:avLst/>
              </a:prstGeom>
              <a:solidFill>
                <a:srgbClr val="FF0000"/>
              </a:solidFill>
              <a:ln w="9525">
                <a:solidFill>
                  <a:schemeClr val="tx1"/>
                </a:solidFill>
                <a:round/>
                <a:headEnd/>
                <a:tailEnd/>
              </a:ln>
            </p:spPr>
            <p:txBody>
              <a:bodyPr wrap="none" anchor="ctr"/>
              <a:lstStyle/>
              <a:p>
                <a:pPr eaLnBrk="0" hangingPunct="0"/>
                <a:endParaRPr lang="en-US" sz="3200">
                  <a:solidFill>
                    <a:srgbClr val="000000"/>
                  </a:solidFill>
                  <a:cs typeface="+mn-cs"/>
                </a:endParaRPr>
              </a:p>
            </p:txBody>
          </p:sp>
        </p:grpSp>
        <p:sp>
          <p:nvSpPr>
            <p:cNvPr id="16527" name="Text Box 172"/>
            <p:cNvSpPr txBox="1">
              <a:spLocks noChangeArrowheads="1"/>
            </p:cNvSpPr>
            <p:nvPr/>
          </p:nvSpPr>
          <p:spPr bwMode="auto">
            <a:xfrm>
              <a:off x="4416" y="2544"/>
              <a:ext cx="1344" cy="231"/>
            </a:xfrm>
            <a:prstGeom prst="rect">
              <a:avLst/>
            </a:prstGeom>
            <a:noFill/>
            <a:ln w="9525">
              <a:noFill/>
              <a:miter lim="800000"/>
              <a:headEnd/>
              <a:tailEnd/>
            </a:ln>
          </p:spPr>
          <p:txBody>
            <a:bodyPr>
              <a:spAutoFit/>
            </a:bodyPr>
            <a:lstStyle/>
            <a:p>
              <a:pPr algn="ctr" eaLnBrk="0" hangingPunct="0">
                <a:spcBef>
                  <a:spcPct val="50000"/>
                </a:spcBef>
              </a:pPr>
              <a:r>
                <a:rPr lang="en-US" b="1">
                  <a:solidFill>
                    <a:srgbClr val="000000"/>
                  </a:solidFill>
                  <a:cs typeface="+mn-cs"/>
                </a:rPr>
                <a:t>Geogrid</a:t>
              </a:r>
            </a:p>
          </p:txBody>
        </p:sp>
        <p:sp>
          <p:nvSpPr>
            <p:cNvPr id="16528" name="Line 173"/>
            <p:cNvSpPr>
              <a:spLocks noChangeShapeType="1"/>
            </p:cNvSpPr>
            <p:nvPr/>
          </p:nvSpPr>
          <p:spPr bwMode="auto">
            <a:xfrm flipH="1">
              <a:off x="4272" y="2688"/>
              <a:ext cx="432" cy="48"/>
            </a:xfrm>
            <a:prstGeom prst="line">
              <a:avLst/>
            </a:prstGeom>
            <a:noFill/>
            <a:ln w="57150">
              <a:solidFill>
                <a:schemeClr val="tx1"/>
              </a:solidFill>
              <a:round/>
              <a:headEnd/>
              <a:tailEnd type="triangle" w="med" len="med"/>
            </a:ln>
          </p:spPr>
          <p:txBody>
            <a:bodyPr/>
            <a:lstStyle/>
            <a:p>
              <a:pPr eaLnBrk="0" hangingPunct="0"/>
              <a:endParaRPr lang="en-US" sz="3200">
                <a:solidFill>
                  <a:srgbClr val="000000"/>
                </a:solidFill>
                <a:cs typeface="+mn-cs"/>
              </a:endParaRPr>
            </a:p>
          </p:txBody>
        </p:sp>
      </p:grpSp>
      <p:sp>
        <p:nvSpPr>
          <p:cNvPr id="174" name="Rectangle 173"/>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9" name="Rectangle 3"/>
          <p:cNvSpPr>
            <a:spLocks noGrp="1" noChangeArrowheads="1"/>
          </p:cNvSpPr>
          <p:nvPr>
            <p:ph type="body" idx="1"/>
          </p:nvPr>
        </p:nvSpPr>
        <p:spPr>
          <a:xfrm>
            <a:off x="3352800" y="1600200"/>
            <a:ext cx="5029200" cy="5257800"/>
          </a:xfrm>
        </p:spPr>
        <p:txBody>
          <a:bodyPr/>
          <a:lstStyle/>
          <a:p>
            <a:pPr eaLnBrk="1" hangingPunct="1"/>
            <a:r>
              <a:rPr lang="en-US" smtClean="0"/>
              <a:t>AREMA Manual, Volume 1</a:t>
            </a:r>
          </a:p>
          <a:p>
            <a:pPr lvl="1" eaLnBrk="1" hangingPunct="1"/>
            <a:r>
              <a:rPr lang="en-US" smtClean="0"/>
              <a:t>Use Talbot equation to determine unreinforced roadbed thickness</a:t>
            </a:r>
            <a:br>
              <a:rPr lang="en-US" smtClean="0"/>
            </a:br>
            <a:r>
              <a:rPr lang="en-US" smtClean="0"/>
              <a:t/>
            </a:r>
            <a:br>
              <a:rPr lang="en-US" smtClean="0"/>
            </a:br>
            <a:endParaRPr lang="en-US" smtClean="0"/>
          </a:p>
          <a:p>
            <a:pPr eaLnBrk="1" hangingPunct="1"/>
            <a:r>
              <a:rPr lang="en-US" smtClean="0"/>
              <a:t>US Army Corps of Engineers, ETL 1110-1-189</a:t>
            </a:r>
          </a:p>
          <a:p>
            <a:pPr lvl="1" eaLnBrk="1" hangingPunct="1"/>
            <a:r>
              <a:rPr lang="en-US" smtClean="0"/>
              <a:t>Use of bearing capacity factors to allow for use of geogrids</a:t>
            </a:r>
          </a:p>
        </p:txBody>
      </p:sp>
      <p:sp>
        <p:nvSpPr>
          <p:cNvPr id="51203" name="Rectangle 6"/>
          <p:cNvSpPr>
            <a:spLocks noGrp="1" noChangeArrowheads="1"/>
          </p:cNvSpPr>
          <p:nvPr>
            <p:ph type="title"/>
          </p:nvPr>
        </p:nvSpPr>
        <p:spPr/>
        <p:txBody>
          <a:bodyPr/>
          <a:lstStyle/>
          <a:p>
            <a:pPr eaLnBrk="1" hangingPunct="1"/>
            <a:r>
              <a:rPr lang="en-US" smtClean="0"/>
              <a:t>The US Approach</a:t>
            </a:r>
          </a:p>
        </p:txBody>
      </p:sp>
      <p:pic>
        <p:nvPicPr>
          <p:cNvPr id="285703" name="Picture 7"/>
          <p:cNvPicPr>
            <a:picLocks noChangeAspect="1" noChangeArrowheads="1"/>
          </p:cNvPicPr>
          <p:nvPr/>
        </p:nvPicPr>
        <p:blipFill>
          <a:blip r:embed="rId3" cstate="email"/>
          <a:srcRect/>
          <a:stretch>
            <a:fillRect/>
          </a:stretch>
        </p:blipFill>
        <p:spPr bwMode="auto">
          <a:xfrm>
            <a:off x="381000" y="4038600"/>
            <a:ext cx="2038350" cy="2743200"/>
          </a:xfrm>
          <a:prstGeom prst="rect">
            <a:avLst/>
          </a:prstGeom>
          <a:noFill/>
          <a:ln w="9525">
            <a:solidFill>
              <a:schemeClr val="tx1"/>
            </a:solidFill>
            <a:miter lim="800000"/>
            <a:headEnd/>
            <a:tailEnd/>
          </a:ln>
        </p:spPr>
      </p:pic>
      <p:pic>
        <p:nvPicPr>
          <p:cNvPr id="51205" name="Picture 7" descr="MRE Set"/>
          <p:cNvPicPr>
            <a:picLocks noChangeAspect="1" noChangeArrowheads="1"/>
          </p:cNvPicPr>
          <p:nvPr/>
        </p:nvPicPr>
        <p:blipFill>
          <a:blip r:embed="rId4" cstate="email"/>
          <a:srcRect/>
          <a:stretch>
            <a:fillRect/>
          </a:stretch>
        </p:blipFill>
        <p:spPr bwMode="auto">
          <a:xfrm>
            <a:off x="152400" y="1524000"/>
            <a:ext cx="3086100" cy="2071688"/>
          </a:xfrm>
          <a:prstGeom prst="rect">
            <a:avLst/>
          </a:prstGeom>
          <a:noFill/>
          <a:ln w="9525">
            <a:noFill/>
            <a:miter lim="800000"/>
            <a:headEnd/>
            <a:tailEnd/>
          </a:ln>
        </p:spPr>
      </p:pic>
      <p:sp>
        <p:nvSpPr>
          <p:cNvPr id="6" name="Rectangle 5"/>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5703"/>
                                        </p:tgtEl>
                                        <p:attrNameLst>
                                          <p:attrName>style.visibility</p:attrName>
                                        </p:attrNameLst>
                                      </p:cBhvr>
                                      <p:to>
                                        <p:strVal val="visible"/>
                                      </p:to>
                                    </p:set>
                                    <p:animEffect transition="in" filter="dissolve">
                                      <p:cBhvr>
                                        <p:cTn id="7" dur="500"/>
                                        <p:tgtEl>
                                          <p:spTgt spid="285703"/>
                                        </p:tgtEl>
                                      </p:cBhvr>
                                    </p:animEffect>
                                  </p:childTnLst>
                                </p:cTn>
                              </p:par>
                              <p:par>
                                <p:cTn id="8" presetID="9" presetClass="entr" presetSubtype="0" fill="hold" nodeType="withEffect">
                                  <p:stCondLst>
                                    <p:cond delay="0"/>
                                  </p:stCondLst>
                                  <p:childTnLst>
                                    <p:set>
                                      <p:cBhvr>
                                        <p:cTn id="9" dur="1" fill="hold">
                                          <p:stCondLst>
                                            <p:cond delay="0"/>
                                          </p:stCondLst>
                                        </p:cTn>
                                        <p:tgtEl>
                                          <p:spTgt spid="285699">
                                            <p:txEl>
                                              <p:pRg st="2" end="2"/>
                                            </p:txEl>
                                          </p:spTgt>
                                        </p:tgtEl>
                                        <p:attrNameLst>
                                          <p:attrName>style.visibility</p:attrName>
                                        </p:attrNameLst>
                                      </p:cBhvr>
                                      <p:to>
                                        <p:strVal val="visible"/>
                                      </p:to>
                                    </p:set>
                                    <p:animEffect transition="in" filter="dissolve">
                                      <p:cBhvr>
                                        <p:cTn id="10" dur="500"/>
                                        <p:tgtEl>
                                          <p:spTgt spid="285699">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85699">
                                            <p:txEl>
                                              <p:pRg st="3" end="3"/>
                                            </p:txEl>
                                          </p:spTgt>
                                        </p:tgtEl>
                                        <p:attrNameLst>
                                          <p:attrName>style.visibility</p:attrName>
                                        </p:attrNameLst>
                                      </p:cBhvr>
                                      <p:to>
                                        <p:strVal val="visible"/>
                                      </p:to>
                                    </p:set>
                                    <p:animEffect transition="in" filter="dissolve">
                                      <p:cBhvr>
                                        <p:cTn id="13" dur="500"/>
                                        <p:tgtEl>
                                          <p:spTgt spid="2856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AutoShape 4" descr="Large confetti"/>
          <p:cNvSpPr>
            <a:spLocks noChangeArrowheads="1"/>
          </p:cNvSpPr>
          <p:nvPr/>
        </p:nvSpPr>
        <p:spPr bwMode="auto">
          <a:xfrm rot="10800000">
            <a:off x="609600" y="3733800"/>
            <a:ext cx="6942138" cy="1524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pattFill prst="lgConfetti">
            <a:fgClr>
              <a:srgbClr val="C98A2B"/>
            </a:fgClr>
            <a:bgClr>
              <a:schemeClr val="bg1"/>
            </a:bgClr>
          </a:patt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2052" name="Rectangle 6"/>
          <p:cNvSpPr>
            <a:spLocks noChangeArrowheads="1"/>
          </p:cNvSpPr>
          <p:nvPr/>
        </p:nvSpPr>
        <p:spPr bwMode="auto">
          <a:xfrm>
            <a:off x="2743200" y="3581400"/>
            <a:ext cx="2667000" cy="152400"/>
          </a:xfrm>
          <a:prstGeom prst="rect">
            <a:avLst/>
          </a:prstGeom>
          <a:solidFill>
            <a:schemeClr val="bg2"/>
          </a:solid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2053" name="Rectangle 6"/>
          <p:cNvSpPr>
            <a:spLocks noChangeArrowheads="1"/>
          </p:cNvSpPr>
          <p:nvPr/>
        </p:nvSpPr>
        <p:spPr bwMode="auto">
          <a:xfrm>
            <a:off x="3086100" y="3429000"/>
            <a:ext cx="76200" cy="152400"/>
          </a:xfrm>
          <a:prstGeom prst="rect">
            <a:avLst/>
          </a:prstGeom>
          <a:solidFill>
            <a:schemeClr val="bg2"/>
          </a:solid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2054" name="Rectangle 6"/>
          <p:cNvSpPr>
            <a:spLocks noChangeArrowheads="1"/>
          </p:cNvSpPr>
          <p:nvPr/>
        </p:nvSpPr>
        <p:spPr bwMode="auto">
          <a:xfrm flipH="1" flipV="1">
            <a:off x="3048000" y="3429000"/>
            <a:ext cx="152400" cy="76200"/>
          </a:xfrm>
          <a:prstGeom prst="rect">
            <a:avLst/>
          </a:prstGeom>
          <a:solidFill>
            <a:schemeClr val="bg2"/>
          </a:solid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2055" name="Rectangle 6"/>
          <p:cNvSpPr>
            <a:spLocks noChangeArrowheads="1"/>
          </p:cNvSpPr>
          <p:nvPr/>
        </p:nvSpPr>
        <p:spPr bwMode="auto">
          <a:xfrm>
            <a:off x="4991100" y="3429000"/>
            <a:ext cx="76200" cy="152400"/>
          </a:xfrm>
          <a:prstGeom prst="rect">
            <a:avLst/>
          </a:prstGeom>
          <a:solidFill>
            <a:schemeClr val="bg2"/>
          </a:solid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2056" name="Rectangle 6"/>
          <p:cNvSpPr>
            <a:spLocks noChangeArrowheads="1"/>
          </p:cNvSpPr>
          <p:nvPr/>
        </p:nvSpPr>
        <p:spPr bwMode="auto">
          <a:xfrm flipH="1" flipV="1">
            <a:off x="4953000" y="3429000"/>
            <a:ext cx="152400" cy="76200"/>
          </a:xfrm>
          <a:prstGeom prst="rect">
            <a:avLst/>
          </a:prstGeom>
          <a:solidFill>
            <a:schemeClr val="bg2"/>
          </a:solid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2057" name="Title 1"/>
          <p:cNvSpPr>
            <a:spLocks noGrp="1"/>
          </p:cNvSpPr>
          <p:nvPr>
            <p:ph type="title"/>
          </p:nvPr>
        </p:nvSpPr>
        <p:spPr/>
        <p:txBody>
          <a:bodyPr/>
          <a:lstStyle/>
          <a:p>
            <a:r>
              <a:rPr lang="en-US" smtClean="0"/>
              <a:t>US Design Approach</a:t>
            </a:r>
          </a:p>
        </p:txBody>
      </p:sp>
      <p:sp>
        <p:nvSpPr>
          <p:cNvPr id="2058" name="Rectangle 2"/>
          <p:cNvSpPr>
            <a:spLocks noChangeArrowheads="1"/>
          </p:cNvSpPr>
          <p:nvPr/>
        </p:nvSpPr>
        <p:spPr bwMode="auto">
          <a:xfrm>
            <a:off x="0" y="0"/>
            <a:ext cx="9144000" cy="0"/>
          </a:xfrm>
          <a:prstGeom prst="rect">
            <a:avLst/>
          </a:prstGeom>
          <a:noFill/>
          <a:ln w="9525" algn="ctr">
            <a:noFill/>
            <a:miter lim="800000"/>
            <a:headEnd/>
            <a:tailEnd/>
          </a:ln>
        </p:spPr>
        <p:txBody>
          <a:bodyPr wrap="none" lIns="90000" tIns="46800" rIns="90000" bIns="46800" anchor="ctr">
            <a:spAutoFit/>
          </a:bodyPr>
          <a:lstStyle/>
          <a:p>
            <a:pPr eaLnBrk="0" hangingPunct="0"/>
            <a:endParaRPr lang="en-US" sz="3200">
              <a:solidFill>
                <a:srgbClr val="000000"/>
              </a:solidFill>
              <a:cs typeface="+mn-cs"/>
            </a:endParaRPr>
          </a:p>
        </p:txBody>
      </p:sp>
      <p:graphicFrame>
        <p:nvGraphicFramePr>
          <p:cNvPr id="2050" name="Object 1"/>
          <p:cNvGraphicFramePr>
            <a:graphicFrameLocks noChangeAspect="1"/>
          </p:cNvGraphicFramePr>
          <p:nvPr/>
        </p:nvGraphicFramePr>
        <p:xfrm>
          <a:off x="4419600" y="1285875"/>
          <a:ext cx="2247900" cy="1152525"/>
        </p:xfrm>
        <a:graphic>
          <a:graphicData uri="http://schemas.openxmlformats.org/presentationml/2006/ole">
            <mc:AlternateContent xmlns:mc="http://schemas.openxmlformats.org/markup-compatibility/2006">
              <mc:Choice xmlns:v="urn:schemas-microsoft-com:vml" Requires="v">
                <p:oleObj spid="_x0000_s41996" name="Equation" r:id="rId3" imgW="990360" imgH="507960" progId="Equation.3">
                  <p:embed/>
                </p:oleObj>
              </mc:Choice>
              <mc:Fallback>
                <p:oleObj name="Equation" r:id="rId3" imgW="990360" imgH="5079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285875"/>
                        <a:ext cx="2247900" cy="1152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9" name="Rectangle 18"/>
          <p:cNvSpPr>
            <a:spLocks noChangeArrowheads="1"/>
          </p:cNvSpPr>
          <p:nvPr/>
        </p:nvSpPr>
        <p:spPr bwMode="auto">
          <a:xfrm>
            <a:off x="609600" y="5257800"/>
            <a:ext cx="6934200" cy="914400"/>
          </a:xfrm>
          <a:prstGeom prst="rect">
            <a:avLst/>
          </a:prstGeom>
          <a:solidFill>
            <a:srgbClr val="FFC000"/>
          </a:solidFill>
          <a:ln w="9525" algn="ctr">
            <a:noFill/>
            <a:round/>
            <a:headEnd/>
            <a:tailEnd/>
          </a:ln>
        </p:spPr>
        <p:txBody>
          <a:bodyPr lIns="90000" tIns="46800" rIns="90000" bIns="46800"/>
          <a:lstStyle/>
          <a:p>
            <a:pPr eaLnBrk="0" hangingPunct="0"/>
            <a:endParaRPr lang="en-US" sz="3200">
              <a:solidFill>
                <a:srgbClr val="000000"/>
              </a:solidFill>
              <a:cs typeface="+mn-cs"/>
            </a:endParaRPr>
          </a:p>
        </p:txBody>
      </p:sp>
      <p:sp>
        <p:nvSpPr>
          <p:cNvPr id="2060" name="TextBox 19"/>
          <p:cNvSpPr txBox="1">
            <a:spLocks noChangeArrowheads="1"/>
          </p:cNvSpPr>
          <p:nvPr/>
        </p:nvSpPr>
        <p:spPr bwMode="auto">
          <a:xfrm>
            <a:off x="3429000" y="5486400"/>
            <a:ext cx="1295400" cy="338138"/>
          </a:xfrm>
          <a:prstGeom prst="rect">
            <a:avLst/>
          </a:prstGeom>
          <a:solidFill>
            <a:schemeClr val="bg1"/>
          </a:solidFill>
          <a:ln w="9525">
            <a:noFill/>
            <a:miter lim="800000"/>
            <a:headEnd/>
            <a:tailEnd/>
          </a:ln>
        </p:spPr>
        <p:txBody>
          <a:bodyPr>
            <a:spAutoFit/>
          </a:bodyPr>
          <a:lstStyle/>
          <a:p>
            <a:pPr algn="ctr" eaLnBrk="0" hangingPunct="0"/>
            <a:r>
              <a:rPr lang="en-US" sz="1600" b="1">
                <a:solidFill>
                  <a:srgbClr val="000000"/>
                </a:solidFill>
                <a:cs typeface="+mn-cs"/>
              </a:rPr>
              <a:t>Subgrade</a:t>
            </a:r>
          </a:p>
        </p:txBody>
      </p:sp>
      <p:grpSp>
        <p:nvGrpSpPr>
          <p:cNvPr id="2" name="Group 29"/>
          <p:cNvGrpSpPr>
            <a:grpSpLocks/>
          </p:cNvGrpSpPr>
          <p:nvPr/>
        </p:nvGrpSpPr>
        <p:grpSpPr bwMode="auto">
          <a:xfrm>
            <a:off x="76200" y="2819400"/>
            <a:ext cx="2514600" cy="2438400"/>
            <a:chOff x="76200" y="2819400"/>
            <a:chExt cx="2514600" cy="2438400"/>
          </a:xfrm>
        </p:grpSpPr>
        <p:sp>
          <p:nvSpPr>
            <p:cNvPr id="2071" name="TextBox 17"/>
            <p:cNvSpPr txBox="1">
              <a:spLocks noChangeArrowheads="1"/>
            </p:cNvSpPr>
            <p:nvPr/>
          </p:nvSpPr>
          <p:spPr bwMode="auto">
            <a:xfrm>
              <a:off x="76200" y="2819400"/>
              <a:ext cx="2514600" cy="830997"/>
            </a:xfrm>
            <a:prstGeom prst="rect">
              <a:avLst/>
            </a:prstGeom>
            <a:solidFill>
              <a:schemeClr val="tx1"/>
            </a:solidFill>
            <a:ln w="9525">
              <a:noFill/>
              <a:miter lim="800000"/>
              <a:headEnd/>
              <a:tailEnd/>
            </a:ln>
          </p:spPr>
          <p:txBody>
            <a:bodyPr>
              <a:spAutoFit/>
            </a:bodyPr>
            <a:lstStyle/>
            <a:p>
              <a:pPr algn="ctr" eaLnBrk="0" hangingPunct="0"/>
              <a:r>
                <a:rPr lang="en-US" sz="1600" b="1">
                  <a:solidFill>
                    <a:srgbClr val="FFFFFF"/>
                  </a:solidFill>
                  <a:cs typeface="+mn-cs"/>
                </a:rPr>
                <a:t>Thickness of ballast &amp; sub-ballast below cross-tie (in.)</a:t>
              </a:r>
            </a:p>
          </p:txBody>
        </p:sp>
        <p:cxnSp>
          <p:nvCxnSpPr>
            <p:cNvPr id="2072" name="Straight Arrow Connector 25"/>
            <p:cNvCxnSpPr>
              <a:cxnSpLocks noChangeShapeType="1"/>
            </p:cNvCxnSpPr>
            <p:nvPr/>
          </p:nvCxnSpPr>
          <p:spPr bwMode="auto">
            <a:xfrm rot="5400000" flipH="1" flipV="1">
              <a:off x="1753394" y="4495006"/>
              <a:ext cx="1524000" cy="1588"/>
            </a:xfrm>
            <a:prstGeom prst="straightConnector1">
              <a:avLst/>
            </a:prstGeom>
            <a:noFill/>
            <a:ln w="41275" algn="ctr">
              <a:solidFill>
                <a:schemeClr val="tx1"/>
              </a:solidFill>
              <a:round/>
              <a:headEnd type="arrow" w="med" len="med"/>
              <a:tailEnd type="arrow" w="med" len="med"/>
            </a:ln>
          </p:spPr>
        </p:cxnSp>
        <p:sp>
          <p:nvSpPr>
            <p:cNvPr id="2073" name="TextBox 26"/>
            <p:cNvSpPr txBox="1">
              <a:spLocks noChangeArrowheads="1"/>
            </p:cNvSpPr>
            <p:nvPr/>
          </p:nvSpPr>
          <p:spPr bwMode="auto">
            <a:xfrm>
              <a:off x="2133600" y="4343400"/>
              <a:ext cx="457200" cy="338554"/>
            </a:xfrm>
            <a:prstGeom prst="rect">
              <a:avLst/>
            </a:prstGeom>
            <a:noFill/>
            <a:ln w="9525">
              <a:noFill/>
              <a:miter lim="800000"/>
              <a:headEnd/>
              <a:tailEnd/>
            </a:ln>
          </p:spPr>
          <p:txBody>
            <a:bodyPr>
              <a:spAutoFit/>
            </a:bodyPr>
            <a:lstStyle/>
            <a:p>
              <a:pPr algn="ctr" eaLnBrk="0" hangingPunct="0"/>
              <a:r>
                <a:rPr lang="en-US" sz="1600" b="1">
                  <a:solidFill>
                    <a:srgbClr val="000000"/>
                  </a:solidFill>
                  <a:cs typeface="+mn-cs"/>
                </a:rPr>
                <a:t>h</a:t>
              </a:r>
            </a:p>
          </p:txBody>
        </p:sp>
      </p:grpSp>
      <p:sp>
        <p:nvSpPr>
          <p:cNvPr id="2062" name="TextBox 30"/>
          <p:cNvSpPr txBox="1">
            <a:spLocks noChangeArrowheads="1"/>
          </p:cNvSpPr>
          <p:nvPr/>
        </p:nvSpPr>
        <p:spPr bwMode="auto">
          <a:xfrm>
            <a:off x="1828800" y="1631950"/>
            <a:ext cx="2819400" cy="460375"/>
          </a:xfrm>
          <a:prstGeom prst="rect">
            <a:avLst/>
          </a:prstGeom>
          <a:noFill/>
          <a:ln w="9525">
            <a:noFill/>
            <a:miter lim="800000"/>
            <a:headEnd/>
            <a:tailEnd/>
          </a:ln>
        </p:spPr>
        <p:txBody>
          <a:bodyPr>
            <a:spAutoFit/>
          </a:bodyPr>
          <a:lstStyle/>
          <a:p>
            <a:pPr eaLnBrk="0" hangingPunct="0"/>
            <a:r>
              <a:rPr lang="en-US" sz="2400" dirty="0">
                <a:solidFill>
                  <a:srgbClr val="000000"/>
                </a:solidFill>
                <a:cs typeface="+mn-cs"/>
              </a:rPr>
              <a:t>Talbot Equation:</a:t>
            </a:r>
          </a:p>
        </p:txBody>
      </p:sp>
      <p:grpSp>
        <p:nvGrpSpPr>
          <p:cNvPr id="3" name="Group 30"/>
          <p:cNvGrpSpPr>
            <a:grpSpLocks/>
          </p:cNvGrpSpPr>
          <p:nvPr/>
        </p:nvGrpSpPr>
        <p:grpSpPr bwMode="auto">
          <a:xfrm>
            <a:off x="3657600" y="2616200"/>
            <a:ext cx="3886200" cy="1117600"/>
            <a:chOff x="3657600" y="2615625"/>
            <a:chExt cx="3886200" cy="1118175"/>
          </a:xfrm>
        </p:grpSpPr>
        <p:sp>
          <p:nvSpPr>
            <p:cNvPr id="2068" name="Down Arrow 21"/>
            <p:cNvSpPr>
              <a:spLocks noChangeArrowheads="1"/>
            </p:cNvSpPr>
            <p:nvPr/>
          </p:nvSpPr>
          <p:spPr bwMode="auto">
            <a:xfrm>
              <a:off x="3848100" y="3276600"/>
              <a:ext cx="304800" cy="457200"/>
            </a:xfrm>
            <a:prstGeom prst="downArrow">
              <a:avLst>
                <a:gd name="adj1" fmla="val 50000"/>
                <a:gd name="adj2" fmla="val 50000"/>
              </a:avLst>
            </a:prstGeom>
            <a:solidFill>
              <a:srgbClr val="0070C0"/>
            </a:solidFill>
            <a:ln w="9525" algn="ctr">
              <a:solidFill>
                <a:schemeClr val="tx1"/>
              </a:solidFill>
              <a:round/>
              <a:headEnd/>
              <a:tailEnd/>
            </a:ln>
          </p:spPr>
          <p:txBody>
            <a:bodyPr lIns="90000" tIns="46800" rIns="90000" bIns="46800"/>
            <a:lstStyle/>
            <a:p>
              <a:pPr eaLnBrk="0" hangingPunct="0"/>
              <a:endParaRPr lang="en-US" sz="3200">
                <a:solidFill>
                  <a:srgbClr val="000000"/>
                </a:solidFill>
                <a:cs typeface="+mn-cs"/>
              </a:endParaRPr>
            </a:p>
          </p:txBody>
        </p:sp>
        <p:sp>
          <p:nvSpPr>
            <p:cNvPr id="2069" name="TextBox 22"/>
            <p:cNvSpPr txBox="1">
              <a:spLocks noChangeArrowheads="1"/>
            </p:cNvSpPr>
            <p:nvPr/>
          </p:nvSpPr>
          <p:spPr bwMode="auto">
            <a:xfrm>
              <a:off x="4572000" y="2743200"/>
              <a:ext cx="2971800" cy="584775"/>
            </a:xfrm>
            <a:prstGeom prst="rect">
              <a:avLst/>
            </a:prstGeom>
            <a:solidFill>
              <a:srgbClr val="0070C0"/>
            </a:solidFill>
            <a:ln w="9525">
              <a:noFill/>
              <a:miter lim="800000"/>
              <a:headEnd/>
              <a:tailEnd/>
            </a:ln>
          </p:spPr>
          <p:txBody>
            <a:bodyPr>
              <a:spAutoFit/>
            </a:bodyPr>
            <a:lstStyle/>
            <a:p>
              <a:pPr algn="ctr" eaLnBrk="0" hangingPunct="0"/>
              <a:r>
                <a:rPr lang="en-US" sz="1600" b="1">
                  <a:solidFill>
                    <a:srgbClr val="FFFFFF"/>
                  </a:solidFill>
                  <a:cs typeface="+mn-cs"/>
                </a:rPr>
                <a:t>Pressure at bottom of cross-tie (psi)</a:t>
              </a:r>
            </a:p>
          </p:txBody>
        </p:sp>
        <p:sp>
          <p:nvSpPr>
            <p:cNvPr id="2070" name="TextBox 27"/>
            <p:cNvSpPr txBox="1">
              <a:spLocks noChangeArrowheads="1"/>
            </p:cNvSpPr>
            <p:nvPr/>
          </p:nvSpPr>
          <p:spPr bwMode="auto">
            <a:xfrm>
              <a:off x="3657600" y="2615625"/>
              <a:ext cx="685800" cy="584775"/>
            </a:xfrm>
            <a:prstGeom prst="rect">
              <a:avLst/>
            </a:prstGeom>
            <a:solidFill>
              <a:srgbClr val="0070C0"/>
            </a:solidFill>
            <a:ln w="9525">
              <a:noFill/>
              <a:miter lim="800000"/>
              <a:headEnd/>
              <a:tailEnd/>
            </a:ln>
          </p:spPr>
          <p:txBody>
            <a:bodyPr>
              <a:spAutoFit/>
            </a:bodyPr>
            <a:lstStyle/>
            <a:p>
              <a:pPr algn="ctr" eaLnBrk="0" hangingPunct="0"/>
              <a:r>
                <a:rPr lang="en-US" sz="3200" dirty="0">
                  <a:solidFill>
                    <a:srgbClr val="FFFFFF"/>
                  </a:solidFill>
                  <a:cs typeface="+mn-cs"/>
                </a:rPr>
                <a:t>p</a:t>
              </a:r>
              <a:r>
                <a:rPr lang="en-US" sz="3200" baseline="-25000" dirty="0">
                  <a:solidFill>
                    <a:srgbClr val="FFFFFF"/>
                  </a:solidFill>
                  <a:cs typeface="+mn-cs"/>
                </a:rPr>
                <a:t>a</a:t>
              </a:r>
              <a:endParaRPr lang="en-US" sz="3200" dirty="0">
                <a:solidFill>
                  <a:srgbClr val="FFFFFF"/>
                </a:solidFill>
                <a:cs typeface="+mn-cs"/>
              </a:endParaRPr>
            </a:p>
          </p:txBody>
        </p:sp>
      </p:grpSp>
      <p:grpSp>
        <p:nvGrpSpPr>
          <p:cNvPr id="4" name="Group 29"/>
          <p:cNvGrpSpPr>
            <a:grpSpLocks/>
          </p:cNvGrpSpPr>
          <p:nvPr/>
        </p:nvGrpSpPr>
        <p:grpSpPr bwMode="auto">
          <a:xfrm>
            <a:off x="3657600" y="4140200"/>
            <a:ext cx="3733800" cy="1117600"/>
            <a:chOff x="5334000" y="4139625"/>
            <a:chExt cx="3733800" cy="1118175"/>
          </a:xfrm>
        </p:grpSpPr>
        <p:sp>
          <p:nvSpPr>
            <p:cNvPr id="2065" name="Down Arrow 20"/>
            <p:cNvSpPr>
              <a:spLocks noChangeArrowheads="1"/>
            </p:cNvSpPr>
            <p:nvPr/>
          </p:nvSpPr>
          <p:spPr bwMode="auto">
            <a:xfrm>
              <a:off x="5562600" y="4800600"/>
              <a:ext cx="304800" cy="457200"/>
            </a:xfrm>
            <a:prstGeom prst="downArrow">
              <a:avLst>
                <a:gd name="adj1" fmla="val 50000"/>
                <a:gd name="adj2" fmla="val 50000"/>
              </a:avLst>
            </a:prstGeom>
            <a:solidFill>
              <a:srgbClr val="FF0000"/>
            </a:solidFill>
            <a:ln w="9525" algn="ctr">
              <a:solidFill>
                <a:schemeClr val="tx1"/>
              </a:solidFill>
              <a:round/>
              <a:headEnd/>
              <a:tailEnd/>
            </a:ln>
          </p:spPr>
          <p:txBody>
            <a:bodyPr lIns="90000" tIns="46800" rIns="90000" bIns="46800"/>
            <a:lstStyle/>
            <a:p>
              <a:pPr eaLnBrk="0" hangingPunct="0"/>
              <a:endParaRPr lang="en-US" sz="3200">
                <a:solidFill>
                  <a:srgbClr val="000000"/>
                </a:solidFill>
                <a:cs typeface="+mn-cs"/>
              </a:endParaRPr>
            </a:p>
          </p:txBody>
        </p:sp>
        <p:sp>
          <p:nvSpPr>
            <p:cNvPr id="2066" name="TextBox 23"/>
            <p:cNvSpPr txBox="1">
              <a:spLocks noChangeArrowheads="1"/>
            </p:cNvSpPr>
            <p:nvPr/>
          </p:nvSpPr>
          <p:spPr bwMode="auto">
            <a:xfrm>
              <a:off x="6172200" y="4495800"/>
              <a:ext cx="2895600" cy="584775"/>
            </a:xfrm>
            <a:prstGeom prst="rect">
              <a:avLst/>
            </a:prstGeom>
            <a:solidFill>
              <a:srgbClr val="FF0000"/>
            </a:solidFill>
            <a:ln w="9525">
              <a:noFill/>
              <a:miter lim="800000"/>
              <a:headEnd/>
              <a:tailEnd/>
            </a:ln>
          </p:spPr>
          <p:txBody>
            <a:bodyPr>
              <a:spAutoFit/>
            </a:bodyPr>
            <a:lstStyle/>
            <a:p>
              <a:pPr algn="ctr" eaLnBrk="0" hangingPunct="0"/>
              <a:r>
                <a:rPr lang="en-US" sz="1600" b="1">
                  <a:solidFill>
                    <a:srgbClr val="FFFFFF"/>
                  </a:solidFill>
                  <a:cs typeface="+mn-cs"/>
                </a:rPr>
                <a:t>Allowable stress at top of subgrade (psi)</a:t>
              </a:r>
            </a:p>
          </p:txBody>
        </p:sp>
        <p:sp>
          <p:nvSpPr>
            <p:cNvPr id="2067" name="TextBox 28"/>
            <p:cNvSpPr txBox="1">
              <a:spLocks noChangeArrowheads="1"/>
            </p:cNvSpPr>
            <p:nvPr/>
          </p:nvSpPr>
          <p:spPr bwMode="auto">
            <a:xfrm>
              <a:off x="5334000" y="4139625"/>
              <a:ext cx="685800" cy="584775"/>
            </a:xfrm>
            <a:prstGeom prst="rect">
              <a:avLst/>
            </a:prstGeom>
            <a:solidFill>
              <a:srgbClr val="FF0000"/>
            </a:solidFill>
            <a:ln w="9525">
              <a:noFill/>
              <a:miter lim="800000"/>
              <a:headEnd/>
              <a:tailEnd/>
            </a:ln>
          </p:spPr>
          <p:txBody>
            <a:bodyPr>
              <a:spAutoFit/>
            </a:bodyPr>
            <a:lstStyle/>
            <a:p>
              <a:pPr algn="ctr" eaLnBrk="0" hangingPunct="0"/>
              <a:r>
                <a:rPr lang="en-US" sz="3200">
                  <a:solidFill>
                    <a:srgbClr val="FFFFFF"/>
                  </a:solidFill>
                  <a:cs typeface="+mn-cs"/>
                </a:rPr>
                <a:t>p</a:t>
              </a:r>
              <a:r>
                <a:rPr lang="en-US" sz="3200" baseline="-25000">
                  <a:solidFill>
                    <a:srgbClr val="FFFFFF"/>
                  </a:solidFill>
                  <a:cs typeface="+mn-cs"/>
                </a:rPr>
                <a:t>c</a:t>
              </a:r>
              <a:endParaRPr lang="en-US" sz="3200">
                <a:solidFill>
                  <a:srgbClr val="FFFFFF"/>
                </a:solidFill>
                <a:cs typeface="+mn-cs"/>
              </a:endParaRPr>
            </a:p>
          </p:txBody>
        </p:sp>
      </p:grpSp>
      <p:sp>
        <p:nvSpPr>
          <p:cNvPr id="26" name="TextBox 25"/>
          <p:cNvSpPr txBox="1"/>
          <p:nvPr/>
        </p:nvSpPr>
        <p:spPr>
          <a:xfrm>
            <a:off x="0" y="6550223"/>
            <a:ext cx="7010400" cy="307777"/>
          </a:xfrm>
          <a:prstGeom prst="rect">
            <a:avLst/>
          </a:prstGeom>
          <a:noFill/>
        </p:spPr>
        <p:txBody>
          <a:bodyPr wrap="square" rtlCol="0">
            <a:spAutoFit/>
          </a:bodyPr>
          <a:lstStyle/>
          <a:p>
            <a:pPr eaLnBrk="0" hangingPunct="0"/>
            <a:r>
              <a:rPr lang="en-US" sz="1400" b="1" dirty="0" smtClean="0">
                <a:solidFill>
                  <a:srgbClr val="000000"/>
                </a:solidFill>
                <a:cs typeface="+mn-cs"/>
              </a:rPr>
              <a:t>Ref: AREMA Manual for Railway Engineering (2010), Chapter 30</a:t>
            </a:r>
            <a:endParaRPr lang="en-US" sz="1400" b="1" dirty="0">
              <a:solidFill>
                <a:srgbClr val="000000"/>
              </a:solidFill>
              <a:cs typeface="+mn-cs"/>
            </a:endParaRPr>
          </a:p>
        </p:txBody>
      </p:sp>
      <p:sp>
        <p:nvSpPr>
          <p:cNvPr id="27" name="Rectangle 26"/>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
        <p:nvSpPr>
          <p:cNvPr id="52226" name="Title 1"/>
          <p:cNvSpPr>
            <a:spLocks noGrp="1"/>
          </p:cNvSpPr>
          <p:nvPr>
            <p:ph type="title"/>
          </p:nvPr>
        </p:nvSpPr>
        <p:spPr/>
        <p:txBody>
          <a:bodyPr/>
          <a:lstStyle/>
          <a:p>
            <a:r>
              <a:rPr lang="en-US" dirty="0" smtClean="0"/>
              <a:t>US Design Approach</a:t>
            </a:r>
          </a:p>
        </p:txBody>
      </p:sp>
      <p:sp>
        <p:nvSpPr>
          <p:cNvPr id="3" name="Content Placeholder 2"/>
          <p:cNvSpPr>
            <a:spLocks noGrp="1"/>
          </p:cNvSpPr>
          <p:nvPr>
            <p:ph idx="1"/>
          </p:nvPr>
        </p:nvSpPr>
        <p:spPr>
          <a:xfrm>
            <a:off x="4191000" y="4267200"/>
            <a:ext cx="4191000" cy="2133600"/>
          </a:xfrm>
        </p:spPr>
        <p:txBody>
          <a:bodyPr/>
          <a:lstStyle/>
          <a:p>
            <a:r>
              <a:rPr lang="en-US" smtClean="0"/>
              <a:t>Superstructure factors</a:t>
            </a:r>
          </a:p>
          <a:p>
            <a:pPr lvl="1"/>
            <a:r>
              <a:rPr lang="en-US" smtClean="0"/>
              <a:t>Type of rail</a:t>
            </a:r>
          </a:p>
          <a:p>
            <a:pPr lvl="1"/>
            <a:r>
              <a:rPr lang="en-US" smtClean="0"/>
              <a:t>Tie type </a:t>
            </a:r>
            <a:br>
              <a:rPr lang="en-US" smtClean="0"/>
            </a:br>
            <a:r>
              <a:rPr lang="en-US" smtClean="0"/>
              <a:t>(timber, concrete, etc.)</a:t>
            </a:r>
          </a:p>
          <a:p>
            <a:pPr lvl="1"/>
            <a:r>
              <a:rPr lang="en-US" smtClean="0"/>
              <a:t>Tie dimensions</a:t>
            </a:r>
          </a:p>
          <a:p>
            <a:pPr lvl="1"/>
            <a:r>
              <a:rPr lang="en-US" smtClean="0"/>
              <a:t>Tie spacing</a:t>
            </a:r>
          </a:p>
        </p:txBody>
      </p:sp>
      <p:pic>
        <p:nvPicPr>
          <p:cNvPr id="52228" name="Picture 7" descr="slcst06"/>
          <p:cNvPicPr>
            <a:picLocks noChangeAspect="1" noChangeArrowheads="1"/>
          </p:cNvPicPr>
          <p:nvPr/>
        </p:nvPicPr>
        <p:blipFill>
          <a:blip r:embed="rId2" cstate="email"/>
          <a:srcRect/>
          <a:stretch>
            <a:fillRect/>
          </a:stretch>
        </p:blipFill>
        <p:spPr bwMode="auto">
          <a:xfrm>
            <a:off x="990600" y="2133600"/>
            <a:ext cx="2743200" cy="2057400"/>
          </a:xfrm>
          <a:prstGeom prst="rect">
            <a:avLst/>
          </a:prstGeom>
          <a:noFill/>
          <a:ln w="9525">
            <a:noFill/>
            <a:miter lim="800000"/>
            <a:headEnd/>
            <a:tailEnd/>
          </a:ln>
        </p:spPr>
      </p:pic>
      <p:pic>
        <p:nvPicPr>
          <p:cNvPr id="6" name="Picture 5" descr="PA00001246324.jpg"/>
          <p:cNvPicPr>
            <a:picLocks noChangeAspect="1"/>
          </p:cNvPicPr>
          <p:nvPr/>
        </p:nvPicPr>
        <p:blipFill>
          <a:blip r:embed="rId3" cstate="email"/>
          <a:srcRect/>
          <a:stretch>
            <a:fillRect/>
          </a:stretch>
        </p:blipFill>
        <p:spPr bwMode="auto">
          <a:xfrm>
            <a:off x="4495800" y="2133600"/>
            <a:ext cx="3206750" cy="2057400"/>
          </a:xfrm>
          <a:prstGeom prst="rect">
            <a:avLst/>
          </a:prstGeom>
          <a:noFill/>
          <a:ln w="9525">
            <a:noFill/>
            <a:miter lim="800000"/>
            <a:headEnd/>
            <a:tailEnd/>
          </a:ln>
        </p:spPr>
      </p:pic>
      <p:sp>
        <p:nvSpPr>
          <p:cNvPr id="7" name="Content Placeholder 2"/>
          <p:cNvSpPr txBox="1">
            <a:spLocks/>
          </p:cNvSpPr>
          <p:nvPr/>
        </p:nvSpPr>
        <p:spPr bwMode="auto">
          <a:xfrm>
            <a:off x="762000" y="4267200"/>
            <a:ext cx="3048000" cy="1905000"/>
          </a:xfrm>
          <a:prstGeom prst="rect">
            <a:avLst/>
          </a:prstGeom>
          <a:noFill/>
          <a:ln w="9525">
            <a:noFill/>
            <a:miter lim="800000"/>
            <a:headEnd/>
            <a:tailEnd/>
          </a:ln>
        </p:spPr>
        <p:txBody>
          <a:bodyPr/>
          <a:lstStyle/>
          <a:p>
            <a:pPr marL="342900" indent="-342900" eaLnBrk="0" hangingPunct="0">
              <a:lnSpc>
                <a:spcPct val="120000"/>
              </a:lnSpc>
              <a:spcBef>
                <a:spcPct val="20000"/>
              </a:spcBef>
              <a:buFontTx/>
              <a:buBlip>
                <a:blip r:embed="rId4"/>
              </a:buBlip>
              <a:defRPr/>
            </a:pPr>
            <a:r>
              <a:rPr lang="en-US" sz="2400" kern="0" dirty="0">
                <a:solidFill>
                  <a:srgbClr val="000000"/>
                </a:solidFill>
                <a:latin typeface="Verdana"/>
                <a:cs typeface="+mn-cs"/>
              </a:rPr>
              <a:t>Train factors</a:t>
            </a:r>
          </a:p>
          <a:p>
            <a:pPr marL="685800" lvl="1" indent="-228600" eaLnBrk="0" hangingPunct="0">
              <a:lnSpc>
                <a:spcPct val="120000"/>
              </a:lnSpc>
              <a:spcBef>
                <a:spcPct val="20000"/>
              </a:spcBef>
              <a:buSzPct val="75000"/>
              <a:buFontTx/>
              <a:buChar char="•"/>
              <a:defRPr/>
            </a:pPr>
            <a:r>
              <a:rPr lang="en-US" sz="2000" kern="0" dirty="0">
                <a:solidFill>
                  <a:srgbClr val="000000"/>
                </a:solidFill>
                <a:latin typeface="Verdana"/>
                <a:cs typeface="+mn-cs"/>
              </a:rPr>
              <a:t>Wheel load</a:t>
            </a:r>
          </a:p>
          <a:p>
            <a:pPr marL="685800" lvl="1" indent="-228600" eaLnBrk="0" hangingPunct="0">
              <a:lnSpc>
                <a:spcPct val="120000"/>
              </a:lnSpc>
              <a:spcBef>
                <a:spcPct val="20000"/>
              </a:spcBef>
              <a:buSzPct val="75000"/>
              <a:buFontTx/>
              <a:buChar char="•"/>
              <a:defRPr/>
            </a:pPr>
            <a:r>
              <a:rPr lang="en-US" sz="2000" kern="0" dirty="0">
                <a:solidFill>
                  <a:srgbClr val="000000"/>
                </a:solidFill>
                <a:latin typeface="Verdana"/>
                <a:cs typeface="+mn-cs"/>
              </a:rPr>
              <a:t>Wheel diameter</a:t>
            </a:r>
          </a:p>
          <a:p>
            <a:pPr marL="685800" lvl="1" indent="-228600" eaLnBrk="0" hangingPunct="0">
              <a:lnSpc>
                <a:spcPct val="120000"/>
              </a:lnSpc>
              <a:spcBef>
                <a:spcPct val="20000"/>
              </a:spcBef>
              <a:buSzPct val="75000"/>
              <a:buFontTx/>
              <a:buChar char="•"/>
              <a:defRPr/>
            </a:pPr>
            <a:r>
              <a:rPr lang="en-US" sz="2000" kern="0" dirty="0">
                <a:solidFill>
                  <a:srgbClr val="000000"/>
                </a:solidFill>
                <a:latin typeface="Verdana"/>
                <a:cs typeface="+mn-cs"/>
              </a:rPr>
              <a:t>Maximum speed</a:t>
            </a:r>
          </a:p>
        </p:txBody>
      </p:sp>
      <p:sp>
        <p:nvSpPr>
          <p:cNvPr id="52231" name="TextBox 7"/>
          <p:cNvSpPr txBox="1">
            <a:spLocks noChangeArrowheads="1"/>
          </p:cNvSpPr>
          <p:nvPr/>
        </p:nvSpPr>
        <p:spPr bwMode="auto">
          <a:xfrm>
            <a:off x="1371600" y="1447800"/>
            <a:ext cx="6096000" cy="461963"/>
          </a:xfrm>
          <a:prstGeom prst="rect">
            <a:avLst/>
          </a:prstGeom>
          <a:solidFill>
            <a:srgbClr val="0070C0"/>
          </a:solidFill>
          <a:ln w="9525">
            <a:noFill/>
            <a:miter lim="800000"/>
            <a:headEnd/>
            <a:tailEnd/>
          </a:ln>
        </p:spPr>
        <p:txBody>
          <a:bodyPr>
            <a:spAutoFit/>
          </a:bodyPr>
          <a:lstStyle/>
          <a:p>
            <a:pPr algn="ctr" eaLnBrk="0" hangingPunct="0"/>
            <a:r>
              <a:rPr lang="en-US" sz="2400">
                <a:solidFill>
                  <a:srgbClr val="FFFFFF"/>
                </a:solidFill>
                <a:cs typeface="+mn-cs"/>
              </a:rPr>
              <a:t>Applied pressure, p</a:t>
            </a:r>
            <a:r>
              <a:rPr lang="en-US" sz="2400" baseline="-25000">
                <a:solidFill>
                  <a:srgbClr val="FFFFFF"/>
                </a:solidFill>
                <a:cs typeface="+mn-cs"/>
              </a:rPr>
              <a:t>a </a:t>
            </a:r>
            <a:r>
              <a:rPr lang="en-US" sz="2400">
                <a:solidFill>
                  <a:srgbClr val="FFFFFF"/>
                </a:solidFill>
                <a:cs typeface="+mn-cs"/>
              </a:rPr>
              <a:t>is a function of: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dissolve">
                                      <p:cBhvr>
                                        <p:cTn id="13" dur="500"/>
                                        <p:tgtEl>
                                          <p:spTgt spid="3">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ssolve">
                                      <p:cBhvr>
                                        <p:cTn id="16" dur="500"/>
                                        <p:tgtEl>
                                          <p:spTgt spid="3">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Design Approach</a:t>
            </a:r>
            <a:endParaRPr lang="en-US" dirty="0"/>
          </a:p>
        </p:txBody>
      </p:sp>
      <p:graphicFrame>
        <p:nvGraphicFramePr>
          <p:cNvPr id="4" name="Object 1"/>
          <p:cNvGraphicFramePr>
            <a:graphicFrameLocks noChangeAspect="1"/>
          </p:cNvGraphicFramePr>
          <p:nvPr/>
        </p:nvGraphicFramePr>
        <p:xfrm>
          <a:off x="4294188" y="1981200"/>
          <a:ext cx="2563812" cy="893762"/>
        </p:xfrm>
        <a:graphic>
          <a:graphicData uri="http://schemas.openxmlformats.org/presentationml/2006/ole">
            <mc:AlternateContent xmlns:mc="http://schemas.openxmlformats.org/markup-compatibility/2006">
              <mc:Choice xmlns:v="urn:schemas-microsoft-com:vml" Requires="v">
                <p:oleObj spid="_x0000_s43020" name="Equation" r:id="rId3" imgW="1130040" imgH="393480" progId="Equation.3">
                  <p:embed/>
                </p:oleObj>
              </mc:Choice>
              <mc:Fallback>
                <p:oleObj name="Equation" r:id="rId3" imgW="113004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188" y="1981200"/>
                        <a:ext cx="2563812" cy="893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30"/>
          <p:cNvSpPr txBox="1">
            <a:spLocks noChangeArrowheads="1"/>
          </p:cNvSpPr>
          <p:nvPr/>
        </p:nvSpPr>
        <p:spPr bwMode="auto">
          <a:xfrm>
            <a:off x="941388" y="2133600"/>
            <a:ext cx="3429000" cy="461665"/>
          </a:xfrm>
          <a:prstGeom prst="rect">
            <a:avLst/>
          </a:prstGeom>
          <a:noFill/>
          <a:ln w="9525">
            <a:noFill/>
            <a:miter lim="800000"/>
            <a:headEnd/>
            <a:tailEnd/>
          </a:ln>
        </p:spPr>
        <p:txBody>
          <a:bodyPr wrap="square">
            <a:spAutoFit/>
          </a:bodyPr>
          <a:lstStyle/>
          <a:p>
            <a:pPr eaLnBrk="0" hangingPunct="0"/>
            <a:r>
              <a:rPr lang="en-US" sz="2400" dirty="0" smtClean="0">
                <a:solidFill>
                  <a:srgbClr val="000000"/>
                </a:solidFill>
                <a:cs typeface="+mn-cs"/>
              </a:rPr>
              <a:t>Applied </a:t>
            </a:r>
            <a:r>
              <a:rPr lang="en-US" sz="2400" dirty="0">
                <a:solidFill>
                  <a:srgbClr val="000000"/>
                </a:solidFill>
                <a:cs typeface="+mn-cs"/>
              </a:rPr>
              <a:t>pressure, </a:t>
            </a:r>
            <a:r>
              <a:rPr lang="en-US" sz="2400" dirty="0" smtClean="0">
                <a:solidFill>
                  <a:srgbClr val="000000"/>
                </a:solidFill>
                <a:cs typeface="+mn-cs"/>
              </a:rPr>
              <a:t>p</a:t>
            </a:r>
            <a:r>
              <a:rPr lang="en-US" sz="2400" baseline="-25000" dirty="0" smtClean="0">
                <a:solidFill>
                  <a:srgbClr val="000000"/>
                </a:solidFill>
                <a:cs typeface="+mn-cs"/>
              </a:rPr>
              <a:t>a</a:t>
            </a:r>
            <a:endParaRPr lang="en-US" sz="2400" dirty="0">
              <a:solidFill>
                <a:srgbClr val="000000"/>
              </a:solidFill>
              <a:cs typeface="+mn-cs"/>
            </a:endParaRPr>
          </a:p>
        </p:txBody>
      </p:sp>
      <p:sp>
        <p:nvSpPr>
          <p:cNvPr id="6" name="Content Placeholder 2"/>
          <p:cNvSpPr txBox="1">
            <a:spLocks/>
          </p:cNvSpPr>
          <p:nvPr/>
        </p:nvSpPr>
        <p:spPr bwMode="auto">
          <a:xfrm>
            <a:off x="609600" y="3124200"/>
            <a:ext cx="5410200" cy="2438400"/>
          </a:xfrm>
          <a:prstGeom prst="rect">
            <a:avLst/>
          </a:prstGeom>
          <a:noFill/>
          <a:ln w="9525">
            <a:noFill/>
            <a:miter lim="800000"/>
            <a:headEnd/>
            <a:tailEnd/>
          </a:ln>
        </p:spPr>
        <p:txBody>
          <a:bodyPr/>
          <a:lstStyle/>
          <a:p>
            <a:pPr marL="342900" indent="-342900" eaLnBrk="0" hangingPunct="0">
              <a:lnSpc>
                <a:spcPct val="120000"/>
              </a:lnSpc>
              <a:spcBef>
                <a:spcPct val="20000"/>
              </a:spcBef>
              <a:buFontTx/>
              <a:buBlip>
                <a:blip r:embed="rId5"/>
              </a:buBlip>
              <a:defRPr/>
            </a:pPr>
            <a:r>
              <a:rPr lang="en-US" sz="2400" kern="0" dirty="0" smtClean="0">
                <a:solidFill>
                  <a:srgbClr val="000000"/>
                </a:solidFill>
                <a:latin typeface="Verdana"/>
                <a:cs typeface="+mn-cs"/>
              </a:rPr>
              <a:t>Where</a:t>
            </a:r>
            <a:endParaRPr lang="en-US" sz="2400" kern="0" dirty="0">
              <a:solidFill>
                <a:srgbClr val="000000"/>
              </a:solidFill>
              <a:latin typeface="Verdana"/>
              <a:cs typeface="+mn-cs"/>
            </a:endParaRPr>
          </a:p>
          <a:p>
            <a:pPr marL="685800" lvl="1" indent="-228600" eaLnBrk="0" hangingPunct="0">
              <a:lnSpc>
                <a:spcPct val="120000"/>
              </a:lnSpc>
              <a:spcBef>
                <a:spcPct val="20000"/>
              </a:spcBef>
              <a:buSzPct val="75000"/>
              <a:buFontTx/>
              <a:buChar char="•"/>
              <a:defRPr/>
            </a:pPr>
            <a:r>
              <a:rPr lang="en-US" sz="2000" kern="0" dirty="0" smtClean="0">
                <a:solidFill>
                  <a:srgbClr val="000000"/>
                </a:solidFill>
                <a:latin typeface="Verdana"/>
                <a:cs typeface="+mn-cs"/>
              </a:rPr>
              <a:t>w = Wheel load (lb)</a:t>
            </a:r>
            <a:endParaRPr lang="en-US" sz="2000" kern="0" dirty="0">
              <a:solidFill>
                <a:srgbClr val="000000"/>
              </a:solidFill>
              <a:latin typeface="Verdana"/>
              <a:cs typeface="+mn-cs"/>
            </a:endParaRPr>
          </a:p>
          <a:p>
            <a:pPr marL="685800" lvl="1" indent="-228600" eaLnBrk="0" hangingPunct="0">
              <a:lnSpc>
                <a:spcPct val="120000"/>
              </a:lnSpc>
              <a:spcBef>
                <a:spcPct val="20000"/>
              </a:spcBef>
              <a:buSzPct val="75000"/>
              <a:buFontTx/>
              <a:buChar char="•"/>
              <a:defRPr/>
            </a:pPr>
            <a:r>
              <a:rPr lang="en-US" sz="2000" kern="0" dirty="0" smtClean="0">
                <a:solidFill>
                  <a:srgbClr val="000000"/>
                </a:solidFill>
                <a:latin typeface="Verdana"/>
                <a:cs typeface="+mn-cs"/>
              </a:rPr>
              <a:t>IF = Influence factor</a:t>
            </a:r>
            <a:endParaRPr lang="en-US" sz="2000" kern="0" dirty="0">
              <a:solidFill>
                <a:srgbClr val="000000"/>
              </a:solidFill>
              <a:latin typeface="Verdana"/>
              <a:cs typeface="+mn-cs"/>
            </a:endParaRPr>
          </a:p>
          <a:p>
            <a:pPr marL="685800" lvl="1" indent="-228600" eaLnBrk="0" hangingPunct="0">
              <a:lnSpc>
                <a:spcPct val="120000"/>
              </a:lnSpc>
              <a:spcBef>
                <a:spcPct val="20000"/>
              </a:spcBef>
              <a:buSzPct val="75000"/>
              <a:buFontTx/>
              <a:buChar char="•"/>
              <a:defRPr/>
            </a:pPr>
            <a:r>
              <a:rPr lang="en-US" sz="2000" kern="0" dirty="0" smtClean="0">
                <a:solidFill>
                  <a:srgbClr val="000000"/>
                </a:solidFill>
                <a:latin typeface="Verdana"/>
                <a:cs typeface="+mn-cs"/>
              </a:rPr>
              <a:t>DF = Distribution factor</a:t>
            </a:r>
          </a:p>
          <a:p>
            <a:pPr marL="685800" lvl="1" indent="-228600" eaLnBrk="0" hangingPunct="0">
              <a:lnSpc>
                <a:spcPct val="120000"/>
              </a:lnSpc>
              <a:spcBef>
                <a:spcPct val="20000"/>
              </a:spcBef>
              <a:buSzPct val="75000"/>
              <a:buFontTx/>
              <a:buChar char="•"/>
              <a:defRPr/>
            </a:pPr>
            <a:r>
              <a:rPr lang="en-US" sz="2000" kern="0" dirty="0" smtClean="0">
                <a:solidFill>
                  <a:srgbClr val="000000"/>
                </a:solidFill>
                <a:latin typeface="Verdana"/>
                <a:cs typeface="+mn-cs"/>
              </a:rPr>
              <a:t>A = cross-tie surface area at base</a:t>
            </a:r>
            <a:endParaRPr lang="en-US" sz="2000" kern="0" dirty="0">
              <a:solidFill>
                <a:srgbClr val="000000"/>
              </a:solidFill>
              <a:latin typeface="Verdana"/>
              <a:cs typeface="+mn-cs"/>
            </a:endParaRPr>
          </a:p>
        </p:txBody>
      </p:sp>
      <p:sp>
        <p:nvSpPr>
          <p:cNvPr id="7" name="TextBox 6"/>
          <p:cNvSpPr txBox="1"/>
          <p:nvPr/>
        </p:nvSpPr>
        <p:spPr>
          <a:xfrm>
            <a:off x="0" y="6550223"/>
            <a:ext cx="7010400" cy="307777"/>
          </a:xfrm>
          <a:prstGeom prst="rect">
            <a:avLst/>
          </a:prstGeom>
          <a:noFill/>
        </p:spPr>
        <p:txBody>
          <a:bodyPr wrap="square" rtlCol="0">
            <a:spAutoFit/>
          </a:bodyPr>
          <a:lstStyle/>
          <a:p>
            <a:pPr eaLnBrk="0" hangingPunct="0"/>
            <a:r>
              <a:rPr lang="en-US" sz="1400" b="1" dirty="0" smtClean="0">
                <a:solidFill>
                  <a:srgbClr val="000000"/>
                </a:solidFill>
                <a:cs typeface="+mn-cs"/>
              </a:rPr>
              <a:t>Ref: AREMA Manual for Railway Engineering (2010), Chapter 1</a:t>
            </a:r>
            <a:endParaRPr lang="en-US" sz="1400" b="1" dirty="0">
              <a:solidFill>
                <a:srgbClr val="000000"/>
              </a:solidFill>
              <a:cs typeface="+mn-cs"/>
            </a:endParaRPr>
          </a:p>
        </p:txBody>
      </p:sp>
      <p:sp>
        <p:nvSpPr>
          <p:cNvPr id="8" name="Rectangle 7"/>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Design Approach</a:t>
            </a:r>
            <a:endParaRPr lang="en-US" dirty="0"/>
          </a:p>
        </p:txBody>
      </p:sp>
      <p:sp>
        <p:nvSpPr>
          <p:cNvPr id="3" name="Content Placeholder 2"/>
          <p:cNvSpPr>
            <a:spLocks noGrp="1"/>
          </p:cNvSpPr>
          <p:nvPr>
            <p:ph idx="1"/>
          </p:nvPr>
        </p:nvSpPr>
        <p:spPr>
          <a:xfrm>
            <a:off x="1143000" y="3124200"/>
            <a:ext cx="6629400" cy="2895600"/>
          </a:xfrm>
        </p:spPr>
        <p:txBody>
          <a:bodyPr/>
          <a:lstStyle/>
          <a:p>
            <a:r>
              <a:rPr lang="en-US" dirty="0" smtClean="0"/>
              <a:t>Where</a:t>
            </a:r>
          </a:p>
          <a:p>
            <a:pPr lvl="1"/>
            <a:r>
              <a:rPr lang="en-US" dirty="0" smtClean="0"/>
              <a:t>V = Maximum train speed (mph)</a:t>
            </a:r>
          </a:p>
          <a:p>
            <a:pPr lvl="1"/>
            <a:r>
              <a:rPr lang="en-US" dirty="0" smtClean="0"/>
              <a:t>D = Wheel diameter (in)</a:t>
            </a:r>
            <a:endParaRPr lang="en-US" dirty="0"/>
          </a:p>
        </p:txBody>
      </p:sp>
      <p:graphicFrame>
        <p:nvGraphicFramePr>
          <p:cNvPr id="4" name="Object 1"/>
          <p:cNvGraphicFramePr>
            <a:graphicFrameLocks noChangeAspect="1"/>
          </p:cNvGraphicFramePr>
          <p:nvPr/>
        </p:nvGraphicFramePr>
        <p:xfrm>
          <a:off x="4373563" y="1862138"/>
          <a:ext cx="1265237" cy="981075"/>
        </p:xfrm>
        <a:graphic>
          <a:graphicData uri="http://schemas.openxmlformats.org/presentationml/2006/ole">
            <mc:AlternateContent xmlns:mc="http://schemas.openxmlformats.org/markup-compatibility/2006">
              <mc:Choice xmlns:v="urn:schemas-microsoft-com:vml" Requires="v">
                <p:oleObj spid="_x0000_s44044" name="Equation" r:id="rId3" imgW="558720" imgH="431640" progId="Equation.3">
                  <p:embed/>
                </p:oleObj>
              </mc:Choice>
              <mc:Fallback>
                <p:oleObj name="Equation" r:id="rId3" imgW="55872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3563" y="1862138"/>
                        <a:ext cx="1265237" cy="981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30"/>
          <p:cNvSpPr txBox="1">
            <a:spLocks noChangeArrowheads="1"/>
          </p:cNvSpPr>
          <p:nvPr/>
        </p:nvSpPr>
        <p:spPr bwMode="auto">
          <a:xfrm>
            <a:off x="1292225" y="2133600"/>
            <a:ext cx="3429000" cy="461665"/>
          </a:xfrm>
          <a:prstGeom prst="rect">
            <a:avLst/>
          </a:prstGeom>
          <a:noFill/>
          <a:ln w="9525">
            <a:noFill/>
            <a:miter lim="800000"/>
            <a:headEnd/>
            <a:tailEnd/>
          </a:ln>
        </p:spPr>
        <p:txBody>
          <a:bodyPr wrap="square">
            <a:spAutoFit/>
          </a:bodyPr>
          <a:lstStyle/>
          <a:p>
            <a:pPr eaLnBrk="0" hangingPunct="0"/>
            <a:r>
              <a:rPr lang="en-US" sz="2400" dirty="0" smtClean="0">
                <a:solidFill>
                  <a:srgbClr val="000000"/>
                </a:solidFill>
                <a:cs typeface="+mn-cs"/>
              </a:rPr>
              <a:t>Influence factor, IF</a:t>
            </a:r>
            <a:endParaRPr lang="en-US" sz="2400" dirty="0">
              <a:solidFill>
                <a:srgbClr val="000000"/>
              </a:solidFill>
              <a:cs typeface="+mn-cs"/>
            </a:endParaRPr>
          </a:p>
        </p:txBody>
      </p:sp>
      <p:sp>
        <p:nvSpPr>
          <p:cNvPr id="6" name="TextBox 5"/>
          <p:cNvSpPr txBox="1"/>
          <p:nvPr/>
        </p:nvSpPr>
        <p:spPr>
          <a:xfrm>
            <a:off x="0" y="6550223"/>
            <a:ext cx="7010400" cy="307777"/>
          </a:xfrm>
          <a:prstGeom prst="rect">
            <a:avLst/>
          </a:prstGeom>
          <a:noFill/>
        </p:spPr>
        <p:txBody>
          <a:bodyPr wrap="square" rtlCol="0">
            <a:spAutoFit/>
          </a:bodyPr>
          <a:lstStyle/>
          <a:p>
            <a:pPr eaLnBrk="0" hangingPunct="0"/>
            <a:r>
              <a:rPr lang="en-US" sz="1400" b="1" dirty="0" smtClean="0">
                <a:solidFill>
                  <a:srgbClr val="000000"/>
                </a:solidFill>
                <a:cs typeface="+mn-cs"/>
              </a:rPr>
              <a:t>Ref: AREMA Manual for Railway Engineering (2010), Chapter 1</a:t>
            </a:r>
            <a:endParaRPr lang="en-US" sz="1400" b="1" dirty="0">
              <a:solidFill>
                <a:srgbClr val="000000"/>
              </a:solidFill>
              <a:cs typeface="+mn-cs"/>
            </a:endParaRPr>
          </a:p>
        </p:txBody>
      </p:sp>
      <p:sp>
        <p:nvSpPr>
          <p:cNvPr id="7" name="Rectangle 6"/>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Design Approach</a:t>
            </a:r>
            <a:endParaRPr lang="en-US" dirty="0"/>
          </a:p>
        </p:txBody>
      </p:sp>
      <p:pic>
        <p:nvPicPr>
          <p:cNvPr id="113666" name="Picture 2"/>
          <p:cNvPicPr>
            <a:picLocks noChangeAspect="1" noChangeArrowheads="1"/>
          </p:cNvPicPr>
          <p:nvPr/>
        </p:nvPicPr>
        <p:blipFill>
          <a:blip r:embed="rId2" cstate="email"/>
          <a:srcRect/>
          <a:stretch>
            <a:fillRect/>
          </a:stretch>
        </p:blipFill>
        <p:spPr bwMode="auto">
          <a:xfrm>
            <a:off x="1676400" y="2133600"/>
            <a:ext cx="4677508" cy="4038600"/>
          </a:xfrm>
          <a:prstGeom prst="rect">
            <a:avLst/>
          </a:prstGeom>
          <a:noFill/>
          <a:ln w="9525" cap="flat" cmpd="sng" algn="ctr">
            <a:noFill/>
            <a:prstDash val="solid"/>
            <a:miter lim="800000"/>
            <a:headEnd/>
            <a:tailEnd/>
          </a:ln>
        </p:spPr>
      </p:pic>
      <p:sp>
        <p:nvSpPr>
          <p:cNvPr id="5" name="TextBox 4"/>
          <p:cNvSpPr txBox="1"/>
          <p:nvPr/>
        </p:nvSpPr>
        <p:spPr>
          <a:xfrm>
            <a:off x="0" y="6550223"/>
            <a:ext cx="7010400" cy="307777"/>
          </a:xfrm>
          <a:prstGeom prst="rect">
            <a:avLst/>
          </a:prstGeom>
          <a:noFill/>
        </p:spPr>
        <p:txBody>
          <a:bodyPr wrap="square" rtlCol="0">
            <a:spAutoFit/>
          </a:bodyPr>
          <a:lstStyle/>
          <a:p>
            <a:pPr eaLnBrk="0" hangingPunct="0"/>
            <a:r>
              <a:rPr lang="en-US" sz="1400" b="1" dirty="0" smtClean="0">
                <a:solidFill>
                  <a:srgbClr val="000000"/>
                </a:solidFill>
                <a:cs typeface="+mn-cs"/>
              </a:rPr>
              <a:t>Ref: AREMA Manual for Railway Engineering (2010), Chapter 30</a:t>
            </a:r>
            <a:endParaRPr lang="en-US" sz="1400" b="1" dirty="0">
              <a:solidFill>
                <a:srgbClr val="000000"/>
              </a:solidFill>
              <a:cs typeface="+mn-cs"/>
            </a:endParaRPr>
          </a:p>
        </p:txBody>
      </p:sp>
      <p:sp>
        <p:nvSpPr>
          <p:cNvPr id="6" name="Rectangle 3"/>
          <p:cNvSpPr txBox="1">
            <a:spLocks noChangeArrowheads="1"/>
          </p:cNvSpPr>
          <p:nvPr/>
        </p:nvSpPr>
        <p:spPr bwMode="auto">
          <a:xfrm>
            <a:off x="1143000" y="1600200"/>
            <a:ext cx="6629400"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20000"/>
              </a:lnSpc>
              <a:spcBef>
                <a:spcPct val="20000"/>
              </a:spcBef>
              <a:buFontTx/>
              <a:buBlip>
                <a:blip r:embed="rId3"/>
              </a:buBlip>
              <a:defRPr/>
            </a:pPr>
            <a:r>
              <a:rPr lang="en-US" sz="2000" kern="0" dirty="0" smtClean="0">
                <a:solidFill>
                  <a:srgbClr val="000000"/>
                </a:solidFill>
                <a:latin typeface="Verdana"/>
                <a:cs typeface="+mn-cs"/>
              </a:rPr>
              <a:t>Determination of distribution factor, DF</a:t>
            </a:r>
            <a:endParaRPr lang="en-US" b="1" kern="0" dirty="0" smtClean="0">
              <a:solidFill>
                <a:srgbClr val="FF0000"/>
              </a:solidFill>
              <a:latin typeface="Verdana"/>
              <a:cs typeface="+mn-cs"/>
            </a:endParaRPr>
          </a:p>
          <a:p>
            <a:pPr marL="742950" lvl="1" indent="-285750">
              <a:lnSpc>
                <a:spcPct val="120000"/>
              </a:lnSpc>
              <a:spcBef>
                <a:spcPct val="20000"/>
              </a:spcBef>
              <a:defRPr/>
            </a:pPr>
            <a:endParaRPr lang="en-US" b="1" kern="0" dirty="0" smtClean="0">
              <a:solidFill>
                <a:srgbClr val="FF0000"/>
              </a:solidFill>
              <a:latin typeface="Verdana"/>
              <a:cs typeface="+mn-cs"/>
            </a:endParaRPr>
          </a:p>
        </p:txBody>
      </p:sp>
      <p:sp>
        <p:nvSpPr>
          <p:cNvPr id="7" name="Line 6"/>
          <p:cNvSpPr>
            <a:spLocks noChangeShapeType="1"/>
          </p:cNvSpPr>
          <p:nvPr/>
        </p:nvSpPr>
        <p:spPr bwMode="auto">
          <a:xfrm flipH="1">
            <a:off x="2209800" y="4343400"/>
            <a:ext cx="1143000" cy="0"/>
          </a:xfrm>
          <a:prstGeom prst="line">
            <a:avLst/>
          </a:prstGeom>
          <a:noFill/>
          <a:ln w="38100">
            <a:solidFill>
              <a:srgbClr val="FF0000"/>
            </a:solidFill>
            <a:round/>
            <a:headEnd/>
            <a:tailEnd type="arrow" w="med" len="med"/>
          </a:ln>
        </p:spPr>
        <p:txBody>
          <a:bodyPr/>
          <a:lstStyle/>
          <a:p>
            <a:pPr eaLnBrk="0" hangingPunct="0"/>
            <a:endParaRPr lang="en-US" sz="3200">
              <a:solidFill>
                <a:srgbClr val="000000"/>
              </a:solidFill>
              <a:cs typeface="+mn-cs"/>
            </a:endParaRPr>
          </a:p>
        </p:txBody>
      </p:sp>
      <p:sp>
        <p:nvSpPr>
          <p:cNvPr id="8" name="Line 10"/>
          <p:cNvSpPr>
            <a:spLocks noChangeShapeType="1"/>
          </p:cNvSpPr>
          <p:nvPr/>
        </p:nvSpPr>
        <p:spPr bwMode="auto">
          <a:xfrm rot="5400000" flipH="1">
            <a:off x="2667000" y="5029200"/>
            <a:ext cx="1371600" cy="0"/>
          </a:xfrm>
          <a:prstGeom prst="line">
            <a:avLst/>
          </a:prstGeom>
          <a:noFill/>
          <a:ln w="38100">
            <a:solidFill>
              <a:srgbClr val="FF0000"/>
            </a:solidFill>
            <a:round/>
            <a:headEnd/>
            <a:tailEnd type="arrow" w="med" len="med"/>
          </a:ln>
        </p:spPr>
        <p:txBody>
          <a:bodyPr/>
          <a:lstStyle/>
          <a:p>
            <a:pPr eaLnBrk="0" hangingPunct="0"/>
            <a:endParaRPr lang="en-US" sz="3200">
              <a:solidFill>
                <a:srgbClr val="000000"/>
              </a:solidFill>
              <a:cs typeface="+mn-cs"/>
            </a:endParaRPr>
          </a:p>
        </p:txBody>
      </p:sp>
      <p:sp>
        <p:nvSpPr>
          <p:cNvPr id="9" name="Text Box 13"/>
          <p:cNvSpPr txBox="1">
            <a:spLocks noChangeArrowheads="1"/>
          </p:cNvSpPr>
          <p:nvPr/>
        </p:nvSpPr>
        <p:spPr bwMode="auto">
          <a:xfrm>
            <a:off x="76200" y="2590800"/>
            <a:ext cx="1981200" cy="461665"/>
          </a:xfrm>
          <a:prstGeom prst="rect">
            <a:avLst/>
          </a:prstGeom>
          <a:solidFill>
            <a:srgbClr val="FF0000"/>
          </a:solidFill>
          <a:ln w="9525">
            <a:noFill/>
            <a:miter lim="800000"/>
            <a:headEnd/>
            <a:tailEnd/>
          </a:ln>
        </p:spPr>
        <p:txBody>
          <a:bodyPr wrap="square">
            <a:spAutoFit/>
          </a:bodyPr>
          <a:lstStyle/>
          <a:p>
            <a:pPr algn="ctr" eaLnBrk="0" hangingPunct="0">
              <a:spcBef>
                <a:spcPct val="50000"/>
              </a:spcBef>
            </a:pPr>
            <a:r>
              <a:rPr lang="en-US" sz="2400" b="1" dirty="0" smtClean="0">
                <a:solidFill>
                  <a:srgbClr val="FFFFFF"/>
                </a:solidFill>
                <a:cs typeface="+mn-cs"/>
              </a:rPr>
              <a:t>DF = 0.38</a:t>
            </a:r>
            <a:endParaRPr lang="en-US" sz="2400" b="1" dirty="0">
              <a:solidFill>
                <a:srgbClr val="FFFFFF"/>
              </a:solidFill>
              <a:cs typeface="+mn-cs"/>
            </a:endParaRPr>
          </a:p>
        </p:txBody>
      </p:sp>
      <p:sp>
        <p:nvSpPr>
          <p:cNvPr id="10" name="Rectangle 9"/>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strVal val="#ppt_h"/>
                                          </p:val>
                                        </p:tav>
                                        <p:tav tm="100000">
                                          <p:val>
                                            <p:strVal val="#ppt_h"/>
                                          </p:val>
                                        </p:tav>
                                      </p:tavLst>
                                    </p:anim>
                                  </p:childTnLst>
                                </p:cTn>
                              </p:par>
                            </p:childTnLst>
                          </p:cTn>
                        </p:par>
                        <p:par>
                          <p:cTn id="15" fill="hold">
                            <p:stCondLst>
                              <p:cond delay="500"/>
                            </p:stCondLst>
                            <p:childTnLst>
                              <p:par>
                                <p:cTn id="16" presetID="9" presetClass="entr" presetSubtype="0" fill="hold" grpId="0" nodeType="after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p:txBody>
          <a:bodyPr/>
          <a:lstStyle/>
          <a:p>
            <a:r>
              <a:rPr lang="en-US" dirty="0" smtClean="0"/>
              <a:t>US Design Approach</a:t>
            </a:r>
          </a:p>
        </p:txBody>
      </p:sp>
      <p:sp>
        <p:nvSpPr>
          <p:cNvPr id="3" name="Content Placeholder 2"/>
          <p:cNvSpPr>
            <a:spLocks noGrp="1"/>
          </p:cNvSpPr>
          <p:nvPr>
            <p:ph idx="1"/>
          </p:nvPr>
        </p:nvSpPr>
        <p:spPr>
          <a:xfrm>
            <a:off x="1143000" y="3200400"/>
            <a:ext cx="7543800" cy="2895600"/>
          </a:xfrm>
        </p:spPr>
        <p:txBody>
          <a:bodyPr/>
          <a:lstStyle/>
          <a:p>
            <a:r>
              <a:rPr lang="en-US" dirty="0" smtClean="0"/>
              <a:t>Where</a:t>
            </a:r>
          </a:p>
          <a:p>
            <a:pPr lvl="1"/>
            <a:r>
              <a:rPr lang="en-US" dirty="0" err="1" smtClean="0"/>
              <a:t>Q</a:t>
            </a:r>
            <a:r>
              <a:rPr lang="en-US" baseline="-25000" dirty="0" err="1" smtClean="0"/>
              <a:t>ult</a:t>
            </a:r>
            <a:r>
              <a:rPr lang="en-US" dirty="0" smtClean="0"/>
              <a:t> = Ultimate bearing pressure of subgrade (psi)</a:t>
            </a:r>
          </a:p>
          <a:p>
            <a:pPr lvl="1"/>
            <a:r>
              <a:rPr lang="en-US" dirty="0" smtClean="0"/>
              <a:t>c</a:t>
            </a:r>
            <a:r>
              <a:rPr lang="en-US" baseline="-25000" dirty="0" smtClean="0"/>
              <a:t>u</a:t>
            </a:r>
            <a:r>
              <a:rPr lang="en-US" dirty="0" smtClean="0"/>
              <a:t> = Undrained shear strength of subgrade (psi)</a:t>
            </a:r>
          </a:p>
          <a:p>
            <a:pPr lvl="1"/>
            <a:r>
              <a:rPr lang="en-US" dirty="0" err="1" smtClean="0"/>
              <a:t>N</a:t>
            </a:r>
            <a:r>
              <a:rPr lang="en-US" baseline="-25000" dirty="0" err="1" smtClean="0"/>
              <a:t>c</a:t>
            </a:r>
            <a:r>
              <a:rPr lang="en-US" dirty="0" smtClean="0"/>
              <a:t> = Bearing capacity factor</a:t>
            </a:r>
          </a:p>
          <a:p>
            <a:pPr lvl="2"/>
            <a:r>
              <a:rPr lang="en-US" dirty="0" err="1" smtClean="0">
                <a:solidFill>
                  <a:srgbClr val="0070C0"/>
                </a:solidFill>
              </a:rPr>
              <a:t>N</a:t>
            </a:r>
            <a:r>
              <a:rPr lang="en-US" baseline="-25000" dirty="0" err="1" smtClean="0">
                <a:solidFill>
                  <a:srgbClr val="0070C0"/>
                </a:solidFill>
              </a:rPr>
              <a:t>c</a:t>
            </a:r>
            <a:r>
              <a:rPr lang="en-US" dirty="0" smtClean="0">
                <a:solidFill>
                  <a:srgbClr val="0070C0"/>
                </a:solidFill>
              </a:rPr>
              <a:t> = 2.8 (</a:t>
            </a:r>
            <a:r>
              <a:rPr lang="en-US" dirty="0" err="1" smtClean="0">
                <a:solidFill>
                  <a:srgbClr val="0070C0"/>
                </a:solidFill>
              </a:rPr>
              <a:t>unstabilized</a:t>
            </a:r>
            <a:r>
              <a:rPr lang="en-US" dirty="0" smtClean="0">
                <a:solidFill>
                  <a:srgbClr val="0070C0"/>
                </a:solidFill>
              </a:rPr>
              <a:t>)</a:t>
            </a:r>
          </a:p>
          <a:p>
            <a:pPr lvl="2"/>
            <a:r>
              <a:rPr lang="en-US" dirty="0" err="1" smtClean="0">
                <a:solidFill>
                  <a:srgbClr val="FF0000"/>
                </a:solidFill>
              </a:rPr>
              <a:t>N</a:t>
            </a:r>
            <a:r>
              <a:rPr lang="en-US" baseline="-25000" dirty="0" err="1" smtClean="0">
                <a:solidFill>
                  <a:srgbClr val="FF0000"/>
                </a:solidFill>
              </a:rPr>
              <a:t>c</a:t>
            </a:r>
            <a:r>
              <a:rPr lang="en-US" dirty="0" smtClean="0">
                <a:solidFill>
                  <a:srgbClr val="FF0000"/>
                </a:solidFill>
              </a:rPr>
              <a:t> = 5.8 (geogrid stabilized)</a:t>
            </a:r>
          </a:p>
          <a:p>
            <a:pPr lvl="1"/>
            <a:r>
              <a:rPr lang="en-US" dirty="0" smtClean="0"/>
              <a:t>Per AREMA, factor of safety = 2 to 5</a:t>
            </a:r>
          </a:p>
        </p:txBody>
      </p:sp>
      <p:sp>
        <p:nvSpPr>
          <p:cNvPr id="3078" name="Rectangle 2"/>
          <p:cNvSpPr>
            <a:spLocks noChangeArrowheads="1"/>
          </p:cNvSpPr>
          <p:nvPr/>
        </p:nvSpPr>
        <p:spPr bwMode="auto">
          <a:xfrm>
            <a:off x="0" y="0"/>
            <a:ext cx="9144000" cy="0"/>
          </a:xfrm>
          <a:prstGeom prst="rect">
            <a:avLst/>
          </a:prstGeom>
          <a:noFill/>
          <a:ln w="9525" algn="ctr">
            <a:noFill/>
            <a:miter lim="800000"/>
            <a:headEnd/>
            <a:tailEnd/>
          </a:ln>
        </p:spPr>
        <p:txBody>
          <a:bodyPr wrap="none" lIns="90000" tIns="46800" rIns="90000" bIns="46800" anchor="ctr">
            <a:spAutoFit/>
          </a:bodyPr>
          <a:lstStyle/>
          <a:p>
            <a:pPr eaLnBrk="0" hangingPunct="0"/>
            <a:endParaRPr lang="en-US" sz="3200">
              <a:solidFill>
                <a:srgbClr val="000000"/>
              </a:solidFill>
              <a:cs typeface="+mn-cs"/>
            </a:endParaRPr>
          </a:p>
        </p:txBody>
      </p:sp>
      <p:graphicFrame>
        <p:nvGraphicFramePr>
          <p:cNvPr id="3074" name="Object 1"/>
          <p:cNvGraphicFramePr>
            <a:graphicFrameLocks noChangeAspect="1"/>
          </p:cNvGraphicFramePr>
          <p:nvPr/>
        </p:nvGraphicFramePr>
        <p:xfrm>
          <a:off x="1263650" y="1981200"/>
          <a:ext cx="3670300" cy="1123950"/>
        </p:xfrm>
        <a:graphic>
          <a:graphicData uri="http://schemas.openxmlformats.org/presentationml/2006/ole">
            <mc:AlternateContent xmlns:mc="http://schemas.openxmlformats.org/markup-compatibility/2006">
              <mc:Choice xmlns:v="urn:schemas-microsoft-com:vml" Requires="v">
                <p:oleObj spid="_x0000_s45078" name="Equation" r:id="rId3" imgW="1409400" imgH="431640" progId="Equation.3">
                  <p:embed/>
                </p:oleObj>
              </mc:Choice>
              <mc:Fallback>
                <p:oleObj name="Equation" r:id="rId3" imgW="140940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650" y="1981200"/>
                        <a:ext cx="3670300" cy="1123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0771" name="Object 3"/>
          <p:cNvGraphicFramePr>
            <a:graphicFrameLocks noChangeAspect="1"/>
          </p:cNvGraphicFramePr>
          <p:nvPr/>
        </p:nvGraphicFramePr>
        <p:xfrm>
          <a:off x="5029200" y="1992313"/>
          <a:ext cx="3140075" cy="1122362"/>
        </p:xfrm>
        <a:graphic>
          <a:graphicData uri="http://schemas.openxmlformats.org/presentationml/2006/ole">
            <mc:AlternateContent xmlns:mc="http://schemas.openxmlformats.org/markup-compatibility/2006">
              <mc:Choice xmlns:v="urn:schemas-microsoft-com:vml" Requires="v">
                <p:oleObj spid="_x0000_s45079" name="Equation" r:id="rId5" imgW="1206360" imgH="431640" progId="Equation.3">
                  <p:embed/>
                </p:oleObj>
              </mc:Choice>
              <mc:Fallback>
                <p:oleObj name="Equation" r:id="rId5" imgW="120636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1992313"/>
                        <a:ext cx="3140075" cy="1122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9" name="TextBox 7"/>
          <p:cNvSpPr txBox="1">
            <a:spLocks noChangeArrowheads="1"/>
          </p:cNvSpPr>
          <p:nvPr/>
        </p:nvSpPr>
        <p:spPr bwMode="auto">
          <a:xfrm>
            <a:off x="1371600" y="1447800"/>
            <a:ext cx="6096000" cy="461963"/>
          </a:xfrm>
          <a:prstGeom prst="rect">
            <a:avLst/>
          </a:prstGeom>
          <a:solidFill>
            <a:srgbClr val="FF0000"/>
          </a:solidFill>
          <a:ln w="9525">
            <a:noFill/>
            <a:miter lim="800000"/>
            <a:headEnd/>
            <a:tailEnd/>
          </a:ln>
        </p:spPr>
        <p:txBody>
          <a:bodyPr>
            <a:spAutoFit/>
          </a:bodyPr>
          <a:lstStyle/>
          <a:p>
            <a:pPr algn="ctr" eaLnBrk="0" hangingPunct="0"/>
            <a:r>
              <a:rPr lang="en-US" sz="2400">
                <a:solidFill>
                  <a:srgbClr val="FFFFFF"/>
                </a:solidFill>
                <a:cs typeface="+mn-cs"/>
              </a:rPr>
              <a:t>Allowable bearing pressure, p</a:t>
            </a:r>
            <a:r>
              <a:rPr lang="en-US" sz="2400" baseline="-25000">
                <a:solidFill>
                  <a:srgbClr val="FFFFFF"/>
                </a:solidFill>
                <a:cs typeface="+mn-cs"/>
              </a:rPr>
              <a:t>c</a:t>
            </a:r>
            <a:endParaRPr lang="en-US" sz="2400">
              <a:solidFill>
                <a:srgbClr val="FFFFFF"/>
              </a:solidFill>
              <a:cs typeface="+mn-cs"/>
            </a:endParaRPr>
          </a:p>
        </p:txBody>
      </p:sp>
      <p:sp>
        <p:nvSpPr>
          <p:cNvPr id="8" name="TextBox 7"/>
          <p:cNvSpPr txBox="1"/>
          <p:nvPr/>
        </p:nvSpPr>
        <p:spPr>
          <a:xfrm>
            <a:off x="0" y="6550223"/>
            <a:ext cx="7010400" cy="307777"/>
          </a:xfrm>
          <a:prstGeom prst="rect">
            <a:avLst/>
          </a:prstGeom>
          <a:noFill/>
        </p:spPr>
        <p:txBody>
          <a:bodyPr wrap="square" rtlCol="0">
            <a:spAutoFit/>
          </a:bodyPr>
          <a:lstStyle/>
          <a:p>
            <a:pPr eaLnBrk="0" hangingPunct="0"/>
            <a:r>
              <a:rPr lang="en-US" sz="1400" b="1" dirty="0" smtClean="0">
                <a:solidFill>
                  <a:srgbClr val="000000"/>
                </a:solidFill>
                <a:cs typeface="+mn-cs"/>
              </a:rPr>
              <a:t>Ref: US Army Corps of Engineers (2003): ETL 1110-1-189</a:t>
            </a:r>
          </a:p>
        </p:txBody>
      </p:sp>
      <p:sp>
        <p:nvSpPr>
          <p:cNvPr id="9" name="Rectangle 8"/>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0771"/>
                                        </p:tgtEl>
                                        <p:attrNameLst>
                                          <p:attrName>style.visibility</p:attrName>
                                        </p:attrNameLst>
                                      </p:cBhvr>
                                      <p:to>
                                        <p:strVal val="visible"/>
                                      </p:to>
                                    </p:set>
                                    <p:animEffect transition="in" filter="dissolve">
                                      <p:cBhvr>
                                        <p:cTn id="7" dur="500"/>
                                        <p:tgtEl>
                                          <p:spTgt spid="16077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dissolv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4" cstate="email"/>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1219200" y="3048000"/>
            <a:ext cx="7315200" cy="838200"/>
          </a:xfrm>
        </p:spPr>
        <p:txBody>
          <a:bodyPr/>
          <a:lstStyle/>
          <a:p>
            <a:pPr eaLnBrk="1" hangingPunct="1"/>
            <a:r>
              <a:rPr lang="en-US" dirty="0" smtClean="0"/>
              <a:t>Design Example</a:t>
            </a:r>
            <a:br>
              <a:rPr lang="en-US" dirty="0" smtClean="0"/>
            </a:br>
            <a:r>
              <a:rPr lang="en-US" dirty="0" smtClean="0"/>
              <a:t>Port of Los Angeles, CA– Berth 200 Project</a:t>
            </a:r>
            <a:endParaRPr lang="en-US" sz="1800" b="0" dirty="0" smtClean="0"/>
          </a:p>
        </p:txBody>
      </p:sp>
      <p:sp>
        <p:nvSpPr>
          <p:cNvPr id="20483" name="Rectangle 3"/>
          <p:cNvSpPr>
            <a:spLocks noChangeArrowheads="1"/>
          </p:cNvSpPr>
          <p:nvPr/>
        </p:nvSpPr>
        <p:spPr bwMode="auto">
          <a:xfrm>
            <a:off x="13331825" y="-677863"/>
            <a:ext cx="184150" cy="579438"/>
          </a:xfrm>
          <a:prstGeom prst="rect">
            <a:avLst/>
          </a:prstGeom>
          <a:noFill/>
          <a:ln w="9525">
            <a:noFill/>
            <a:miter lim="800000"/>
            <a:headEnd/>
            <a:tailEnd/>
          </a:ln>
        </p:spPr>
        <p:txBody>
          <a:bodyPr wrap="none">
            <a:spAutoFit/>
          </a:bodyPr>
          <a:lstStyle/>
          <a:p>
            <a:pPr eaLnBrk="0" hangingPunct="0"/>
            <a:endParaRPr lang="en-US" sz="3200">
              <a:solidFill>
                <a:srgbClr val="000000"/>
              </a:solidFill>
              <a:cs typeface="+mn-cs"/>
            </a:endParaRPr>
          </a:p>
        </p:txBody>
      </p:sp>
      <p:sp>
        <p:nvSpPr>
          <p:cNvPr id="20484" name="Subtitle 4"/>
          <p:cNvSpPr>
            <a:spLocks noGrp="1"/>
          </p:cNvSpPr>
          <p:nvPr>
            <p:ph type="subTitle" sz="quarter" idx="1"/>
          </p:nvPr>
        </p:nvSpPr>
        <p:spPr/>
        <p:txBody>
          <a:bodyPr/>
          <a:lstStyle/>
          <a:p>
            <a:endParaRPr lang="en-US" smtClean="0"/>
          </a:p>
        </p:txBody>
      </p:sp>
      <p:sp>
        <p:nvSpPr>
          <p:cNvPr id="5" name="Rectangle 4"/>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28600" y="197645"/>
            <a:ext cx="7162800" cy="411955"/>
          </a:xfrm>
        </p:spPr>
        <p:txBody>
          <a:bodyPr/>
          <a:lstStyle/>
          <a:p>
            <a:pPr eaLnBrk="1" hangingPunct="1"/>
            <a:r>
              <a:rPr lang="en-US" altLang="en-US" dirty="0" smtClean="0">
                <a:solidFill>
                  <a:schemeClr val="bg1"/>
                </a:solidFill>
              </a:rPr>
              <a:t>Vane Shear Testing</a:t>
            </a:r>
          </a:p>
        </p:txBody>
      </p:sp>
      <p:pic>
        <p:nvPicPr>
          <p:cNvPr id="215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575" y="1881981"/>
            <a:ext cx="508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descr="torvane shear device"/>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228600" y="1881981"/>
            <a:ext cx="3516313" cy="4525963"/>
          </a:xfrm>
          <a:noFill/>
          <a:ln>
            <a:solidFill>
              <a:schemeClr val="tx1"/>
            </a:solidFill>
            <a:miter lim="800000"/>
            <a:headEnd/>
            <a:tailEnd/>
          </a:ln>
        </p:spPr>
      </p:pic>
      <p:sp>
        <p:nvSpPr>
          <p:cNvPr id="21509" name="Text Box 6"/>
          <p:cNvSpPr txBox="1">
            <a:spLocks noChangeArrowheads="1"/>
          </p:cNvSpPr>
          <p:nvPr/>
        </p:nvSpPr>
        <p:spPr bwMode="auto">
          <a:xfrm>
            <a:off x="4267200" y="5562600"/>
            <a:ext cx="1695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bg1"/>
                </a:solidFill>
              </a:rPr>
              <a:t>Torvane Demo</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dirty="0" smtClean="0"/>
              <a:t>Design Example – POLA Berth 200</a:t>
            </a:r>
          </a:p>
        </p:txBody>
      </p:sp>
      <p:sp>
        <p:nvSpPr>
          <p:cNvPr id="21507" name="Rectangle 3"/>
          <p:cNvSpPr>
            <a:spLocks noGrp="1" noChangeArrowheads="1"/>
          </p:cNvSpPr>
          <p:nvPr>
            <p:ph type="body" sz="half" idx="1"/>
          </p:nvPr>
        </p:nvSpPr>
        <p:spPr>
          <a:xfrm>
            <a:off x="457200" y="3733800"/>
            <a:ext cx="7315200" cy="2438400"/>
          </a:xfrm>
        </p:spPr>
        <p:txBody>
          <a:bodyPr/>
          <a:lstStyle/>
          <a:p>
            <a:pPr eaLnBrk="1" hangingPunct="1"/>
            <a:r>
              <a:rPr lang="en-US" sz="2000" dirty="0" smtClean="0"/>
              <a:t>Design parameters</a:t>
            </a:r>
          </a:p>
          <a:p>
            <a:pPr lvl="1" eaLnBrk="1" hangingPunct="1"/>
            <a:r>
              <a:rPr lang="en-US" sz="1800" dirty="0" smtClean="0"/>
              <a:t>Wheel load: 		Cooper E80 (40,000 lbs)</a:t>
            </a:r>
          </a:p>
          <a:p>
            <a:pPr lvl="1" eaLnBrk="1" hangingPunct="1"/>
            <a:r>
              <a:rPr lang="en-US" sz="1800" dirty="0" smtClean="0"/>
              <a:t>Wheel diameter:		36 inches</a:t>
            </a:r>
          </a:p>
          <a:p>
            <a:pPr lvl="1" eaLnBrk="1" hangingPunct="1"/>
            <a:r>
              <a:rPr lang="en-US" sz="1800" dirty="0" smtClean="0"/>
              <a:t>Maximum speed:		10 mph</a:t>
            </a:r>
          </a:p>
          <a:p>
            <a:pPr lvl="1" eaLnBrk="1" hangingPunct="1"/>
            <a:r>
              <a:rPr lang="en-US" sz="1800" dirty="0" smtClean="0"/>
              <a:t>Tie spacing:		20 inches (Timber)</a:t>
            </a:r>
          </a:p>
          <a:p>
            <a:pPr lvl="1" eaLnBrk="1" hangingPunct="1"/>
            <a:r>
              <a:rPr lang="en-US" sz="1800" dirty="0" smtClean="0"/>
              <a:t>Tie dimensions:		7" x 9" x 8' 6” (918 </a:t>
            </a:r>
            <a:r>
              <a:rPr lang="en-US" sz="1800" dirty="0" err="1" smtClean="0"/>
              <a:t>sq.in</a:t>
            </a:r>
            <a:r>
              <a:rPr lang="en-US" sz="1800" dirty="0" smtClean="0"/>
              <a:t>.)</a:t>
            </a:r>
          </a:p>
          <a:p>
            <a:pPr lvl="1" eaLnBrk="1" hangingPunct="1"/>
            <a:r>
              <a:rPr lang="en-US" sz="1800" dirty="0" smtClean="0"/>
              <a:t>Subgrade strength:	2% CBR</a:t>
            </a:r>
          </a:p>
          <a:p>
            <a:pPr lvl="1" eaLnBrk="1" hangingPunct="1"/>
            <a:r>
              <a:rPr lang="en-US" sz="1800" dirty="0" smtClean="0"/>
              <a:t>Target Factor of Safety:	2.5</a:t>
            </a:r>
          </a:p>
        </p:txBody>
      </p:sp>
      <p:sp>
        <p:nvSpPr>
          <p:cNvPr id="21508" name="AutoShape 4" descr="Large confetti"/>
          <p:cNvSpPr>
            <a:spLocks noChangeArrowheads="1"/>
          </p:cNvSpPr>
          <p:nvPr/>
        </p:nvSpPr>
        <p:spPr bwMode="auto">
          <a:xfrm rot="10800000">
            <a:off x="2743200" y="1600200"/>
            <a:ext cx="3124200" cy="685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pattFill prst="lgConfetti">
            <a:fgClr>
              <a:srgbClr val="C98A2B"/>
            </a:fgClr>
            <a:bgClr>
              <a:schemeClr val="bg1"/>
            </a:bgClr>
          </a:patt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21509" name="Rectangle 5"/>
          <p:cNvSpPr>
            <a:spLocks noChangeArrowheads="1"/>
          </p:cNvSpPr>
          <p:nvPr/>
        </p:nvSpPr>
        <p:spPr bwMode="auto">
          <a:xfrm>
            <a:off x="1524000" y="2286000"/>
            <a:ext cx="5791200" cy="1371600"/>
          </a:xfrm>
          <a:prstGeom prst="rect">
            <a:avLst/>
          </a:prstGeom>
          <a:solidFill>
            <a:schemeClr val="folHlink"/>
          </a:solidFill>
          <a:ln w="9525">
            <a:solidFill>
              <a:schemeClr val="tx1"/>
            </a:solidFill>
            <a:miter lim="800000"/>
            <a:headEnd/>
            <a:tailEnd/>
          </a:ln>
        </p:spPr>
        <p:txBody>
          <a:bodyPr wrap="none" anchor="ctr"/>
          <a:lstStyle/>
          <a:p>
            <a:pPr algn="ctr" eaLnBrk="0" hangingPunct="0"/>
            <a:endParaRPr lang="en-US" sz="3200">
              <a:solidFill>
                <a:srgbClr val="000000"/>
              </a:solidFill>
              <a:cs typeface="+mn-cs"/>
            </a:endParaRPr>
          </a:p>
        </p:txBody>
      </p:sp>
      <p:sp>
        <p:nvSpPr>
          <p:cNvPr id="21510" name="Rectangle 6"/>
          <p:cNvSpPr>
            <a:spLocks noChangeArrowheads="1"/>
          </p:cNvSpPr>
          <p:nvPr/>
        </p:nvSpPr>
        <p:spPr bwMode="auto">
          <a:xfrm>
            <a:off x="3810000" y="1447800"/>
            <a:ext cx="152400" cy="152400"/>
          </a:xfrm>
          <a:prstGeom prst="rect">
            <a:avLst/>
          </a:prstGeom>
          <a:solidFill>
            <a:schemeClr val="tx1"/>
          </a:solid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21511" name="Rectangle 7"/>
          <p:cNvSpPr>
            <a:spLocks noChangeArrowheads="1"/>
          </p:cNvSpPr>
          <p:nvPr/>
        </p:nvSpPr>
        <p:spPr bwMode="auto">
          <a:xfrm>
            <a:off x="4648200" y="1447800"/>
            <a:ext cx="152400" cy="152400"/>
          </a:xfrm>
          <a:prstGeom prst="rect">
            <a:avLst/>
          </a:prstGeom>
          <a:solidFill>
            <a:schemeClr val="tx1"/>
          </a:solid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21512" name="Text Box 8"/>
          <p:cNvSpPr txBox="1">
            <a:spLocks noChangeArrowheads="1"/>
          </p:cNvSpPr>
          <p:nvPr/>
        </p:nvSpPr>
        <p:spPr bwMode="auto">
          <a:xfrm>
            <a:off x="3581400" y="3154362"/>
            <a:ext cx="1524000" cy="274638"/>
          </a:xfrm>
          <a:prstGeom prst="rect">
            <a:avLst/>
          </a:prstGeom>
          <a:solidFill>
            <a:schemeClr val="folHlink"/>
          </a:solidFill>
          <a:ln w="9525">
            <a:noFill/>
            <a:miter lim="800000"/>
            <a:headEnd/>
            <a:tailEnd/>
          </a:ln>
        </p:spPr>
        <p:txBody>
          <a:bodyPr>
            <a:spAutoFit/>
          </a:bodyPr>
          <a:lstStyle/>
          <a:p>
            <a:pPr algn="ctr" eaLnBrk="0" hangingPunct="0">
              <a:spcBef>
                <a:spcPct val="50000"/>
              </a:spcBef>
            </a:pPr>
            <a:r>
              <a:rPr lang="en-US" sz="1200" b="1" dirty="0">
                <a:solidFill>
                  <a:srgbClr val="000000"/>
                </a:solidFill>
                <a:cs typeface="+mn-cs"/>
              </a:rPr>
              <a:t>Subgrade</a:t>
            </a:r>
          </a:p>
        </p:txBody>
      </p:sp>
      <p:sp>
        <p:nvSpPr>
          <p:cNvPr id="21513" name="Text Box 9"/>
          <p:cNvSpPr txBox="1">
            <a:spLocks noChangeArrowheads="1"/>
          </p:cNvSpPr>
          <p:nvPr/>
        </p:nvSpPr>
        <p:spPr bwMode="auto">
          <a:xfrm>
            <a:off x="3886200" y="1752600"/>
            <a:ext cx="914400" cy="274638"/>
          </a:xfrm>
          <a:prstGeom prst="rect">
            <a:avLst/>
          </a:prstGeom>
          <a:solidFill>
            <a:schemeClr val="bg1"/>
          </a:solidFill>
          <a:ln w="9525">
            <a:noFill/>
            <a:miter lim="800000"/>
            <a:headEnd/>
            <a:tailEnd/>
          </a:ln>
        </p:spPr>
        <p:txBody>
          <a:bodyPr>
            <a:spAutoFit/>
          </a:bodyPr>
          <a:lstStyle/>
          <a:p>
            <a:pPr algn="ctr" eaLnBrk="0" hangingPunct="0">
              <a:spcBef>
                <a:spcPct val="50000"/>
              </a:spcBef>
            </a:pPr>
            <a:r>
              <a:rPr lang="en-US" sz="1200" b="1">
                <a:solidFill>
                  <a:srgbClr val="000000"/>
                </a:solidFill>
                <a:cs typeface="+mn-cs"/>
              </a:rPr>
              <a:t>Ballast</a:t>
            </a:r>
          </a:p>
        </p:txBody>
      </p:sp>
      <p:sp>
        <p:nvSpPr>
          <p:cNvPr id="21514" name="Line 10"/>
          <p:cNvSpPr>
            <a:spLocks noChangeShapeType="1"/>
          </p:cNvSpPr>
          <p:nvPr/>
        </p:nvSpPr>
        <p:spPr bwMode="auto">
          <a:xfrm>
            <a:off x="5105400" y="1600200"/>
            <a:ext cx="1219200" cy="1588"/>
          </a:xfrm>
          <a:prstGeom prst="line">
            <a:avLst/>
          </a:prstGeom>
          <a:noFill/>
          <a:ln w="9525">
            <a:solidFill>
              <a:schemeClr val="tx1"/>
            </a:solidFill>
            <a:round/>
            <a:headEnd/>
            <a:tailEnd/>
          </a:ln>
        </p:spPr>
        <p:txBody>
          <a:bodyPr/>
          <a:lstStyle/>
          <a:p>
            <a:pPr eaLnBrk="0" hangingPunct="0"/>
            <a:endParaRPr lang="en-US" sz="3200">
              <a:solidFill>
                <a:srgbClr val="000000"/>
              </a:solidFill>
              <a:cs typeface="+mn-cs"/>
            </a:endParaRPr>
          </a:p>
        </p:txBody>
      </p:sp>
      <p:sp>
        <p:nvSpPr>
          <p:cNvPr id="21515" name="Line 11"/>
          <p:cNvSpPr>
            <a:spLocks noChangeShapeType="1"/>
          </p:cNvSpPr>
          <p:nvPr/>
        </p:nvSpPr>
        <p:spPr bwMode="auto">
          <a:xfrm>
            <a:off x="6096000" y="1600200"/>
            <a:ext cx="0" cy="685800"/>
          </a:xfrm>
          <a:prstGeom prst="line">
            <a:avLst/>
          </a:prstGeom>
          <a:noFill/>
          <a:ln w="38100">
            <a:solidFill>
              <a:schemeClr val="tx1"/>
            </a:solidFill>
            <a:round/>
            <a:headEnd type="triangle" w="med" len="med"/>
            <a:tailEnd type="triangle" w="med" len="med"/>
          </a:ln>
        </p:spPr>
        <p:txBody>
          <a:bodyPr/>
          <a:lstStyle/>
          <a:p>
            <a:pPr eaLnBrk="0" hangingPunct="0"/>
            <a:endParaRPr lang="en-US" sz="3200">
              <a:solidFill>
                <a:srgbClr val="000000"/>
              </a:solidFill>
              <a:cs typeface="+mn-cs"/>
            </a:endParaRPr>
          </a:p>
        </p:txBody>
      </p:sp>
      <p:sp>
        <p:nvSpPr>
          <p:cNvPr id="21516" name="Text Box 12"/>
          <p:cNvSpPr txBox="1">
            <a:spLocks noChangeArrowheads="1"/>
          </p:cNvSpPr>
          <p:nvPr/>
        </p:nvSpPr>
        <p:spPr bwMode="auto">
          <a:xfrm>
            <a:off x="6096000" y="1752600"/>
            <a:ext cx="1676400" cy="276999"/>
          </a:xfrm>
          <a:prstGeom prst="rect">
            <a:avLst/>
          </a:prstGeom>
          <a:noFill/>
          <a:ln w="9525">
            <a:noFill/>
            <a:miter lim="800000"/>
            <a:headEnd/>
            <a:tailEnd/>
          </a:ln>
        </p:spPr>
        <p:txBody>
          <a:bodyPr wrap="square">
            <a:spAutoFit/>
          </a:bodyPr>
          <a:lstStyle/>
          <a:p>
            <a:pPr algn="ctr" eaLnBrk="0" hangingPunct="0">
              <a:spcBef>
                <a:spcPct val="50000"/>
              </a:spcBef>
            </a:pPr>
            <a:r>
              <a:rPr lang="en-US" sz="1200" b="1" dirty="0" smtClean="0">
                <a:solidFill>
                  <a:srgbClr val="000000"/>
                </a:solidFill>
                <a:cs typeface="+mn-cs"/>
              </a:rPr>
              <a:t>9 in. minimum</a:t>
            </a:r>
            <a:endParaRPr lang="en-US" sz="1200" b="1" dirty="0">
              <a:solidFill>
                <a:srgbClr val="000000"/>
              </a:solidFill>
              <a:cs typeface="+mn-cs"/>
            </a:endParaRPr>
          </a:p>
        </p:txBody>
      </p:sp>
      <p:grpSp>
        <p:nvGrpSpPr>
          <p:cNvPr id="21517" name="Group 19"/>
          <p:cNvGrpSpPr>
            <a:grpSpLocks/>
          </p:cNvGrpSpPr>
          <p:nvPr/>
        </p:nvGrpSpPr>
        <p:grpSpPr bwMode="auto">
          <a:xfrm>
            <a:off x="2743200" y="2286000"/>
            <a:ext cx="4648200" cy="762000"/>
            <a:chOff x="1728" y="1968"/>
            <a:chExt cx="2928" cy="432"/>
          </a:xfrm>
        </p:grpSpPr>
        <p:sp>
          <p:nvSpPr>
            <p:cNvPr id="21519" name="Rectangle 20" descr="Divot"/>
            <p:cNvSpPr>
              <a:spLocks noChangeArrowheads="1"/>
            </p:cNvSpPr>
            <p:nvPr/>
          </p:nvSpPr>
          <p:spPr bwMode="auto">
            <a:xfrm>
              <a:off x="1728" y="1968"/>
              <a:ext cx="1968" cy="432"/>
            </a:xfrm>
            <a:prstGeom prst="rect">
              <a:avLst/>
            </a:prstGeom>
            <a:pattFill prst="divot">
              <a:fgClr>
                <a:schemeClr val="hlink"/>
              </a:fgClr>
              <a:bgClr>
                <a:schemeClr val="bg1"/>
              </a:bgClr>
            </a:patt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21520" name="Line 21"/>
            <p:cNvSpPr>
              <a:spLocks noChangeShapeType="1"/>
            </p:cNvSpPr>
            <p:nvPr/>
          </p:nvSpPr>
          <p:spPr bwMode="auto">
            <a:xfrm>
              <a:off x="3840" y="1968"/>
              <a:ext cx="0" cy="432"/>
            </a:xfrm>
            <a:prstGeom prst="line">
              <a:avLst/>
            </a:prstGeom>
            <a:noFill/>
            <a:ln w="38100">
              <a:solidFill>
                <a:schemeClr val="tx1"/>
              </a:solidFill>
              <a:round/>
              <a:headEnd type="triangle" w="med" len="med"/>
              <a:tailEnd type="triangle" w="med" len="med"/>
            </a:ln>
          </p:spPr>
          <p:txBody>
            <a:bodyPr/>
            <a:lstStyle/>
            <a:p>
              <a:pPr eaLnBrk="0" hangingPunct="0"/>
              <a:endParaRPr lang="en-US" sz="3200">
                <a:solidFill>
                  <a:srgbClr val="000000"/>
                </a:solidFill>
                <a:cs typeface="+mn-cs"/>
              </a:endParaRPr>
            </a:p>
          </p:txBody>
        </p:sp>
        <p:sp>
          <p:nvSpPr>
            <p:cNvPr id="21521" name="Text Box 22"/>
            <p:cNvSpPr txBox="1">
              <a:spLocks noChangeArrowheads="1"/>
            </p:cNvSpPr>
            <p:nvPr/>
          </p:nvSpPr>
          <p:spPr bwMode="auto">
            <a:xfrm>
              <a:off x="3696" y="2112"/>
              <a:ext cx="960" cy="156"/>
            </a:xfrm>
            <a:prstGeom prst="rect">
              <a:avLst/>
            </a:prstGeom>
            <a:noFill/>
            <a:ln w="9525">
              <a:noFill/>
              <a:miter lim="800000"/>
              <a:headEnd/>
              <a:tailEnd/>
            </a:ln>
          </p:spPr>
          <p:txBody>
            <a:bodyPr>
              <a:spAutoFit/>
            </a:bodyPr>
            <a:lstStyle/>
            <a:p>
              <a:pPr algn="ctr" eaLnBrk="0" hangingPunct="0">
                <a:spcBef>
                  <a:spcPct val="50000"/>
                </a:spcBef>
              </a:pPr>
              <a:r>
                <a:rPr lang="en-US" sz="1200" b="1">
                  <a:solidFill>
                    <a:srgbClr val="000000"/>
                  </a:solidFill>
                  <a:cs typeface="+mn-cs"/>
                </a:rPr>
                <a:t>? inches</a:t>
              </a:r>
            </a:p>
          </p:txBody>
        </p:sp>
        <p:sp>
          <p:nvSpPr>
            <p:cNvPr id="21522" name="Line 23"/>
            <p:cNvSpPr>
              <a:spLocks noChangeShapeType="1"/>
            </p:cNvSpPr>
            <p:nvPr/>
          </p:nvSpPr>
          <p:spPr bwMode="auto">
            <a:xfrm>
              <a:off x="3216" y="2400"/>
              <a:ext cx="768" cy="0"/>
            </a:xfrm>
            <a:prstGeom prst="line">
              <a:avLst/>
            </a:prstGeom>
            <a:noFill/>
            <a:ln w="9525">
              <a:solidFill>
                <a:schemeClr val="tx1"/>
              </a:solidFill>
              <a:round/>
              <a:headEnd/>
              <a:tailEnd/>
            </a:ln>
          </p:spPr>
          <p:txBody>
            <a:bodyPr/>
            <a:lstStyle/>
            <a:p>
              <a:pPr eaLnBrk="0" hangingPunct="0"/>
              <a:endParaRPr lang="en-US" sz="3200">
                <a:solidFill>
                  <a:srgbClr val="000000"/>
                </a:solidFill>
                <a:cs typeface="+mn-cs"/>
              </a:endParaRPr>
            </a:p>
          </p:txBody>
        </p:sp>
      </p:grpSp>
      <p:sp>
        <p:nvSpPr>
          <p:cNvPr id="21518" name="Text Box 24"/>
          <p:cNvSpPr txBox="1">
            <a:spLocks noChangeArrowheads="1"/>
          </p:cNvSpPr>
          <p:nvPr/>
        </p:nvSpPr>
        <p:spPr bwMode="auto">
          <a:xfrm>
            <a:off x="3695700" y="2362200"/>
            <a:ext cx="1295400" cy="274638"/>
          </a:xfrm>
          <a:prstGeom prst="rect">
            <a:avLst/>
          </a:prstGeom>
          <a:solidFill>
            <a:schemeClr val="bg1"/>
          </a:solidFill>
          <a:ln w="9525">
            <a:noFill/>
            <a:miter lim="800000"/>
            <a:headEnd/>
            <a:tailEnd/>
          </a:ln>
        </p:spPr>
        <p:txBody>
          <a:bodyPr>
            <a:spAutoFit/>
          </a:bodyPr>
          <a:lstStyle/>
          <a:p>
            <a:pPr algn="ctr" eaLnBrk="0" hangingPunct="0">
              <a:spcBef>
                <a:spcPct val="50000"/>
              </a:spcBef>
            </a:pPr>
            <a:r>
              <a:rPr lang="en-US" sz="1200" b="1">
                <a:solidFill>
                  <a:srgbClr val="000000"/>
                </a:solidFill>
                <a:cs typeface="+mn-cs"/>
              </a:rPr>
              <a:t>Sub-ballast</a:t>
            </a:r>
          </a:p>
        </p:txBody>
      </p:sp>
      <p:sp>
        <p:nvSpPr>
          <p:cNvPr id="19" name="Rectangle 18"/>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Example – POLA Berth 200</a:t>
            </a:r>
            <a:endParaRPr lang="en-US" dirty="0"/>
          </a:p>
        </p:txBody>
      </p:sp>
      <p:graphicFrame>
        <p:nvGraphicFramePr>
          <p:cNvPr id="4" name="Object 1"/>
          <p:cNvGraphicFramePr>
            <a:graphicFrameLocks noChangeAspect="1"/>
          </p:cNvGraphicFramePr>
          <p:nvPr/>
        </p:nvGraphicFramePr>
        <p:xfrm>
          <a:off x="4373563" y="1862138"/>
          <a:ext cx="1265237" cy="981075"/>
        </p:xfrm>
        <a:graphic>
          <a:graphicData uri="http://schemas.openxmlformats.org/presentationml/2006/ole">
            <mc:AlternateContent xmlns:mc="http://schemas.openxmlformats.org/markup-compatibility/2006">
              <mc:Choice xmlns:v="urn:schemas-microsoft-com:vml" Requires="v">
                <p:oleObj spid="_x0000_s46102" name="Equation" r:id="rId3" imgW="558720" imgH="431640" progId="Equation.3">
                  <p:embed/>
                </p:oleObj>
              </mc:Choice>
              <mc:Fallback>
                <p:oleObj name="Equation" r:id="rId3" imgW="55872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3563" y="1862138"/>
                        <a:ext cx="1265237" cy="981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30"/>
          <p:cNvSpPr txBox="1">
            <a:spLocks noChangeArrowheads="1"/>
          </p:cNvSpPr>
          <p:nvPr/>
        </p:nvSpPr>
        <p:spPr bwMode="auto">
          <a:xfrm>
            <a:off x="1292225" y="2133600"/>
            <a:ext cx="3429000" cy="461665"/>
          </a:xfrm>
          <a:prstGeom prst="rect">
            <a:avLst/>
          </a:prstGeom>
          <a:noFill/>
          <a:ln w="9525">
            <a:noFill/>
            <a:miter lim="800000"/>
            <a:headEnd/>
            <a:tailEnd/>
          </a:ln>
        </p:spPr>
        <p:txBody>
          <a:bodyPr wrap="square">
            <a:spAutoFit/>
          </a:bodyPr>
          <a:lstStyle/>
          <a:p>
            <a:pPr eaLnBrk="0" hangingPunct="0"/>
            <a:r>
              <a:rPr lang="en-US" sz="2400" dirty="0" smtClean="0">
                <a:solidFill>
                  <a:srgbClr val="000000"/>
                </a:solidFill>
                <a:cs typeface="+mn-cs"/>
              </a:rPr>
              <a:t>Influence factor, IF</a:t>
            </a:r>
            <a:endParaRPr lang="en-US" sz="2400" dirty="0">
              <a:solidFill>
                <a:srgbClr val="000000"/>
              </a:solidFill>
              <a:cs typeface="+mn-cs"/>
            </a:endParaRPr>
          </a:p>
        </p:txBody>
      </p:sp>
      <p:graphicFrame>
        <p:nvGraphicFramePr>
          <p:cNvPr id="116739" name="Object 1"/>
          <p:cNvGraphicFramePr>
            <a:graphicFrameLocks noChangeAspect="1"/>
          </p:cNvGraphicFramePr>
          <p:nvPr/>
        </p:nvGraphicFramePr>
        <p:xfrm>
          <a:off x="4391025" y="3057525"/>
          <a:ext cx="1552575" cy="981075"/>
        </p:xfrm>
        <a:graphic>
          <a:graphicData uri="http://schemas.openxmlformats.org/presentationml/2006/ole">
            <mc:AlternateContent xmlns:mc="http://schemas.openxmlformats.org/markup-compatibility/2006">
              <mc:Choice xmlns:v="urn:schemas-microsoft-com:vml" Requires="v">
                <p:oleObj spid="_x0000_s46103" name="Equation" r:id="rId5" imgW="685800" imgH="431640" progId="Equation.3">
                  <p:embed/>
                </p:oleObj>
              </mc:Choice>
              <mc:Fallback>
                <p:oleObj name="Equation" r:id="rId5" imgW="68580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1025" y="3057525"/>
                        <a:ext cx="1552575" cy="981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30"/>
          <p:cNvSpPr txBox="1">
            <a:spLocks noChangeArrowheads="1"/>
          </p:cNvSpPr>
          <p:nvPr/>
        </p:nvSpPr>
        <p:spPr bwMode="auto">
          <a:xfrm>
            <a:off x="4419600" y="4262735"/>
            <a:ext cx="1676400" cy="461665"/>
          </a:xfrm>
          <a:prstGeom prst="rect">
            <a:avLst/>
          </a:prstGeom>
          <a:noFill/>
          <a:ln w="9525">
            <a:noFill/>
            <a:miter lim="800000"/>
            <a:headEnd/>
            <a:tailEnd/>
          </a:ln>
        </p:spPr>
        <p:txBody>
          <a:bodyPr wrap="square">
            <a:spAutoFit/>
          </a:bodyPr>
          <a:lstStyle/>
          <a:p>
            <a:pPr eaLnBrk="0" hangingPunct="0"/>
            <a:r>
              <a:rPr lang="en-US" sz="2400" b="1" dirty="0" smtClean="0">
                <a:solidFill>
                  <a:srgbClr val="FF0000"/>
                </a:solidFill>
                <a:cs typeface="+mn-cs"/>
              </a:rPr>
              <a:t>= 0.09</a:t>
            </a:r>
            <a:endParaRPr lang="en-US" sz="2400" b="1" dirty="0">
              <a:solidFill>
                <a:srgbClr val="FF0000"/>
              </a:solidFill>
              <a:cs typeface="+mn-cs"/>
            </a:endParaRPr>
          </a:p>
        </p:txBody>
      </p:sp>
      <p:sp>
        <p:nvSpPr>
          <p:cNvPr id="7" name="Rectangle 6"/>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Example – POLA Berth 200</a:t>
            </a:r>
            <a:endParaRPr lang="en-US" dirty="0"/>
          </a:p>
        </p:txBody>
      </p:sp>
      <p:pic>
        <p:nvPicPr>
          <p:cNvPr id="113666" name="Picture 2"/>
          <p:cNvPicPr>
            <a:picLocks noChangeAspect="1" noChangeArrowheads="1"/>
          </p:cNvPicPr>
          <p:nvPr/>
        </p:nvPicPr>
        <p:blipFill>
          <a:blip r:embed="rId2" cstate="email"/>
          <a:srcRect/>
          <a:stretch>
            <a:fillRect/>
          </a:stretch>
        </p:blipFill>
        <p:spPr bwMode="auto">
          <a:xfrm>
            <a:off x="1676400" y="2133600"/>
            <a:ext cx="4677508" cy="4038600"/>
          </a:xfrm>
          <a:prstGeom prst="rect">
            <a:avLst/>
          </a:prstGeom>
          <a:noFill/>
          <a:ln w="9525" cap="flat" cmpd="sng" algn="ctr">
            <a:noFill/>
            <a:prstDash val="solid"/>
            <a:miter lim="800000"/>
            <a:headEnd/>
            <a:tailEnd/>
          </a:ln>
        </p:spPr>
      </p:pic>
      <p:sp>
        <p:nvSpPr>
          <p:cNvPr id="6" name="Rectangle 3"/>
          <p:cNvSpPr txBox="1">
            <a:spLocks noChangeArrowheads="1"/>
          </p:cNvSpPr>
          <p:nvPr/>
        </p:nvSpPr>
        <p:spPr bwMode="auto">
          <a:xfrm>
            <a:off x="1143000" y="1600200"/>
            <a:ext cx="6629400"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20000"/>
              </a:lnSpc>
              <a:spcBef>
                <a:spcPct val="20000"/>
              </a:spcBef>
              <a:buFontTx/>
              <a:buBlip>
                <a:blip r:embed="rId3"/>
              </a:buBlip>
              <a:defRPr/>
            </a:pPr>
            <a:r>
              <a:rPr lang="en-US" sz="2000" kern="0" dirty="0" smtClean="0">
                <a:solidFill>
                  <a:srgbClr val="000000"/>
                </a:solidFill>
                <a:latin typeface="Verdana"/>
                <a:cs typeface="+mn-cs"/>
              </a:rPr>
              <a:t>Determination of distribution factor, DF</a:t>
            </a:r>
            <a:endParaRPr lang="en-US" b="1" kern="0" dirty="0" smtClean="0">
              <a:solidFill>
                <a:srgbClr val="FF0000"/>
              </a:solidFill>
              <a:latin typeface="Verdana"/>
              <a:cs typeface="+mn-cs"/>
            </a:endParaRPr>
          </a:p>
          <a:p>
            <a:pPr marL="742950" lvl="1" indent="-285750">
              <a:lnSpc>
                <a:spcPct val="120000"/>
              </a:lnSpc>
              <a:spcBef>
                <a:spcPct val="20000"/>
              </a:spcBef>
              <a:defRPr/>
            </a:pPr>
            <a:endParaRPr lang="en-US" b="1" kern="0" dirty="0" smtClean="0">
              <a:solidFill>
                <a:srgbClr val="FF0000"/>
              </a:solidFill>
              <a:latin typeface="Verdana"/>
              <a:cs typeface="+mn-cs"/>
            </a:endParaRPr>
          </a:p>
        </p:txBody>
      </p:sp>
      <p:sp>
        <p:nvSpPr>
          <p:cNvPr id="7" name="Line 6"/>
          <p:cNvSpPr>
            <a:spLocks noChangeShapeType="1"/>
          </p:cNvSpPr>
          <p:nvPr/>
        </p:nvSpPr>
        <p:spPr bwMode="auto">
          <a:xfrm flipH="1">
            <a:off x="2209800" y="4191000"/>
            <a:ext cx="609600" cy="0"/>
          </a:xfrm>
          <a:prstGeom prst="line">
            <a:avLst/>
          </a:prstGeom>
          <a:noFill/>
          <a:ln w="38100">
            <a:solidFill>
              <a:srgbClr val="FF0000"/>
            </a:solidFill>
            <a:round/>
            <a:headEnd/>
            <a:tailEnd type="arrow" w="med" len="med"/>
          </a:ln>
        </p:spPr>
        <p:txBody>
          <a:bodyPr/>
          <a:lstStyle/>
          <a:p>
            <a:pPr eaLnBrk="0" hangingPunct="0"/>
            <a:endParaRPr lang="en-US" sz="3200">
              <a:solidFill>
                <a:srgbClr val="000000"/>
              </a:solidFill>
              <a:cs typeface="+mn-cs"/>
            </a:endParaRPr>
          </a:p>
        </p:txBody>
      </p:sp>
      <p:sp>
        <p:nvSpPr>
          <p:cNvPr id="8" name="Line 10"/>
          <p:cNvSpPr>
            <a:spLocks noChangeShapeType="1"/>
          </p:cNvSpPr>
          <p:nvPr/>
        </p:nvSpPr>
        <p:spPr bwMode="auto">
          <a:xfrm rot="5400000" flipH="1">
            <a:off x="2057400" y="4953000"/>
            <a:ext cx="1524000" cy="0"/>
          </a:xfrm>
          <a:prstGeom prst="line">
            <a:avLst/>
          </a:prstGeom>
          <a:noFill/>
          <a:ln w="38100">
            <a:solidFill>
              <a:srgbClr val="FF0000"/>
            </a:solidFill>
            <a:round/>
            <a:headEnd/>
            <a:tailEnd type="arrow" w="med" len="med"/>
          </a:ln>
        </p:spPr>
        <p:txBody>
          <a:bodyPr/>
          <a:lstStyle/>
          <a:p>
            <a:pPr eaLnBrk="0" hangingPunct="0"/>
            <a:endParaRPr lang="en-US" sz="3200">
              <a:solidFill>
                <a:srgbClr val="000000"/>
              </a:solidFill>
              <a:cs typeface="+mn-cs"/>
            </a:endParaRPr>
          </a:p>
        </p:txBody>
      </p:sp>
      <p:sp>
        <p:nvSpPr>
          <p:cNvPr id="9" name="Text Box 13"/>
          <p:cNvSpPr txBox="1">
            <a:spLocks noChangeArrowheads="1"/>
          </p:cNvSpPr>
          <p:nvPr/>
        </p:nvSpPr>
        <p:spPr bwMode="auto">
          <a:xfrm>
            <a:off x="228600" y="3505200"/>
            <a:ext cx="1981200" cy="461665"/>
          </a:xfrm>
          <a:prstGeom prst="rect">
            <a:avLst/>
          </a:prstGeom>
          <a:solidFill>
            <a:srgbClr val="FF0000"/>
          </a:solidFill>
          <a:ln w="9525">
            <a:noFill/>
            <a:miter lim="800000"/>
            <a:headEnd/>
            <a:tailEnd/>
          </a:ln>
        </p:spPr>
        <p:txBody>
          <a:bodyPr wrap="square">
            <a:spAutoFit/>
          </a:bodyPr>
          <a:lstStyle/>
          <a:p>
            <a:pPr algn="ctr" eaLnBrk="0" hangingPunct="0">
              <a:spcBef>
                <a:spcPct val="50000"/>
              </a:spcBef>
            </a:pPr>
            <a:r>
              <a:rPr lang="en-US" sz="2400" b="1" dirty="0" smtClean="0">
                <a:solidFill>
                  <a:srgbClr val="FFFFFF"/>
                </a:solidFill>
                <a:cs typeface="+mn-cs"/>
              </a:rPr>
              <a:t>DF = 0.40</a:t>
            </a:r>
            <a:endParaRPr lang="en-US" sz="2400" b="1" dirty="0">
              <a:solidFill>
                <a:srgbClr val="FFFFFF"/>
              </a:solidFill>
              <a:cs typeface="+mn-cs"/>
            </a:endParaRPr>
          </a:p>
        </p:txBody>
      </p:sp>
      <p:sp>
        <p:nvSpPr>
          <p:cNvPr id="10" name="Rectangle 9"/>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strVal val="#ppt_h"/>
                                          </p:val>
                                        </p:tav>
                                        <p:tav tm="100000">
                                          <p:val>
                                            <p:strVal val="#ppt_h"/>
                                          </p:val>
                                        </p:tav>
                                      </p:tavLst>
                                    </p:anim>
                                  </p:childTnLst>
                                </p:cTn>
                              </p:par>
                            </p:childTnLst>
                          </p:cTn>
                        </p:par>
                        <p:par>
                          <p:cTn id="15" fill="hold">
                            <p:stCondLst>
                              <p:cond delay="500"/>
                            </p:stCondLst>
                            <p:childTnLst>
                              <p:par>
                                <p:cTn id="16" presetID="9" presetClass="entr" presetSubtype="0" fill="hold" grpId="0" nodeType="after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Example – POLA Berth 200</a:t>
            </a:r>
            <a:endParaRPr lang="en-US" dirty="0"/>
          </a:p>
        </p:txBody>
      </p:sp>
      <p:graphicFrame>
        <p:nvGraphicFramePr>
          <p:cNvPr id="4" name="Object 1"/>
          <p:cNvGraphicFramePr>
            <a:graphicFrameLocks noChangeAspect="1"/>
          </p:cNvGraphicFramePr>
          <p:nvPr/>
        </p:nvGraphicFramePr>
        <p:xfrm>
          <a:off x="4294188" y="1981200"/>
          <a:ext cx="2563812" cy="893762"/>
        </p:xfrm>
        <a:graphic>
          <a:graphicData uri="http://schemas.openxmlformats.org/presentationml/2006/ole">
            <mc:AlternateContent xmlns:mc="http://schemas.openxmlformats.org/markup-compatibility/2006">
              <mc:Choice xmlns:v="urn:schemas-microsoft-com:vml" Requires="v">
                <p:oleObj spid="_x0000_s47126" name="Equation" r:id="rId3" imgW="1130040" imgH="393480" progId="Equation.3">
                  <p:embed/>
                </p:oleObj>
              </mc:Choice>
              <mc:Fallback>
                <p:oleObj name="Equation" r:id="rId3" imgW="113004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188" y="1981200"/>
                        <a:ext cx="2563812" cy="893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30"/>
          <p:cNvSpPr txBox="1">
            <a:spLocks noChangeArrowheads="1"/>
          </p:cNvSpPr>
          <p:nvPr/>
        </p:nvSpPr>
        <p:spPr bwMode="auto">
          <a:xfrm>
            <a:off x="941388" y="2133600"/>
            <a:ext cx="3429000" cy="461665"/>
          </a:xfrm>
          <a:prstGeom prst="rect">
            <a:avLst/>
          </a:prstGeom>
          <a:noFill/>
          <a:ln w="9525">
            <a:noFill/>
            <a:miter lim="800000"/>
            <a:headEnd/>
            <a:tailEnd/>
          </a:ln>
        </p:spPr>
        <p:txBody>
          <a:bodyPr wrap="square">
            <a:spAutoFit/>
          </a:bodyPr>
          <a:lstStyle/>
          <a:p>
            <a:pPr eaLnBrk="0" hangingPunct="0"/>
            <a:r>
              <a:rPr lang="en-US" sz="2400" dirty="0" smtClean="0">
                <a:solidFill>
                  <a:srgbClr val="000000"/>
                </a:solidFill>
                <a:cs typeface="+mn-cs"/>
              </a:rPr>
              <a:t>Applied </a:t>
            </a:r>
            <a:r>
              <a:rPr lang="en-US" sz="2400" dirty="0">
                <a:solidFill>
                  <a:srgbClr val="000000"/>
                </a:solidFill>
                <a:cs typeface="+mn-cs"/>
              </a:rPr>
              <a:t>pressure, </a:t>
            </a:r>
            <a:r>
              <a:rPr lang="en-US" sz="2400" dirty="0" smtClean="0">
                <a:solidFill>
                  <a:srgbClr val="000000"/>
                </a:solidFill>
                <a:cs typeface="+mn-cs"/>
              </a:rPr>
              <a:t>p</a:t>
            </a:r>
            <a:r>
              <a:rPr lang="en-US" sz="2400" baseline="-25000" dirty="0" smtClean="0">
                <a:solidFill>
                  <a:srgbClr val="000000"/>
                </a:solidFill>
                <a:cs typeface="+mn-cs"/>
              </a:rPr>
              <a:t>a</a:t>
            </a:r>
            <a:endParaRPr lang="en-US" sz="2400" dirty="0">
              <a:solidFill>
                <a:srgbClr val="000000"/>
              </a:solidFill>
              <a:cs typeface="+mn-cs"/>
            </a:endParaRPr>
          </a:p>
        </p:txBody>
      </p:sp>
      <p:graphicFrame>
        <p:nvGraphicFramePr>
          <p:cNvPr id="115715" name="Object 1"/>
          <p:cNvGraphicFramePr>
            <a:graphicFrameLocks noChangeAspect="1"/>
          </p:cNvGraphicFramePr>
          <p:nvPr/>
        </p:nvGraphicFramePr>
        <p:xfrm>
          <a:off x="3516313" y="3068638"/>
          <a:ext cx="4119562" cy="893762"/>
        </p:xfrm>
        <a:graphic>
          <a:graphicData uri="http://schemas.openxmlformats.org/presentationml/2006/ole">
            <mc:AlternateContent xmlns:mc="http://schemas.openxmlformats.org/markup-compatibility/2006">
              <mc:Choice xmlns:v="urn:schemas-microsoft-com:vml" Requires="v">
                <p:oleObj spid="_x0000_s47127" name="Equation" r:id="rId5" imgW="1815840" imgH="393480" progId="Equation.3">
                  <p:embed/>
                </p:oleObj>
              </mc:Choice>
              <mc:Fallback>
                <p:oleObj name="Equation" r:id="rId5" imgW="181584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6313" y="3068638"/>
                        <a:ext cx="4119562" cy="893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30"/>
          <p:cNvSpPr txBox="1">
            <a:spLocks noChangeArrowheads="1"/>
          </p:cNvSpPr>
          <p:nvPr/>
        </p:nvSpPr>
        <p:spPr bwMode="auto">
          <a:xfrm>
            <a:off x="3581400" y="4262735"/>
            <a:ext cx="3429000" cy="461665"/>
          </a:xfrm>
          <a:prstGeom prst="rect">
            <a:avLst/>
          </a:prstGeom>
          <a:noFill/>
          <a:ln w="9525">
            <a:noFill/>
            <a:miter lim="800000"/>
            <a:headEnd/>
            <a:tailEnd/>
          </a:ln>
        </p:spPr>
        <p:txBody>
          <a:bodyPr wrap="square">
            <a:spAutoFit/>
          </a:bodyPr>
          <a:lstStyle/>
          <a:p>
            <a:pPr eaLnBrk="0" hangingPunct="0"/>
            <a:r>
              <a:rPr lang="en-US" sz="2400" dirty="0" smtClean="0">
                <a:solidFill>
                  <a:srgbClr val="000000"/>
                </a:solidFill>
                <a:cs typeface="+mn-cs"/>
              </a:rPr>
              <a:t>= 38 psi</a:t>
            </a:r>
            <a:endParaRPr lang="en-US" sz="2400" dirty="0">
              <a:solidFill>
                <a:srgbClr val="000000"/>
              </a:solidFill>
              <a:cs typeface="+mn-cs"/>
            </a:endParaRPr>
          </a:p>
        </p:txBody>
      </p:sp>
      <p:sp>
        <p:nvSpPr>
          <p:cNvPr id="7" name="Rectangle 6"/>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p:txBody>
          <a:bodyPr/>
          <a:lstStyle/>
          <a:p>
            <a:r>
              <a:rPr lang="en-US" dirty="0" smtClean="0"/>
              <a:t>Design Example – POLA Berth 200</a:t>
            </a:r>
          </a:p>
        </p:txBody>
      </p:sp>
      <p:sp>
        <p:nvSpPr>
          <p:cNvPr id="3078" name="Rectangle 2"/>
          <p:cNvSpPr>
            <a:spLocks noChangeArrowheads="1"/>
          </p:cNvSpPr>
          <p:nvPr/>
        </p:nvSpPr>
        <p:spPr bwMode="auto">
          <a:xfrm>
            <a:off x="0" y="0"/>
            <a:ext cx="9144000" cy="0"/>
          </a:xfrm>
          <a:prstGeom prst="rect">
            <a:avLst/>
          </a:prstGeom>
          <a:noFill/>
          <a:ln w="9525" algn="ctr">
            <a:noFill/>
            <a:miter lim="800000"/>
            <a:headEnd/>
            <a:tailEnd/>
          </a:ln>
        </p:spPr>
        <p:txBody>
          <a:bodyPr wrap="none" lIns="90000" tIns="46800" rIns="90000" bIns="46800" anchor="ctr">
            <a:spAutoFit/>
          </a:bodyPr>
          <a:lstStyle/>
          <a:p>
            <a:pPr eaLnBrk="0" hangingPunct="0"/>
            <a:endParaRPr lang="en-US" sz="3200">
              <a:solidFill>
                <a:srgbClr val="000000"/>
              </a:solidFill>
              <a:cs typeface="+mn-cs"/>
            </a:endParaRPr>
          </a:p>
        </p:txBody>
      </p:sp>
      <p:graphicFrame>
        <p:nvGraphicFramePr>
          <p:cNvPr id="3074" name="Object 1"/>
          <p:cNvGraphicFramePr>
            <a:graphicFrameLocks noChangeAspect="1"/>
          </p:cNvGraphicFramePr>
          <p:nvPr/>
        </p:nvGraphicFramePr>
        <p:xfrm>
          <a:off x="1263650" y="1981200"/>
          <a:ext cx="3670300" cy="1123950"/>
        </p:xfrm>
        <a:graphic>
          <a:graphicData uri="http://schemas.openxmlformats.org/presentationml/2006/ole">
            <mc:AlternateContent xmlns:mc="http://schemas.openxmlformats.org/markup-compatibility/2006">
              <mc:Choice xmlns:v="urn:schemas-microsoft-com:vml" Requires="v">
                <p:oleObj spid="_x0000_s48170" name="Equation" r:id="rId3" imgW="1409400" imgH="431640" progId="Equation.3">
                  <p:embed/>
                </p:oleObj>
              </mc:Choice>
              <mc:Fallback>
                <p:oleObj name="Equation" r:id="rId3" imgW="140940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650" y="1981200"/>
                        <a:ext cx="3670300" cy="1123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0771" name="Object 3"/>
          <p:cNvGraphicFramePr>
            <a:graphicFrameLocks noChangeAspect="1"/>
          </p:cNvGraphicFramePr>
          <p:nvPr/>
        </p:nvGraphicFramePr>
        <p:xfrm>
          <a:off x="5029200" y="1992313"/>
          <a:ext cx="3140075" cy="1122362"/>
        </p:xfrm>
        <a:graphic>
          <a:graphicData uri="http://schemas.openxmlformats.org/presentationml/2006/ole">
            <mc:AlternateContent xmlns:mc="http://schemas.openxmlformats.org/markup-compatibility/2006">
              <mc:Choice xmlns:v="urn:schemas-microsoft-com:vml" Requires="v">
                <p:oleObj spid="_x0000_s48171" name="Equation" r:id="rId5" imgW="1206360" imgH="431640" progId="Equation.3">
                  <p:embed/>
                </p:oleObj>
              </mc:Choice>
              <mc:Fallback>
                <p:oleObj name="Equation" r:id="rId5" imgW="120636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1992313"/>
                        <a:ext cx="3140075" cy="1122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9" name="TextBox 7"/>
          <p:cNvSpPr txBox="1">
            <a:spLocks noChangeArrowheads="1"/>
          </p:cNvSpPr>
          <p:nvPr/>
        </p:nvSpPr>
        <p:spPr bwMode="auto">
          <a:xfrm>
            <a:off x="1371600" y="1447800"/>
            <a:ext cx="6096000" cy="461963"/>
          </a:xfrm>
          <a:prstGeom prst="rect">
            <a:avLst/>
          </a:prstGeom>
          <a:solidFill>
            <a:srgbClr val="FF0000"/>
          </a:solidFill>
          <a:ln w="9525">
            <a:noFill/>
            <a:miter lim="800000"/>
            <a:headEnd/>
            <a:tailEnd/>
          </a:ln>
        </p:spPr>
        <p:txBody>
          <a:bodyPr>
            <a:spAutoFit/>
          </a:bodyPr>
          <a:lstStyle/>
          <a:p>
            <a:pPr algn="ctr" eaLnBrk="0" hangingPunct="0"/>
            <a:r>
              <a:rPr lang="en-US" sz="2400">
                <a:solidFill>
                  <a:srgbClr val="FFFFFF"/>
                </a:solidFill>
                <a:cs typeface="+mn-cs"/>
              </a:rPr>
              <a:t>Allowable bearing pressure, p</a:t>
            </a:r>
            <a:r>
              <a:rPr lang="en-US" sz="2400" baseline="-25000">
                <a:solidFill>
                  <a:srgbClr val="FFFFFF"/>
                </a:solidFill>
                <a:cs typeface="+mn-cs"/>
              </a:rPr>
              <a:t>c</a:t>
            </a:r>
            <a:endParaRPr lang="en-US" sz="2400">
              <a:solidFill>
                <a:srgbClr val="FFFFFF"/>
              </a:solidFill>
              <a:cs typeface="+mn-cs"/>
            </a:endParaRPr>
          </a:p>
        </p:txBody>
      </p:sp>
      <p:grpSp>
        <p:nvGrpSpPr>
          <p:cNvPr id="16" name="Group 15"/>
          <p:cNvGrpSpPr/>
          <p:nvPr/>
        </p:nvGrpSpPr>
        <p:grpSpPr>
          <a:xfrm>
            <a:off x="152400" y="3859213"/>
            <a:ext cx="8305800" cy="1023937"/>
            <a:chOff x="152400" y="3859213"/>
            <a:chExt cx="8305800" cy="1023937"/>
          </a:xfrm>
        </p:grpSpPr>
        <p:graphicFrame>
          <p:nvGraphicFramePr>
            <p:cNvPr id="2" name="Object 3"/>
            <p:cNvGraphicFramePr>
              <a:graphicFrameLocks noChangeAspect="1"/>
            </p:cNvGraphicFramePr>
            <p:nvPr/>
          </p:nvGraphicFramePr>
          <p:xfrm>
            <a:off x="3224213" y="3859213"/>
            <a:ext cx="1719262" cy="1023937"/>
          </p:xfrm>
          <a:graphic>
            <a:graphicData uri="http://schemas.openxmlformats.org/presentationml/2006/ole">
              <mc:AlternateContent xmlns:mc="http://schemas.openxmlformats.org/markup-compatibility/2006">
                <mc:Choice xmlns:v="urn:schemas-microsoft-com:vml" Requires="v">
                  <p:oleObj spid="_x0000_s48172" name="Equation" r:id="rId7" imgW="660240" imgH="393480" progId="Equation.3">
                    <p:embed/>
                  </p:oleObj>
                </mc:Choice>
                <mc:Fallback>
                  <p:oleObj name="Equation" r:id="rId7" imgW="660240" imgH="3934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4213" y="3859213"/>
                          <a:ext cx="1719262" cy="1023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30"/>
            <p:cNvSpPr txBox="1">
              <a:spLocks noChangeArrowheads="1"/>
            </p:cNvSpPr>
            <p:nvPr/>
          </p:nvSpPr>
          <p:spPr bwMode="auto">
            <a:xfrm>
              <a:off x="152400" y="4114800"/>
              <a:ext cx="3429000" cy="461665"/>
            </a:xfrm>
            <a:prstGeom prst="rect">
              <a:avLst/>
            </a:prstGeom>
            <a:noFill/>
            <a:ln w="9525">
              <a:noFill/>
              <a:miter lim="800000"/>
              <a:headEnd/>
              <a:tailEnd/>
            </a:ln>
          </p:spPr>
          <p:txBody>
            <a:bodyPr wrap="square">
              <a:spAutoFit/>
            </a:bodyPr>
            <a:lstStyle/>
            <a:p>
              <a:pPr eaLnBrk="0" hangingPunct="0"/>
              <a:r>
                <a:rPr lang="en-US" sz="2400" dirty="0" err="1" smtClean="0">
                  <a:solidFill>
                    <a:srgbClr val="000000"/>
                  </a:solidFill>
                  <a:cs typeface="+mn-cs"/>
                </a:rPr>
                <a:t>Unstabilized</a:t>
              </a:r>
              <a:r>
                <a:rPr lang="en-US" sz="2400" dirty="0" smtClean="0">
                  <a:solidFill>
                    <a:srgbClr val="000000"/>
                  </a:solidFill>
                  <a:cs typeface="+mn-cs"/>
                </a:rPr>
                <a:t>, p</a:t>
              </a:r>
              <a:r>
                <a:rPr lang="en-US" sz="2400" baseline="-25000" dirty="0" smtClean="0">
                  <a:solidFill>
                    <a:srgbClr val="000000"/>
                  </a:solidFill>
                  <a:cs typeface="+mn-cs"/>
                </a:rPr>
                <a:t>c</a:t>
              </a:r>
              <a:endParaRPr lang="en-US" sz="2400" dirty="0">
                <a:solidFill>
                  <a:srgbClr val="000000"/>
                </a:solidFill>
                <a:cs typeface="+mn-cs"/>
              </a:endParaRPr>
            </a:p>
          </p:txBody>
        </p:sp>
        <p:sp>
          <p:nvSpPr>
            <p:cNvPr id="11" name="TextBox 30"/>
            <p:cNvSpPr txBox="1">
              <a:spLocks noChangeArrowheads="1"/>
            </p:cNvSpPr>
            <p:nvPr/>
          </p:nvSpPr>
          <p:spPr bwMode="auto">
            <a:xfrm>
              <a:off x="5029200" y="4114800"/>
              <a:ext cx="3429000" cy="461665"/>
            </a:xfrm>
            <a:prstGeom prst="rect">
              <a:avLst/>
            </a:prstGeom>
            <a:noFill/>
            <a:ln w="9525">
              <a:noFill/>
              <a:miter lim="800000"/>
              <a:headEnd/>
              <a:tailEnd/>
            </a:ln>
          </p:spPr>
          <p:txBody>
            <a:bodyPr wrap="square">
              <a:spAutoFit/>
            </a:bodyPr>
            <a:lstStyle/>
            <a:p>
              <a:pPr eaLnBrk="0" hangingPunct="0"/>
              <a:r>
                <a:rPr lang="en-US" sz="2400" b="1" dirty="0" smtClean="0">
                  <a:solidFill>
                    <a:srgbClr val="0070C0"/>
                  </a:solidFill>
                  <a:cs typeface="+mn-cs"/>
                </a:rPr>
                <a:t>= 9.7 psi</a:t>
              </a:r>
              <a:endParaRPr lang="en-US" sz="2400" b="1" dirty="0">
                <a:solidFill>
                  <a:srgbClr val="0070C0"/>
                </a:solidFill>
                <a:cs typeface="+mn-cs"/>
              </a:endParaRPr>
            </a:p>
          </p:txBody>
        </p:sp>
      </p:grpSp>
      <p:grpSp>
        <p:nvGrpSpPr>
          <p:cNvPr id="17" name="Group 16"/>
          <p:cNvGrpSpPr/>
          <p:nvPr/>
        </p:nvGrpSpPr>
        <p:grpSpPr>
          <a:xfrm>
            <a:off x="152400" y="4995863"/>
            <a:ext cx="8305800" cy="1023937"/>
            <a:chOff x="152400" y="4995863"/>
            <a:chExt cx="8305800" cy="1023937"/>
          </a:xfrm>
        </p:grpSpPr>
        <p:graphicFrame>
          <p:nvGraphicFramePr>
            <p:cNvPr id="13" name="Object 3"/>
            <p:cNvGraphicFramePr>
              <a:graphicFrameLocks noChangeAspect="1"/>
            </p:cNvGraphicFramePr>
            <p:nvPr/>
          </p:nvGraphicFramePr>
          <p:xfrm>
            <a:off x="3224213" y="4995863"/>
            <a:ext cx="1719262" cy="1023937"/>
          </p:xfrm>
          <a:graphic>
            <a:graphicData uri="http://schemas.openxmlformats.org/presentationml/2006/ole">
              <mc:AlternateContent xmlns:mc="http://schemas.openxmlformats.org/markup-compatibility/2006">
                <mc:Choice xmlns:v="urn:schemas-microsoft-com:vml" Requires="v">
                  <p:oleObj spid="_x0000_s48173" name="Equation" r:id="rId9" imgW="660240" imgH="393480" progId="Equation.3">
                    <p:embed/>
                  </p:oleObj>
                </mc:Choice>
                <mc:Fallback>
                  <p:oleObj name="Equation" r:id="rId9" imgW="660240" imgH="3934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4213" y="4995863"/>
                          <a:ext cx="1719262" cy="1023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30"/>
            <p:cNvSpPr txBox="1">
              <a:spLocks noChangeArrowheads="1"/>
            </p:cNvSpPr>
            <p:nvPr/>
          </p:nvSpPr>
          <p:spPr bwMode="auto">
            <a:xfrm>
              <a:off x="152400" y="5251450"/>
              <a:ext cx="3429000" cy="461665"/>
            </a:xfrm>
            <a:prstGeom prst="rect">
              <a:avLst/>
            </a:prstGeom>
            <a:noFill/>
            <a:ln w="9525">
              <a:noFill/>
              <a:miter lim="800000"/>
              <a:headEnd/>
              <a:tailEnd/>
            </a:ln>
          </p:spPr>
          <p:txBody>
            <a:bodyPr wrap="square">
              <a:spAutoFit/>
            </a:bodyPr>
            <a:lstStyle/>
            <a:p>
              <a:pPr eaLnBrk="0" hangingPunct="0"/>
              <a:r>
                <a:rPr lang="en-US" sz="2400" dirty="0" smtClean="0">
                  <a:solidFill>
                    <a:srgbClr val="000000"/>
                  </a:solidFill>
                  <a:cs typeface="+mn-cs"/>
                </a:rPr>
                <a:t>Stabilized, p</a:t>
              </a:r>
              <a:r>
                <a:rPr lang="en-US" sz="2400" baseline="-25000" dirty="0" smtClean="0">
                  <a:solidFill>
                    <a:srgbClr val="000000"/>
                  </a:solidFill>
                  <a:cs typeface="+mn-cs"/>
                </a:rPr>
                <a:t>c</a:t>
              </a:r>
              <a:endParaRPr lang="en-US" sz="2400" dirty="0">
                <a:solidFill>
                  <a:srgbClr val="000000"/>
                </a:solidFill>
                <a:cs typeface="+mn-cs"/>
              </a:endParaRPr>
            </a:p>
          </p:txBody>
        </p:sp>
        <p:sp>
          <p:nvSpPr>
            <p:cNvPr id="15" name="TextBox 30"/>
            <p:cNvSpPr txBox="1">
              <a:spLocks noChangeArrowheads="1"/>
            </p:cNvSpPr>
            <p:nvPr/>
          </p:nvSpPr>
          <p:spPr bwMode="auto">
            <a:xfrm>
              <a:off x="5029200" y="5251450"/>
              <a:ext cx="3429000" cy="461665"/>
            </a:xfrm>
            <a:prstGeom prst="rect">
              <a:avLst/>
            </a:prstGeom>
            <a:noFill/>
            <a:ln w="9525">
              <a:noFill/>
              <a:miter lim="800000"/>
              <a:headEnd/>
              <a:tailEnd/>
            </a:ln>
          </p:spPr>
          <p:txBody>
            <a:bodyPr wrap="square">
              <a:spAutoFit/>
            </a:bodyPr>
            <a:lstStyle/>
            <a:p>
              <a:pPr eaLnBrk="0" hangingPunct="0"/>
              <a:r>
                <a:rPr lang="en-US" sz="2400" b="1" dirty="0" smtClean="0">
                  <a:solidFill>
                    <a:srgbClr val="FF0000"/>
                  </a:solidFill>
                  <a:cs typeface="+mn-cs"/>
                </a:rPr>
                <a:t>= 20.2 psi</a:t>
              </a:r>
              <a:endParaRPr lang="en-US" sz="2400" b="1" dirty="0">
                <a:solidFill>
                  <a:srgbClr val="FF0000"/>
                </a:solidFill>
                <a:cs typeface="+mn-cs"/>
              </a:endParaRPr>
            </a:p>
          </p:txBody>
        </p:sp>
      </p:grpSp>
      <p:sp>
        <p:nvSpPr>
          <p:cNvPr id="18" name="Rectangle 17"/>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p:txBody>
          <a:bodyPr/>
          <a:lstStyle/>
          <a:p>
            <a:r>
              <a:rPr lang="en-US" dirty="0" smtClean="0"/>
              <a:t>Design Example – POLA Berth 200</a:t>
            </a:r>
          </a:p>
        </p:txBody>
      </p:sp>
      <p:sp>
        <p:nvSpPr>
          <p:cNvPr id="3078" name="Rectangle 2"/>
          <p:cNvSpPr>
            <a:spLocks noChangeArrowheads="1"/>
          </p:cNvSpPr>
          <p:nvPr/>
        </p:nvSpPr>
        <p:spPr bwMode="auto">
          <a:xfrm>
            <a:off x="0" y="0"/>
            <a:ext cx="9144000" cy="0"/>
          </a:xfrm>
          <a:prstGeom prst="rect">
            <a:avLst/>
          </a:prstGeom>
          <a:noFill/>
          <a:ln w="9525" algn="ctr">
            <a:noFill/>
            <a:miter lim="800000"/>
            <a:headEnd/>
            <a:tailEnd/>
          </a:ln>
        </p:spPr>
        <p:txBody>
          <a:bodyPr wrap="none" lIns="90000" tIns="46800" rIns="90000" bIns="46800" anchor="ctr">
            <a:spAutoFit/>
          </a:bodyPr>
          <a:lstStyle/>
          <a:p>
            <a:pPr eaLnBrk="0" hangingPunct="0"/>
            <a:endParaRPr lang="en-US" sz="3200">
              <a:solidFill>
                <a:srgbClr val="000000"/>
              </a:solidFill>
              <a:cs typeface="+mn-cs"/>
            </a:endParaRPr>
          </a:p>
        </p:txBody>
      </p:sp>
      <p:graphicFrame>
        <p:nvGraphicFramePr>
          <p:cNvPr id="16" name="Object 1"/>
          <p:cNvGraphicFramePr>
            <a:graphicFrameLocks noChangeAspect="1"/>
          </p:cNvGraphicFramePr>
          <p:nvPr/>
        </p:nvGraphicFramePr>
        <p:xfrm>
          <a:off x="4419600" y="1285875"/>
          <a:ext cx="2247900" cy="1152525"/>
        </p:xfrm>
        <a:graphic>
          <a:graphicData uri="http://schemas.openxmlformats.org/presentationml/2006/ole">
            <mc:AlternateContent xmlns:mc="http://schemas.openxmlformats.org/markup-compatibility/2006">
              <mc:Choice xmlns:v="urn:schemas-microsoft-com:vml" Requires="v">
                <p:oleObj spid="_x0000_s49184" name="Equation" r:id="rId3" imgW="990360" imgH="507960" progId="Equation.3">
                  <p:embed/>
                </p:oleObj>
              </mc:Choice>
              <mc:Fallback>
                <p:oleObj name="Equation" r:id="rId3" imgW="990360" imgH="5079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285875"/>
                        <a:ext cx="2247900" cy="1152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30"/>
          <p:cNvSpPr txBox="1">
            <a:spLocks noChangeArrowheads="1"/>
          </p:cNvSpPr>
          <p:nvPr/>
        </p:nvSpPr>
        <p:spPr bwMode="auto">
          <a:xfrm>
            <a:off x="1828800" y="1631950"/>
            <a:ext cx="2819400" cy="460375"/>
          </a:xfrm>
          <a:prstGeom prst="rect">
            <a:avLst/>
          </a:prstGeom>
          <a:noFill/>
          <a:ln w="9525">
            <a:noFill/>
            <a:miter lim="800000"/>
            <a:headEnd/>
            <a:tailEnd/>
          </a:ln>
        </p:spPr>
        <p:txBody>
          <a:bodyPr>
            <a:spAutoFit/>
          </a:bodyPr>
          <a:lstStyle/>
          <a:p>
            <a:pPr eaLnBrk="0" hangingPunct="0"/>
            <a:r>
              <a:rPr lang="en-US" sz="2400" dirty="0">
                <a:solidFill>
                  <a:srgbClr val="000000"/>
                </a:solidFill>
                <a:cs typeface="+mn-cs"/>
              </a:rPr>
              <a:t>Talbot Equation:</a:t>
            </a:r>
          </a:p>
        </p:txBody>
      </p:sp>
      <p:grpSp>
        <p:nvGrpSpPr>
          <p:cNvPr id="20" name="Group 19"/>
          <p:cNvGrpSpPr/>
          <p:nvPr/>
        </p:nvGrpSpPr>
        <p:grpSpPr>
          <a:xfrm>
            <a:off x="152400" y="3016250"/>
            <a:ext cx="8991600" cy="1065212"/>
            <a:chOff x="152400" y="3776663"/>
            <a:chExt cx="8991600" cy="1065212"/>
          </a:xfrm>
        </p:grpSpPr>
        <p:sp>
          <p:nvSpPr>
            <p:cNvPr id="10" name="TextBox 30"/>
            <p:cNvSpPr txBox="1">
              <a:spLocks noChangeArrowheads="1"/>
            </p:cNvSpPr>
            <p:nvPr/>
          </p:nvSpPr>
          <p:spPr bwMode="auto">
            <a:xfrm>
              <a:off x="152400" y="4114800"/>
              <a:ext cx="4343400" cy="461665"/>
            </a:xfrm>
            <a:prstGeom prst="rect">
              <a:avLst/>
            </a:prstGeom>
            <a:noFill/>
            <a:ln w="9525">
              <a:noFill/>
              <a:miter lim="800000"/>
              <a:headEnd/>
              <a:tailEnd/>
            </a:ln>
          </p:spPr>
          <p:txBody>
            <a:bodyPr wrap="square">
              <a:spAutoFit/>
            </a:bodyPr>
            <a:lstStyle/>
            <a:p>
              <a:pPr eaLnBrk="0" hangingPunct="0"/>
              <a:r>
                <a:rPr lang="en-US" sz="2400" dirty="0" err="1" smtClean="0">
                  <a:solidFill>
                    <a:srgbClr val="000000"/>
                  </a:solidFill>
                  <a:cs typeface="+mn-cs"/>
                </a:rPr>
                <a:t>Unstabilized</a:t>
              </a:r>
              <a:r>
                <a:rPr lang="en-US" sz="2400" dirty="0" smtClean="0">
                  <a:solidFill>
                    <a:srgbClr val="000000"/>
                  </a:solidFill>
                  <a:cs typeface="+mn-cs"/>
                </a:rPr>
                <a:t> thickness =</a:t>
              </a:r>
              <a:endParaRPr lang="en-US" sz="2400" dirty="0">
                <a:solidFill>
                  <a:srgbClr val="000000"/>
                </a:solidFill>
                <a:cs typeface="+mn-cs"/>
              </a:endParaRPr>
            </a:p>
          </p:txBody>
        </p:sp>
        <p:sp>
          <p:nvSpPr>
            <p:cNvPr id="11" name="TextBox 30"/>
            <p:cNvSpPr txBox="1">
              <a:spLocks noChangeArrowheads="1"/>
            </p:cNvSpPr>
            <p:nvPr/>
          </p:nvSpPr>
          <p:spPr bwMode="auto">
            <a:xfrm>
              <a:off x="6324600" y="4114800"/>
              <a:ext cx="2819400" cy="461665"/>
            </a:xfrm>
            <a:prstGeom prst="rect">
              <a:avLst/>
            </a:prstGeom>
            <a:noFill/>
            <a:ln w="9525">
              <a:noFill/>
              <a:miter lim="800000"/>
              <a:headEnd/>
              <a:tailEnd/>
            </a:ln>
          </p:spPr>
          <p:txBody>
            <a:bodyPr wrap="square">
              <a:spAutoFit/>
            </a:bodyPr>
            <a:lstStyle/>
            <a:p>
              <a:pPr eaLnBrk="0" hangingPunct="0"/>
              <a:r>
                <a:rPr lang="en-US" sz="2400" b="1" dirty="0" smtClean="0">
                  <a:solidFill>
                    <a:srgbClr val="0070C0"/>
                  </a:solidFill>
                  <a:cs typeface="+mn-cs"/>
                </a:rPr>
                <a:t>= 28.5 = 29 in.</a:t>
              </a:r>
              <a:endParaRPr lang="en-US" sz="2400" b="1" dirty="0">
                <a:solidFill>
                  <a:srgbClr val="0070C0"/>
                </a:solidFill>
                <a:cs typeface="+mn-cs"/>
              </a:endParaRPr>
            </a:p>
          </p:txBody>
        </p:sp>
        <p:graphicFrame>
          <p:nvGraphicFramePr>
            <p:cNvPr id="118791" name="Object 1"/>
            <p:cNvGraphicFramePr>
              <a:graphicFrameLocks noChangeAspect="1"/>
            </p:cNvGraphicFramePr>
            <p:nvPr/>
          </p:nvGraphicFramePr>
          <p:xfrm>
            <a:off x="4191000" y="3776663"/>
            <a:ext cx="2046287" cy="1065212"/>
          </p:xfrm>
          <a:graphic>
            <a:graphicData uri="http://schemas.openxmlformats.org/presentationml/2006/ole">
              <mc:AlternateContent xmlns:mc="http://schemas.openxmlformats.org/markup-compatibility/2006">
                <mc:Choice xmlns:v="urn:schemas-microsoft-com:vml" Requires="v">
                  <p:oleObj spid="_x0000_s49185" name="Equation" r:id="rId5" imgW="901440" imgH="469800" progId="Equation.3">
                    <p:embed/>
                  </p:oleObj>
                </mc:Choice>
                <mc:Fallback>
                  <p:oleObj name="Equation" r:id="rId5" imgW="901440" imgH="469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3776663"/>
                          <a:ext cx="2046287" cy="1065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1" name="Group 20"/>
          <p:cNvGrpSpPr/>
          <p:nvPr/>
        </p:nvGrpSpPr>
        <p:grpSpPr>
          <a:xfrm>
            <a:off x="152400" y="4192587"/>
            <a:ext cx="8991600" cy="1065213"/>
            <a:chOff x="152400" y="4953000"/>
            <a:chExt cx="8991600" cy="1065213"/>
          </a:xfrm>
        </p:grpSpPr>
        <p:sp>
          <p:nvSpPr>
            <p:cNvPr id="15" name="TextBox 30"/>
            <p:cNvSpPr txBox="1">
              <a:spLocks noChangeArrowheads="1"/>
            </p:cNvSpPr>
            <p:nvPr/>
          </p:nvSpPr>
          <p:spPr bwMode="auto">
            <a:xfrm>
              <a:off x="6324600" y="5251450"/>
              <a:ext cx="2819400" cy="461665"/>
            </a:xfrm>
            <a:prstGeom prst="rect">
              <a:avLst/>
            </a:prstGeom>
            <a:noFill/>
            <a:ln w="9525">
              <a:noFill/>
              <a:miter lim="800000"/>
              <a:headEnd/>
              <a:tailEnd/>
            </a:ln>
          </p:spPr>
          <p:txBody>
            <a:bodyPr wrap="square">
              <a:spAutoFit/>
            </a:bodyPr>
            <a:lstStyle/>
            <a:p>
              <a:pPr eaLnBrk="0" hangingPunct="0"/>
              <a:r>
                <a:rPr lang="en-US" sz="2400" b="1" dirty="0" smtClean="0">
                  <a:solidFill>
                    <a:srgbClr val="FF0000"/>
                  </a:solidFill>
                  <a:cs typeface="+mn-cs"/>
                </a:rPr>
                <a:t>= 15.8 = 16 in.</a:t>
              </a:r>
              <a:endParaRPr lang="en-US" sz="2400" b="1" dirty="0">
                <a:solidFill>
                  <a:srgbClr val="FF0000"/>
                </a:solidFill>
                <a:cs typeface="+mn-cs"/>
              </a:endParaRPr>
            </a:p>
          </p:txBody>
        </p:sp>
        <p:sp>
          <p:nvSpPr>
            <p:cNvPr id="18" name="TextBox 30"/>
            <p:cNvSpPr txBox="1">
              <a:spLocks noChangeArrowheads="1"/>
            </p:cNvSpPr>
            <p:nvPr/>
          </p:nvSpPr>
          <p:spPr bwMode="auto">
            <a:xfrm>
              <a:off x="152400" y="5291137"/>
              <a:ext cx="4343400" cy="461665"/>
            </a:xfrm>
            <a:prstGeom prst="rect">
              <a:avLst/>
            </a:prstGeom>
            <a:noFill/>
            <a:ln w="9525">
              <a:noFill/>
              <a:miter lim="800000"/>
              <a:headEnd/>
              <a:tailEnd/>
            </a:ln>
          </p:spPr>
          <p:txBody>
            <a:bodyPr wrap="square">
              <a:spAutoFit/>
            </a:bodyPr>
            <a:lstStyle/>
            <a:p>
              <a:pPr eaLnBrk="0" hangingPunct="0"/>
              <a:r>
                <a:rPr lang="en-US" sz="2400" dirty="0" smtClean="0">
                  <a:solidFill>
                    <a:srgbClr val="000000"/>
                  </a:solidFill>
                  <a:cs typeface="+mn-cs"/>
                </a:rPr>
                <a:t>Stabilized thickness =</a:t>
              </a:r>
              <a:endParaRPr lang="en-US" sz="2400" dirty="0">
                <a:solidFill>
                  <a:srgbClr val="000000"/>
                </a:solidFill>
                <a:cs typeface="+mn-cs"/>
              </a:endParaRPr>
            </a:p>
          </p:txBody>
        </p:sp>
        <p:graphicFrame>
          <p:nvGraphicFramePr>
            <p:cNvPr id="19" name="Object 1"/>
            <p:cNvGraphicFramePr>
              <a:graphicFrameLocks noChangeAspect="1"/>
            </p:cNvGraphicFramePr>
            <p:nvPr/>
          </p:nvGraphicFramePr>
          <p:xfrm>
            <a:off x="4105275" y="4953000"/>
            <a:ext cx="2219325" cy="1065213"/>
          </p:xfrm>
          <a:graphic>
            <a:graphicData uri="http://schemas.openxmlformats.org/presentationml/2006/ole">
              <mc:AlternateContent xmlns:mc="http://schemas.openxmlformats.org/markup-compatibility/2006">
                <mc:Choice xmlns:v="urn:schemas-microsoft-com:vml" Requires="v">
                  <p:oleObj spid="_x0000_s49186" name="Equation" r:id="rId7" imgW="977760" imgH="469800" progId="Equation.3">
                    <p:embed/>
                  </p:oleObj>
                </mc:Choice>
                <mc:Fallback>
                  <p:oleObj name="Equation" r:id="rId7" imgW="977760" imgH="469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5275" y="4953000"/>
                          <a:ext cx="2219325" cy="1065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4" name="Rectangle 13"/>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dirty="0" smtClean="0"/>
              <a:t>Design Example – POLA Berth 200</a:t>
            </a:r>
          </a:p>
        </p:txBody>
      </p:sp>
      <p:grpSp>
        <p:nvGrpSpPr>
          <p:cNvPr id="21" name="Group 20"/>
          <p:cNvGrpSpPr/>
          <p:nvPr/>
        </p:nvGrpSpPr>
        <p:grpSpPr>
          <a:xfrm>
            <a:off x="4876800" y="2209800"/>
            <a:ext cx="4038600" cy="1428285"/>
            <a:chOff x="457200" y="1752600"/>
            <a:chExt cx="4038600" cy="1428285"/>
          </a:xfrm>
        </p:grpSpPr>
        <p:sp>
          <p:nvSpPr>
            <p:cNvPr id="21508" name="AutoShape 4" descr="Large confetti"/>
            <p:cNvSpPr>
              <a:spLocks noChangeArrowheads="1"/>
            </p:cNvSpPr>
            <p:nvPr/>
          </p:nvSpPr>
          <p:spPr bwMode="auto">
            <a:xfrm rot="10800000">
              <a:off x="1245220" y="1851102"/>
              <a:ext cx="2019300" cy="44326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pattFill prst="lgConfetti">
              <a:fgClr>
                <a:srgbClr val="C98A2B"/>
              </a:fgClr>
              <a:bgClr>
                <a:schemeClr val="bg1"/>
              </a:bgClr>
            </a:patt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21509" name="Rectangle 5"/>
            <p:cNvSpPr>
              <a:spLocks noChangeArrowheads="1"/>
            </p:cNvSpPr>
            <p:nvPr/>
          </p:nvSpPr>
          <p:spPr bwMode="auto">
            <a:xfrm>
              <a:off x="457200" y="2294363"/>
              <a:ext cx="3743093" cy="886522"/>
            </a:xfrm>
            <a:prstGeom prst="rect">
              <a:avLst/>
            </a:prstGeom>
            <a:solidFill>
              <a:schemeClr val="folHlink"/>
            </a:solidFill>
            <a:ln w="9525">
              <a:solidFill>
                <a:schemeClr val="tx1"/>
              </a:solidFill>
              <a:miter lim="800000"/>
              <a:headEnd/>
              <a:tailEnd/>
            </a:ln>
          </p:spPr>
          <p:txBody>
            <a:bodyPr wrap="none" anchor="ctr"/>
            <a:lstStyle/>
            <a:p>
              <a:pPr algn="ctr" eaLnBrk="0" hangingPunct="0"/>
              <a:endParaRPr lang="en-US" sz="3200">
                <a:solidFill>
                  <a:srgbClr val="000000"/>
                </a:solidFill>
                <a:cs typeface="+mn-cs"/>
              </a:endParaRPr>
            </a:p>
          </p:txBody>
        </p:sp>
        <p:sp>
          <p:nvSpPr>
            <p:cNvPr id="21510" name="Rectangle 6"/>
            <p:cNvSpPr>
              <a:spLocks noChangeArrowheads="1"/>
            </p:cNvSpPr>
            <p:nvPr/>
          </p:nvSpPr>
          <p:spPr bwMode="auto">
            <a:xfrm>
              <a:off x="1934737" y="1752600"/>
              <a:ext cx="98502" cy="98502"/>
            </a:xfrm>
            <a:prstGeom prst="rect">
              <a:avLst/>
            </a:prstGeom>
            <a:solidFill>
              <a:schemeClr val="tx1"/>
            </a:solid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21511" name="Rectangle 7"/>
            <p:cNvSpPr>
              <a:spLocks noChangeArrowheads="1"/>
            </p:cNvSpPr>
            <p:nvPr/>
          </p:nvSpPr>
          <p:spPr bwMode="auto">
            <a:xfrm>
              <a:off x="2476500" y="1752600"/>
              <a:ext cx="98502" cy="98502"/>
            </a:xfrm>
            <a:prstGeom prst="rect">
              <a:avLst/>
            </a:prstGeom>
            <a:solidFill>
              <a:schemeClr val="tx1"/>
            </a:solid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21513" name="Text Box 9"/>
            <p:cNvSpPr txBox="1">
              <a:spLocks noChangeArrowheads="1"/>
            </p:cNvSpPr>
            <p:nvPr/>
          </p:nvSpPr>
          <p:spPr bwMode="auto">
            <a:xfrm>
              <a:off x="1752600" y="1949605"/>
              <a:ext cx="990600" cy="276999"/>
            </a:xfrm>
            <a:prstGeom prst="rect">
              <a:avLst/>
            </a:prstGeom>
            <a:solidFill>
              <a:schemeClr val="bg1"/>
            </a:solidFill>
            <a:ln w="9525">
              <a:noFill/>
              <a:miter lim="800000"/>
              <a:headEnd/>
              <a:tailEnd/>
            </a:ln>
          </p:spPr>
          <p:txBody>
            <a:bodyPr wrap="square">
              <a:spAutoFit/>
            </a:bodyPr>
            <a:lstStyle/>
            <a:p>
              <a:pPr algn="ctr" eaLnBrk="0" hangingPunct="0">
                <a:spcBef>
                  <a:spcPct val="50000"/>
                </a:spcBef>
              </a:pPr>
              <a:r>
                <a:rPr lang="en-US" sz="1200" b="1" dirty="0">
                  <a:solidFill>
                    <a:srgbClr val="000000"/>
                  </a:solidFill>
                  <a:cs typeface="+mn-cs"/>
                </a:rPr>
                <a:t>Ballast</a:t>
              </a:r>
            </a:p>
          </p:txBody>
        </p:sp>
        <p:sp>
          <p:nvSpPr>
            <p:cNvPr id="21514" name="Line 10"/>
            <p:cNvSpPr>
              <a:spLocks noChangeShapeType="1"/>
            </p:cNvSpPr>
            <p:nvPr/>
          </p:nvSpPr>
          <p:spPr bwMode="auto">
            <a:xfrm>
              <a:off x="2772007" y="1851102"/>
              <a:ext cx="788020" cy="1026"/>
            </a:xfrm>
            <a:prstGeom prst="line">
              <a:avLst/>
            </a:prstGeom>
            <a:noFill/>
            <a:ln w="9525">
              <a:solidFill>
                <a:schemeClr val="tx1"/>
              </a:solidFill>
              <a:round/>
              <a:headEnd/>
              <a:tailEnd/>
            </a:ln>
          </p:spPr>
          <p:txBody>
            <a:bodyPr/>
            <a:lstStyle/>
            <a:p>
              <a:pPr eaLnBrk="0" hangingPunct="0"/>
              <a:endParaRPr lang="en-US" sz="3200">
                <a:solidFill>
                  <a:srgbClr val="000000"/>
                </a:solidFill>
                <a:cs typeface="+mn-cs"/>
              </a:endParaRPr>
            </a:p>
          </p:txBody>
        </p:sp>
        <p:sp>
          <p:nvSpPr>
            <p:cNvPr id="21515" name="Line 11"/>
            <p:cNvSpPr>
              <a:spLocks noChangeShapeType="1"/>
            </p:cNvSpPr>
            <p:nvPr/>
          </p:nvSpPr>
          <p:spPr bwMode="auto">
            <a:xfrm>
              <a:off x="3412273" y="1851102"/>
              <a:ext cx="0" cy="443261"/>
            </a:xfrm>
            <a:prstGeom prst="line">
              <a:avLst/>
            </a:prstGeom>
            <a:noFill/>
            <a:ln w="38100">
              <a:solidFill>
                <a:schemeClr val="tx1"/>
              </a:solidFill>
              <a:round/>
              <a:headEnd type="triangle" w="med" len="med"/>
              <a:tailEnd type="triangle" w="med" len="med"/>
            </a:ln>
          </p:spPr>
          <p:txBody>
            <a:bodyPr/>
            <a:lstStyle/>
            <a:p>
              <a:pPr eaLnBrk="0" hangingPunct="0"/>
              <a:endParaRPr lang="en-US" sz="3200">
                <a:solidFill>
                  <a:srgbClr val="000000"/>
                </a:solidFill>
                <a:cs typeface="+mn-cs"/>
              </a:endParaRPr>
            </a:p>
          </p:txBody>
        </p:sp>
        <p:sp>
          <p:nvSpPr>
            <p:cNvPr id="21516" name="Text Box 12"/>
            <p:cNvSpPr txBox="1">
              <a:spLocks noChangeArrowheads="1"/>
            </p:cNvSpPr>
            <p:nvPr/>
          </p:nvSpPr>
          <p:spPr bwMode="auto">
            <a:xfrm>
              <a:off x="3412273" y="1949605"/>
              <a:ext cx="1083527" cy="276999"/>
            </a:xfrm>
            <a:prstGeom prst="rect">
              <a:avLst/>
            </a:prstGeom>
            <a:noFill/>
            <a:ln w="9525">
              <a:noFill/>
              <a:miter lim="800000"/>
              <a:headEnd/>
              <a:tailEnd/>
            </a:ln>
          </p:spPr>
          <p:txBody>
            <a:bodyPr wrap="square">
              <a:spAutoFit/>
            </a:bodyPr>
            <a:lstStyle/>
            <a:p>
              <a:pPr algn="ctr" eaLnBrk="0" hangingPunct="0">
                <a:spcBef>
                  <a:spcPct val="50000"/>
                </a:spcBef>
              </a:pPr>
              <a:r>
                <a:rPr lang="en-US" sz="1200" b="1" dirty="0" smtClean="0">
                  <a:solidFill>
                    <a:srgbClr val="000000"/>
                  </a:solidFill>
                  <a:cs typeface="+mn-cs"/>
                </a:rPr>
                <a:t>12 in.</a:t>
              </a:r>
              <a:endParaRPr lang="en-US" sz="1200" b="1" dirty="0">
                <a:solidFill>
                  <a:srgbClr val="000000"/>
                </a:solidFill>
                <a:cs typeface="+mn-cs"/>
              </a:endParaRPr>
            </a:p>
          </p:txBody>
        </p:sp>
        <p:sp>
          <p:nvSpPr>
            <p:cNvPr id="21519" name="Rectangle 20" descr="Divot"/>
            <p:cNvSpPr>
              <a:spLocks noChangeArrowheads="1"/>
            </p:cNvSpPr>
            <p:nvPr/>
          </p:nvSpPr>
          <p:spPr bwMode="auto">
            <a:xfrm>
              <a:off x="1245220" y="2294362"/>
              <a:ext cx="2019300" cy="753637"/>
            </a:xfrm>
            <a:prstGeom prst="rect">
              <a:avLst/>
            </a:prstGeom>
            <a:pattFill prst="divot">
              <a:fgClr>
                <a:schemeClr val="hlink"/>
              </a:fgClr>
              <a:bgClr>
                <a:schemeClr val="bg1"/>
              </a:bgClr>
            </a:patt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21520" name="Line 21"/>
            <p:cNvSpPr>
              <a:spLocks noChangeShapeType="1"/>
            </p:cNvSpPr>
            <p:nvPr/>
          </p:nvSpPr>
          <p:spPr bwMode="auto">
            <a:xfrm>
              <a:off x="3412272" y="2294362"/>
              <a:ext cx="16727" cy="753637"/>
            </a:xfrm>
            <a:prstGeom prst="line">
              <a:avLst/>
            </a:prstGeom>
            <a:noFill/>
            <a:ln w="38100">
              <a:solidFill>
                <a:schemeClr val="tx1"/>
              </a:solidFill>
              <a:round/>
              <a:headEnd type="triangle" w="med" len="med"/>
              <a:tailEnd type="triangle" w="med" len="med"/>
            </a:ln>
          </p:spPr>
          <p:txBody>
            <a:bodyPr/>
            <a:lstStyle/>
            <a:p>
              <a:pPr eaLnBrk="0" hangingPunct="0"/>
              <a:endParaRPr lang="en-US" sz="3200">
                <a:solidFill>
                  <a:srgbClr val="000000"/>
                </a:solidFill>
                <a:cs typeface="+mn-cs"/>
              </a:endParaRPr>
            </a:p>
          </p:txBody>
        </p:sp>
        <p:sp>
          <p:nvSpPr>
            <p:cNvPr id="21521" name="Text Box 22"/>
            <p:cNvSpPr txBox="1">
              <a:spLocks noChangeArrowheads="1"/>
            </p:cNvSpPr>
            <p:nvPr/>
          </p:nvSpPr>
          <p:spPr bwMode="auto">
            <a:xfrm>
              <a:off x="3264520" y="2458534"/>
              <a:ext cx="985024" cy="276999"/>
            </a:xfrm>
            <a:prstGeom prst="rect">
              <a:avLst/>
            </a:prstGeom>
            <a:noFill/>
            <a:ln w="9525">
              <a:noFill/>
              <a:miter lim="800000"/>
              <a:headEnd/>
              <a:tailEnd/>
            </a:ln>
          </p:spPr>
          <p:txBody>
            <a:bodyPr>
              <a:spAutoFit/>
            </a:bodyPr>
            <a:lstStyle/>
            <a:p>
              <a:pPr algn="ctr" eaLnBrk="0" hangingPunct="0">
                <a:spcBef>
                  <a:spcPct val="50000"/>
                </a:spcBef>
              </a:pPr>
              <a:r>
                <a:rPr lang="en-US" sz="1200" b="1" dirty="0" smtClean="0">
                  <a:solidFill>
                    <a:srgbClr val="000000"/>
                  </a:solidFill>
                  <a:cs typeface="+mn-cs"/>
                </a:rPr>
                <a:t>17 in.</a:t>
              </a:r>
              <a:endParaRPr lang="en-US" sz="1200" b="1" dirty="0">
                <a:solidFill>
                  <a:srgbClr val="000000"/>
                </a:solidFill>
                <a:cs typeface="+mn-cs"/>
              </a:endParaRPr>
            </a:p>
          </p:txBody>
        </p:sp>
        <p:sp>
          <p:nvSpPr>
            <p:cNvPr id="21522" name="Line 23"/>
            <p:cNvSpPr>
              <a:spLocks noChangeShapeType="1"/>
            </p:cNvSpPr>
            <p:nvPr/>
          </p:nvSpPr>
          <p:spPr bwMode="auto">
            <a:xfrm>
              <a:off x="2743200" y="3048000"/>
              <a:ext cx="788019" cy="0"/>
            </a:xfrm>
            <a:prstGeom prst="line">
              <a:avLst/>
            </a:prstGeom>
            <a:noFill/>
            <a:ln w="9525">
              <a:solidFill>
                <a:schemeClr val="tx1"/>
              </a:solidFill>
              <a:round/>
              <a:headEnd/>
              <a:tailEnd/>
            </a:ln>
          </p:spPr>
          <p:txBody>
            <a:bodyPr/>
            <a:lstStyle/>
            <a:p>
              <a:pPr eaLnBrk="0" hangingPunct="0"/>
              <a:endParaRPr lang="en-US" sz="3200">
                <a:solidFill>
                  <a:srgbClr val="000000"/>
                </a:solidFill>
                <a:cs typeface="+mn-cs"/>
              </a:endParaRPr>
            </a:p>
          </p:txBody>
        </p:sp>
        <p:sp>
          <p:nvSpPr>
            <p:cNvPr id="21518" name="Text Box 24"/>
            <p:cNvSpPr txBox="1">
              <a:spLocks noChangeArrowheads="1"/>
            </p:cNvSpPr>
            <p:nvPr/>
          </p:nvSpPr>
          <p:spPr bwMode="auto">
            <a:xfrm>
              <a:off x="1447800" y="2343613"/>
              <a:ext cx="1676400" cy="276999"/>
            </a:xfrm>
            <a:prstGeom prst="rect">
              <a:avLst/>
            </a:prstGeom>
            <a:solidFill>
              <a:schemeClr val="bg1"/>
            </a:solidFill>
            <a:ln w="9525">
              <a:noFill/>
              <a:miter lim="800000"/>
              <a:headEnd/>
              <a:tailEnd/>
            </a:ln>
          </p:spPr>
          <p:txBody>
            <a:bodyPr wrap="square">
              <a:spAutoFit/>
            </a:bodyPr>
            <a:lstStyle/>
            <a:p>
              <a:pPr algn="ctr" eaLnBrk="0" hangingPunct="0">
                <a:spcBef>
                  <a:spcPct val="50000"/>
                </a:spcBef>
              </a:pPr>
              <a:r>
                <a:rPr lang="en-US" sz="1200" b="1" dirty="0">
                  <a:solidFill>
                    <a:srgbClr val="000000"/>
                  </a:solidFill>
                  <a:cs typeface="+mn-cs"/>
                </a:rPr>
                <a:t>Sub-ballast</a:t>
              </a:r>
            </a:p>
          </p:txBody>
        </p:sp>
      </p:grpSp>
      <p:grpSp>
        <p:nvGrpSpPr>
          <p:cNvPr id="77" name="Group 76"/>
          <p:cNvGrpSpPr/>
          <p:nvPr/>
        </p:nvGrpSpPr>
        <p:grpSpPr>
          <a:xfrm>
            <a:off x="304800" y="2209800"/>
            <a:ext cx="3886200" cy="1428285"/>
            <a:chOff x="4572000" y="1752600"/>
            <a:chExt cx="3886200" cy="1428285"/>
          </a:xfrm>
        </p:grpSpPr>
        <p:grpSp>
          <p:nvGrpSpPr>
            <p:cNvPr id="60" name="Group 59"/>
            <p:cNvGrpSpPr/>
            <p:nvPr/>
          </p:nvGrpSpPr>
          <p:grpSpPr>
            <a:xfrm>
              <a:off x="4572000" y="1752600"/>
              <a:ext cx="3886200" cy="1428285"/>
              <a:chOff x="4572000" y="1752600"/>
              <a:chExt cx="3886200" cy="1428285"/>
            </a:xfrm>
          </p:grpSpPr>
          <p:sp>
            <p:nvSpPr>
              <p:cNvPr id="23" name="AutoShape 4" descr="Large confetti"/>
              <p:cNvSpPr>
                <a:spLocks noChangeArrowheads="1"/>
              </p:cNvSpPr>
              <p:nvPr/>
            </p:nvSpPr>
            <p:spPr bwMode="auto">
              <a:xfrm rot="10800000">
                <a:off x="5360020" y="1851102"/>
                <a:ext cx="2019300" cy="44326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pattFill prst="lgConfetti">
                <a:fgClr>
                  <a:srgbClr val="C98A2B"/>
                </a:fgClr>
                <a:bgClr>
                  <a:schemeClr val="bg1"/>
                </a:bgClr>
              </a:patt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24" name="Rectangle 5"/>
              <p:cNvSpPr>
                <a:spLocks noChangeArrowheads="1"/>
              </p:cNvSpPr>
              <p:nvPr/>
            </p:nvSpPr>
            <p:spPr bwMode="auto">
              <a:xfrm>
                <a:off x="4572000" y="2294363"/>
                <a:ext cx="3743093" cy="886522"/>
              </a:xfrm>
              <a:prstGeom prst="rect">
                <a:avLst/>
              </a:prstGeom>
              <a:solidFill>
                <a:schemeClr val="folHlink"/>
              </a:solidFill>
              <a:ln w="9525">
                <a:solidFill>
                  <a:schemeClr val="tx1"/>
                </a:solidFill>
                <a:miter lim="800000"/>
                <a:headEnd/>
                <a:tailEnd/>
              </a:ln>
            </p:spPr>
            <p:txBody>
              <a:bodyPr wrap="none" anchor="ctr"/>
              <a:lstStyle/>
              <a:p>
                <a:pPr algn="ctr" eaLnBrk="0" hangingPunct="0"/>
                <a:endParaRPr lang="en-US" sz="3200">
                  <a:solidFill>
                    <a:srgbClr val="000000"/>
                  </a:solidFill>
                  <a:cs typeface="+mn-cs"/>
                </a:endParaRPr>
              </a:p>
            </p:txBody>
          </p:sp>
          <p:sp>
            <p:nvSpPr>
              <p:cNvPr id="25" name="Rectangle 6"/>
              <p:cNvSpPr>
                <a:spLocks noChangeArrowheads="1"/>
              </p:cNvSpPr>
              <p:nvPr/>
            </p:nvSpPr>
            <p:spPr bwMode="auto">
              <a:xfrm>
                <a:off x="6049537" y="1752600"/>
                <a:ext cx="98502" cy="98502"/>
              </a:xfrm>
              <a:prstGeom prst="rect">
                <a:avLst/>
              </a:prstGeom>
              <a:solidFill>
                <a:schemeClr val="tx1"/>
              </a:solid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26" name="Rectangle 7"/>
              <p:cNvSpPr>
                <a:spLocks noChangeArrowheads="1"/>
              </p:cNvSpPr>
              <p:nvPr/>
            </p:nvSpPr>
            <p:spPr bwMode="auto">
              <a:xfrm>
                <a:off x="6591300" y="1752600"/>
                <a:ext cx="98502" cy="98502"/>
              </a:xfrm>
              <a:prstGeom prst="rect">
                <a:avLst/>
              </a:prstGeom>
              <a:solidFill>
                <a:schemeClr val="tx1"/>
              </a:solid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28" name="Line 10"/>
              <p:cNvSpPr>
                <a:spLocks noChangeShapeType="1"/>
              </p:cNvSpPr>
              <p:nvPr/>
            </p:nvSpPr>
            <p:spPr bwMode="auto">
              <a:xfrm>
                <a:off x="6886807" y="1851102"/>
                <a:ext cx="788020" cy="1026"/>
              </a:xfrm>
              <a:prstGeom prst="line">
                <a:avLst/>
              </a:prstGeom>
              <a:noFill/>
              <a:ln w="9525">
                <a:solidFill>
                  <a:schemeClr val="tx1"/>
                </a:solidFill>
                <a:round/>
                <a:headEnd/>
                <a:tailEnd/>
              </a:ln>
            </p:spPr>
            <p:txBody>
              <a:bodyPr/>
              <a:lstStyle/>
              <a:p>
                <a:pPr eaLnBrk="0" hangingPunct="0"/>
                <a:endParaRPr lang="en-US" sz="3200">
                  <a:solidFill>
                    <a:srgbClr val="000000"/>
                  </a:solidFill>
                  <a:cs typeface="+mn-cs"/>
                </a:endParaRPr>
              </a:p>
            </p:txBody>
          </p:sp>
          <p:sp>
            <p:nvSpPr>
              <p:cNvPr id="29" name="Line 11"/>
              <p:cNvSpPr>
                <a:spLocks noChangeShapeType="1"/>
              </p:cNvSpPr>
              <p:nvPr/>
            </p:nvSpPr>
            <p:spPr bwMode="auto">
              <a:xfrm>
                <a:off x="7527073" y="1851102"/>
                <a:ext cx="0" cy="443261"/>
              </a:xfrm>
              <a:prstGeom prst="line">
                <a:avLst/>
              </a:prstGeom>
              <a:noFill/>
              <a:ln w="38100">
                <a:solidFill>
                  <a:schemeClr val="tx1"/>
                </a:solidFill>
                <a:round/>
                <a:headEnd type="triangle" w="med" len="med"/>
                <a:tailEnd type="triangle" w="med" len="med"/>
              </a:ln>
            </p:spPr>
            <p:txBody>
              <a:bodyPr/>
              <a:lstStyle/>
              <a:p>
                <a:pPr eaLnBrk="0" hangingPunct="0"/>
                <a:endParaRPr lang="en-US" sz="3200">
                  <a:solidFill>
                    <a:srgbClr val="000000"/>
                  </a:solidFill>
                  <a:cs typeface="+mn-cs"/>
                </a:endParaRPr>
              </a:p>
            </p:txBody>
          </p:sp>
          <p:sp>
            <p:nvSpPr>
              <p:cNvPr id="30" name="Text Box 12"/>
              <p:cNvSpPr txBox="1">
                <a:spLocks noChangeArrowheads="1"/>
              </p:cNvSpPr>
              <p:nvPr/>
            </p:nvSpPr>
            <p:spPr bwMode="auto">
              <a:xfrm>
                <a:off x="7374673" y="1949605"/>
                <a:ext cx="1083527" cy="276999"/>
              </a:xfrm>
              <a:prstGeom prst="rect">
                <a:avLst/>
              </a:prstGeom>
              <a:noFill/>
              <a:ln w="9525">
                <a:noFill/>
                <a:miter lim="800000"/>
                <a:headEnd/>
                <a:tailEnd/>
              </a:ln>
            </p:spPr>
            <p:txBody>
              <a:bodyPr wrap="square">
                <a:spAutoFit/>
              </a:bodyPr>
              <a:lstStyle/>
              <a:p>
                <a:pPr algn="ctr" eaLnBrk="0" hangingPunct="0">
                  <a:spcBef>
                    <a:spcPct val="50000"/>
                  </a:spcBef>
                </a:pPr>
                <a:r>
                  <a:rPr lang="en-US" sz="1200" b="1" dirty="0" smtClean="0">
                    <a:solidFill>
                      <a:srgbClr val="000000"/>
                    </a:solidFill>
                    <a:cs typeface="+mn-cs"/>
                  </a:rPr>
                  <a:t>12 in.</a:t>
                </a:r>
                <a:endParaRPr lang="en-US" sz="1200" b="1" dirty="0">
                  <a:solidFill>
                    <a:srgbClr val="000000"/>
                  </a:solidFill>
                  <a:cs typeface="+mn-cs"/>
                </a:endParaRPr>
              </a:p>
            </p:txBody>
          </p:sp>
          <p:sp>
            <p:nvSpPr>
              <p:cNvPr id="31" name="Rectangle 20" descr="Divot"/>
              <p:cNvSpPr>
                <a:spLocks noChangeArrowheads="1"/>
              </p:cNvSpPr>
              <p:nvPr/>
            </p:nvSpPr>
            <p:spPr bwMode="auto">
              <a:xfrm>
                <a:off x="5360020" y="2294363"/>
                <a:ext cx="2019300" cy="220238"/>
              </a:xfrm>
              <a:prstGeom prst="rect">
                <a:avLst/>
              </a:prstGeom>
              <a:pattFill prst="divot">
                <a:fgClr>
                  <a:schemeClr val="hlink"/>
                </a:fgClr>
                <a:bgClr>
                  <a:schemeClr val="bg1"/>
                </a:bgClr>
              </a:patt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32" name="Line 21"/>
              <p:cNvSpPr>
                <a:spLocks noChangeShapeType="1"/>
              </p:cNvSpPr>
              <p:nvPr/>
            </p:nvSpPr>
            <p:spPr bwMode="auto">
              <a:xfrm>
                <a:off x="7527072" y="2294363"/>
                <a:ext cx="16728" cy="220238"/>
              </a:xfrm>
              <a:prstGeom prst="line">
                <a:avLst/>
              </a:prstGeom>
              <a:noFill/>
              <a:ln w="38100">
                <a:solidFill>
                  <a:schemeClr val="tx1"/>
                </a:solidFill>
                <a:round/>
                <a:headEnd type="triangle" w="med" len="med"/>
                <a:tailEnd type="triangle" w="med" len="med"/>
              </a:ln>
            </p:spPr>
            <p:txBody>
              <a:bodyPr/>
              <a:lstStyle/>
              <a:p>
                <a:pPr eaLnBrk="0" hangingPunct="0"/>
                <a:endParaRPr lang="en-US" sz="3200">
                  <a:solidFill>
                    <a:srgbClr val="000000"/>
                  </a:solidFill>
                  <a:cs typeface="+mn-cs"/>
                </a:endParaRPr>
              </a:p>
            </p:txBody>
          </p:sp>
          <p:sp>
            <p:nvSpPr>
              <p:cNvPr id="33" name="Text Box 22"/>
              <p:cNvSpPr txBox="1">
                <a:spLocks noChangeArrowheads="1"/>
              </p:cNvSpPr>
              <p:nvPr/>
            </p:nvSpPr>
            <p:spPr bwMode="auto">
              <a:xfrm>
                <a:off x="7379320" y="2286000"/>
                <a:ext cx="985024" cy="276999"/>
              </a:xfrm>
              <a:prstGeom prst="rect">
                <a:avLst/>
              </a:prstGeom>
              <a:noFill/>
              <a:ln w="9525">
                <a:noFill/>
                <a:miter lim="800000"/>
                <a:headEnd/>
                <a:tailEnd/>
              </a:ln>
            </p:spPr>
            <p:txBody>
              <a:bodyPr>
                <a:spAutoFit/>
              </a:bodyPr>
              <a:lstStyle/>
              <a:p>
                <a:pPr algn="ctr" eaLnBrk="0" hangingPunct="0">
                  <a:spcBef>
                    <a:spcPct val="50000"/>
                  </a:spcBef>
                </a:pPr>
                <a:r>
                  <a:rPr lang="en-US" sz="1200" b="1" dirty="0" smtClean="0">
                    <a:solidFill>
                      <a:srgbClr val="000000"/>
                    </a:solidFill>
                    <a:cs typeface="+mn-cs"/>
                  </a:rPr>
                  <a:t>6 in.</a:t>
                </a:r>
                <a:endParaRPr lang="en-US" sz="1200" b="1" dirty="0">
                  <a:solidFill>
                    <a:srgbClr val="000000"/>
                  </a:solidFill>
                  <a:cs typeface="+mn-cs"/>
                </a:endParaRPr>
              </a:p>
            </p:txBody>
          </p:sp>
          <p:sp>
            <p:nvSpPr>
              <p:cNvPr id="34" name="Line 23"/>
              <p:cNvSpPr>
                <a:spLocks noChangeShapeType="1"/>
              </p:cNvSpPr>
              <p:nvPr/>
            </p:nvSpPr>
            <p:spPr bwMode="auto">
              <a:xfrm>
                <a:off x="6858000" y="2514600"/>
                <a:ext cx="788019" cy="0"/>
              </a:xfrm>
              <a:prstGeom prst="line">
                <a:avLst/>
              </a:prstGeom>
              <a:noFill/>
              <a:ln w="9525">
                <a:solidFill>
                  <a:schemeClr val="tx1"/>
                </a:solidFill>
                <a:round/>
                <a:headEnd/>
                <a:tailEnd/>
              </a:ln>
            </p:spPr>
            <p:txBody>
              <a:bodyPr/>
              <a:lstStyle/>
              <a:p>
                <a:pPr eaLnBrk="0" hangingPunct="0"/>
                <a:endParaRPr lang="en-US" sz="3200">
                  <a:solidFill>
                    <a:srgbClr val="000000"/>
                  </a:solidFill>
                  <a:cs typeface="+mn-cs"/>
                </a:endParaRPr>
              </a:p>
            </p:txBody>
          </p:sp>
        </p:grpSp>
        <p:cxnSp>
          <p:nvCxnSpPr>
            <p:cNvPr id="65" name="Straight Connector 64"/>
            <p:cNvCxnSpPr/>
            <p:nvPr/>
          </p:nvCxnSpPr>
          <p:spPr bwMode="auto">
            <a:xfrm>
              <a:off x="5334000" y="2514600"/>
              <a:ext cx="2057400" cy="0"/>
            </a:xfrm>
            <a:prstGeom prst="line">
              <a:avLst/>
            </a:prstGeom>
            <a:noFill/>
            <a:ln w="38100" cap="flat" cmpd="sng" algn="ctr">
              <a:solidFill>
                <a:srgbClr val="FF0000"/>
              </a:solidFill>
              <a:prstDash val="solid"/>
              <a:round/>
              <a:headEnd type="none" w="med" len="med"/>
              <a:tailEnd type="none" w="med" len="med"/>
            </a:ln>
            <a:effectLst/>
          </p:spPr>
        </p:cxnSp>
        <p:sp>
          <p:nvSpPr>
            <p:cNvPr id="67" name="TextBox 7"/>
            <p:cNvSpPr txBox="1">
              <a:spLocks noChangeArrowheads="1"/>
            </p:cNvSpPr>
            <p:nvPr/>
          </p:nvSpPr>
          <p:spPr bwMode="auto">
            <a:xfrm>
              <a:off x="4648200" y="2743200"/>
              <a:ext cx="1981200" cy="338554"/>
            </a:xfrm>
            <a:prstGeom prst="rect">
              <a:avLst/>
            </a:prstGeom>
            <a:solidFill>
              <a:srgbClr val="FF0000"/>
            </a:solidFill>
            <a:ln w="9525">
              <a:noFill/>
              <a:miter lim="800000"/>
              <a:headEnd/>
              <a:tailEnd/>
            </a:ln>
          </p:spPr>
          <p:txBody>
            <a:bodyPr wrap="square">
              <a:spAutoFit/>
            </a:bodyPr>
            <a:lstStyle/>
            <a:p>
              <a:pPr algn="ctr" eaLnBrk="0" hangingPunct="0"/>
              <a:r>
                <a:rPr lang="en-US" sz="1600" b="1" dirty="0" smtClean="0">
                  <a:solidFill>
                    <a:srgbClr val="FFFFFF"/>
                  </a:solidFill>
                  <a:cs typeface="+mn-cs"/>
                </a:rPr>
                <a:t>Tensar Geogrid</a:t>
              </a:r>
              <a:endParaRPr lang="en-US" sz="1600" b="1" dirty="0">
                <a:solidFill>
                  <a:srgbClr val="FFFFFF"/>
                </a:solidFill>
                <a:cs typeface="+mn-cs"/>
              </a:endParaRPr>
            </a:p>
          </p:txBody>
        </p:sp>
        <p:cxnSp>
          <p:nvCxnSpPr>
            <p:cNvPr id="69" name="Straight Arrow Connector 68"/>
            <p:cNvCxnSpPr>
              <a:endCxn id="31" idx="2"/>
            </p:cNvCxnSpPr>
            <p:nvPr/>
          </p:nvCxnSpPr>
          <p:spPr bwMode="auto">
            <a:xfrm flipV="1">
              <a:off x="6096002" y="2514601"/>
              <a:ext cx="273668" cy="228599"/>
            </a:xfrm>
            <a:prstGeom prst="straightConnector1">
              <a:avLst/>
            </a:prstGeom>
            <a:noFill/>
            <a:ln w="28575" cap="flat" cmpd="sng" algn="ctr">
              <a:solidFill>
                <a:srgbClr val="FF0000"/>
              </a:solidFill>
              <a:prstDash val="solid"/>
              <a:round/>
              <a:headEnd type="none" w="med" len="med"/>
              <a:tailEnd type="arrow"/>
            </a:ln>
            <a:effectLst/>
          </p:spPr>
        </p:cxnSp>
      </p:grpSp>
      <p:grpSp>
        <p:nvGrpSpPr>
          <p:cNvPr id="78" name="Group 77"/>
          <p:cNvGrpSpPr/>
          <p:nvPr/>
        </p:nvGrpSpPr>
        <p:grpSpPr>
          <a:xfrm>
            <a:off x="304800" y="3787698"/>
            <a:ext cx="3886200" cy="1317702"/>
            <a:chOff x="4572000" y="3330498"/>
            <a:chExt cx="3886200" cy="1317702"/>
          </a:xfrm>
        </p:grpSpPr>
        <p:grpSp>
          <p:nvGrpSpPr>
            <p:cNvPr id="62" name="Group 61"/>
            <p:cNvGrpSpPr/>
            <p:nvPr/>
          </p:nvGrpSpPr>
          <p:grpSpPr>
            <a:xfrm>
              <a:off x="4572000" y="3330498"/>
              <a:ext cx="3886200" cy="1317702"/>
              <a:chOff x="4572000" y="3330498"/>
              <a:chExt cx="3886200" cy="1317702"/>
            </a:xfrm>
          </p:grpSpPr>
          <p:sp>
            <p:nvSpPr>
              <p:cNvPr id="36" name="AutoShape 4" descr="Large confetti"/>
              <p:cNvSpPr>
                <a:spLocks noChangeArrowheads="1"/>
              </p:cNvSpPr>
              <p:nvPr/>
            </p:nvSpPr>
            <p:spPr bwMode="auto">
              <a:xfrm rot="10800000">
                <a:off x="5360020" y="3428999"/>
                <a:ext cx="2019300" cy="33267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pattFill prst="lgConfetti">
                <a:fgClr>
                  <a:srgbClr val="C98A2B"/>
                </a:fgClr>
                <a:bgClr>
                  <a:schemeClr val="bg1"/>
                </a:bgClr>
              </a:patt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37" name="Rectangle 5"/>
              <p:cNvSpPr>
                <a:spLocks noChangeArrowheads="1"/>
              </p:cNvSpPr>
              <p:nvPr/>
            </p:nvSpPr>
            <p:spPr bwMode="auto">
              <a:xfrm>
                <a:off x="4572000" y="3761678"/>
                <a:ext cx="3743093" cy="886522"/>
              </a:xfrm>
              <a:prstGeom prst="rect">
                <a:avLst/>
              </a:prstGeom>
              <a:solidFill>
                <a:schemeClr val="folHlink"/>
              </a:solidFill>
              <a:ln w="9525">
                <a:solidFill>
                  <a:schemeClr val="tx1"/>
                </a:solidFill>
                <a:miter lim="800000"/>
                <a:headEnd/>
                <a:tailEnd/>
              </a:ln>
            </p:spPr>
            <p:txBody>
              <a:bodyPr wrap="none" anchor="ctr"/>
              <a:lstStyle/>
              <a:p>
                <a:pPr algn="ctr" eaLnBrk="0" hangingPunct="0"/>
                <a:endParaRPr lang="en-US" sz="3200">
                  <a:solidFill>
                    <a:srgbClr val="000000"/>
                  </a:solidFill>
                  <a:cs typeface="+mn-cs"/>
                </a:endParaRPr>
              </a:p>
            </p:txBody>
          </p:sp>
          <p:sp>
            <p:nvSpPr>
              <p:cNvPr id="38" name="Rectangle 6"/>
              <p:cNvSpPr>
                <a:spLocks noChangeArrowheads="1"/>
              </p:cNvSpPr>
              <p:nvPr/>
            </p:nvSpPr>
            <p:spPr bwMode="auto">
              <a:xfrm>
                <a:off x="6049537" y="3330498"/>
                <a:ext cx="98502" cy="98502"/>
              </a:xfrm>
              <a:prstGeom prst="rect">
                <a:avLst/>
              </a:prstGeom>
              <a:solidFill>
                <a:schemeClr val="tx1"/>
              </a:solid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39" name="Rectangle 7"/>
              <p:cNvSpPr>
                <a:spLocks noChangeArrowheads="1"/>
              </p:cNvSpPr>
              <p:nvPr/>
            </p:nvSpPr>
            <p:spPr bwMode="auto">
              <a:xfrm>
                <a:off x="6591300" y="3330498"/>
                <a:ext cx="98502" cy="98502"/>
              </a:xfrm>
              <a:prstGeom prst="rect">
                <a:avLst/>
              </a:prstGeom>
              <a:solidFill>
                <a:schemeClr val="tx1"/>
              </a:solid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41" name="Line 10"/>
              <p:cNvSpPr>
                <a:spLocks noChangeShapeType="1"/>
              </p:cNvSpPr>
              <p:nvPr/>
            </p:nvSpPr>
            <p:spPr bwMode="auto">
              <a:xfrm>
                <a:off x="6858000" y="3429000"/>
                <a:ext cx="788020" cy="1026"/>
              </a:xfrm>
              <a:prstGeom prst="line">
                <a:avLst/>
              </a:prstGeom>
              <a:noFill/>
              <a:ln w="9525">
                <a:solidFill>
                  <a:schemeClr val="tx1"/>
                </a:solidFill>
                <a:round/>
                <a:headEnd/>
                <a:tailEnd/>
              </a:ln>
            </p:spPr>
            <p:txBody>
              <a:bodyPr/>
              <a:lstStyle/>
              <a:p>
                <a:pPr eaLnBrk="0" hangingPunct="0"/>
                <a:endParaRPr lang="en-US" sz="3200">
                  <a:solidFill>
                    <a:srgbClr val="000000"/>
                  </a:solidFill>
                  <a:cs typeface="+mn-cs"/>
                </a:endParaRPr>
              </a:p>
            </p:txBody>
          </p:sp>
          <p:sp>
            <p:nvSpPr>
              <p:cNvPr id="42" name="Line 11"/>
              <p:cNvSpPr>
                <a:spLocks noChangeShapeType="1"/>
              </p:cNvSpPr>
              <p:nvPr/>
            </p:nvSpPr>
            <p:spPr bwMode="auto">
              <a:xfrm flipH="1">
                <a:off x="7527072" y="3429000"/>
                <a:ext cx="16727" cy="332678"/>
              </a:xfrm>
              <a:prstGeom prst="line">
                <a:avLst/>
              </a:prstGeom>
              <a:noFill/>
              <a:ln w="38100">
                <a:solidFill>
                  <a:schemeClr val="tx1"/>
                </a:solidFill>
                <a:round/>
                <a:headEnd type="triangle" w="med" len="med"/>
                <a:tailEnd type="triangle" w="med" len="med"/>
              </a:ln>
            </p:spPr>
            <p:txBody>
              <a:bodyPr/>
              <a:lstStyle/>
              <a:p>
                <a:pPr eaLnBrk="0" hangingPunct="0"/>
                <a:endParaRPr lang="en-US" sz="3200">
                  <a:solidFill>
                    <a:srgbClr val="000000"/>
                  </a:solidFill>
                  <a:cs typeface="+mn-cs"/>
                </a:endParaRPr>
              </a:p>
            </p:txBody>
          </p:sp>
          <p:sp>
            <p:nvSpPr>
              <p:cNvPr id="43" name="Text Box 12"/>
              <p:cNvSpPr txBox="1">
                <a:spLocks noChangeArrowheads="1"/>
              </p:cNvSpPr>
              <p:nvPr/>
            </p:nvSpPr>
            <p:spPr bwMode="auto">
              <a:xfrm>
                <a:off x="7374673" y="3456801"/>
                <a:ext cx="1083527" cy="276999"/>
              </a:xfrm>
              <a:prstGeom prst="rect">
                <a:avLst/>
              </a:prstGeom>
              <a:noFill/>
              <a:ln w="9525">
                <a:noFill/>
                <a:miter lim="800000"/>
                <a:headEnd/>
                <a:tailEnd/>
              </a:ln>
            </p:spPr>
            <p:txBody>
              <a:bodyPr wrap="square">
                <a:spAutoFit/>
              </a:bodyPr>
              <a:lstStyle/>
              <a:p>
                <a:pPr algn="ctr" eaLnBrk="0" hangingPunct="0">
                  <a:spcBef>
                    <a:spcPct val="50000"/>
                  </a:spcBef>
                </a:pPr>
                <a:r>
                  <a:rPr lang="en-US" sz="1200" b="1" dirty="0" smtClean="0">
                    <a:solidFill>
                      <a:srgbClr val="000000"/>
                    </a:solidFill>
                    <a:cs typeface="+mn-cs"/>
                  </a:rPr>
                  <a:t>9 in.</a:t>
                </a:r>
                <a:endParaRPr lang="en-US" sz="1200" b="1" dirty="0">
                  <a:solidFill>
                    <a:srgbClr val="000000"/>
                  </a:solidFill>
                  <a:cs typeface="+mn-cs"/>
                </a:endParaRPr>
              </a:p>
            </p:txBody>
          </p:sp>
          <p:sp>
            <p:nvSpPr>
              <p:cNvPr id="44" name="Rectangle 20" descr="Divot"/>
              <p:cNvSpPr>
                <a:spLocks noChangeArrowheads="1"/>
              </p:cNvSpPr>
              <p:nvPr/>
            </p:nvSpPr>
            <p:spPr bwMode="auto">
              <a:xfrm>
                <a:off x="5360020" y="3761678"/>
                <a:ext cx="2019300" cy="276922"/>
              </a:xfrm>
              <a:prstGeom prst="rect">
                <a:avLst/>
              </a:prstGeom>
              <a:pattFill prst="divot">
                <a:fgClr>
                  <a:schemeClr val="hlink"/>
                </a:fgClr>
                <a:bgClr>
                  <a:schemeClr val="bg1"/>
                </a:bgClr>
              </a:patt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45" name="Line 21"/>
              <p:cNvSpPr>
                <a:spLocks noChangeShapeType="1"/>
              </p:cNvSpPr>
              <p:nvPr/>
            </p:nvSpPr>
            <p:spPr bwMode="auto">
              <a:xfrm>
                <a:off x="7527072" y="3761678"/>
                <a:ext cx="16728" cy="276922"/>
              </a:xfrm>
              <a:prstGeom prst="line">
                <a:avLst/>
              </a:prstGeom>
              <a:noFill/>
              <a:ln w="38100">
                <a:solidFill>
                  <a:schemeClr val="tx1"/>
                </a:solidFill>
                <a:round/>
                <a:headEnd type="triangle" w="med" len="med"/>
                <a:tailEnd type="triangle" w="med" len="med"/>
              </a:ln>
            </p:spPr>
            <p:txBody>
              <a:bodyPr/>
              <a:lstStyle/>
              <a:p>
                <a:pPr eaLnBrk="0" hangingPunct="0"/>
                <a:endParaRPr lang="en-US" sz="3200">
                  <a:solidFill>
                    <a:srgbClr val="000000"/>
                  </a:solidFill>
                  <a:cs typeface="+mn-cs"/>
                </a:endParaRPr>
              </a:p>
            </p:txBody>
          </p:sp>
          <p:sp>
            <p:nvSpPr>
              <p:cNvPr id="46" name="Text Box 22"/>
              <p:cNvSpPr txBox="1">
                <a:spLocks noChangeArrowheads="1"/>
              </p:cNvSpPr>
              <p:nvPr/>
            </p:nvSpPr>
            <p:spPr bwMode="auto">
              <a:xfrm>
                <a:off x="7379320" y="3753315"/>
                <a:ext cx="985024" cy="276999"/>
              </a:xfrm>
              <a:prstGeom prst="rect">
                <a:avLst/>
              </a:prstGeom>
              <a:noFill/>
              <a:ln w="9525">
                <a:noFill/>
                <a:miter lim="800000"/>
                <a:headEnd/>
                <a:tailEnd/>
              </a:ln>
            </p:spPr>
            <p:txBody>
              <a:bodyPr>
                <a:spAutoFit/>
              </a:bodyPr>
              <a:lstStyle/>
              <a:p>
                <a:pPr algn="ctr" eaLnBrk="0" hangingPunct="0">
                  <a:spcBef>
                    <a:spcPct val="50000"/>
                  </a:spcBef>
                </a:pPr>
                <a:r>
                  <a:rPr lang="en-US" sz="1200" b="1" dirty="0" smtClean="0">
                    <a:solidFill>
                      <a:srgbClr val="000000"/>
                    </a:solidFill>
                    <a:cs typeface="+mn-cs"/>
                  </a:rPr>
                  <a:t>7 in.</a:t>
                </a:r>
                <a:endParaRPr lang="en-US" sz="1200" b="1" dirty="0">
                  <a:solidFill>
                    <a:srgbClr val="000000"/>
                  </a:solidFill>
                  <a:cs typeface="+mn-cs"/>
                </a:endParaRPr>
              </a:p>
            </p:txBody>
          </p:sp>
          <p:sp>
            <p:nvSpPr>
              <p:cNvPr id="47" name="Line 23"/>
              <p:cNvSpPr>
                <a:spLocks noChangeShapeType="1"/>
              </p:cNvSpPr>
              <p:nvPr/>
            </p:nvSpPr>
            <p:spPr bwMode="auto">
              <a:xfrm>
                <a:off x="6858000" y="4038600"/>
                <a:ext cx="788019" cy="0"/>
              </a:xfrm>
              <a:prstGeom prst="line">
                <a:avLst/>
              </a:prstGeom>
              <a:noFill/>
              <a:ln w="9525">
                <a:solidFill>
                  <a:schemeClr val="tx1"/>
                </a:solidFill>
                <a:round/>
                <a:headEnd/>
                <a:tailEnd/>
              </a:ln>
            </p:spPr>
            <p:txBody>
              <a:bodyPr/>
              <a:lstStyle/>
              <a:p>
                <a:pPr eaLnBrk="0" hangingPunct="0"/>
                <a:endParaRPr lang="en-US" sz="3200">
                  <a:solidFill>
                    <a:srgbClr val="000000"/>
                  </a:solidFill>
                  <a:cs typeface="+mn-cs"/>
                </a:endParaRPr>
              </a:p>
            </p:txBody>
          </p:sp>
        </p:grpSp>
        <p:cxnSp>
          <p:nvCxnSpPr>
            <p:cNvPr id="71" name="Straight Connector 70"/>
            <p:cNvCxnSpPr/>
            <p:nvPr/>
          </p:nvCxnSpPr>
          <p:spPr bwMode="auto">
            <a:xfrm>
              <a:off x="5334000" y="4038600"/>
              <a:ext cx="2057400" cy="0"/>
            </a:xfrm>
            <a:prstGeom prst="line">
              <a:avLst/>
            </a:prstGeom>
            <a:noFill/>
            <a:ln w="38100" cap="flat" cmpd="sng" algn="ctr">
              <a:solidFill>
                <a:srgbClr val="FF0000"/>
              </a:solidFill>
              <a:prstDash val="solid"/>
              <a:round/>
              <a:headEnd type="none" w="med" len="med"/>
              <a:tailEnd type="none" w="med" len="med"/>
            </a:ln>
            <a:effectLst/>
          </p:spPr>
        </p:cxnSp>
        <p:sp>
          <p:nvSpPr>
            <p:cNvPr id="72" name="TextBox 7"/>
            <p:cNvSpPr txBox="1">
              <a:spLocks noChangeArrowheads="1"/>
            </p:cNvSpPr>
            <p:nvPr/>
          </p:nvSpPr>
          <p:spPr bwMode="auto">
            <a:xfrm>
              <a:off x="4648200" y="4267200"/>
              <a:ext cx="1981200" cy="338554"/>
            </a:xfrm>
            <a:prstGeom prst="rect">
              <a:avLst/>
            </a:prstGeom>
            <a:solidFill>
              <a:srgbClr val="FF0000"/>
            </a:solidFill>
            <a:ln w="9525">
              <a:noFill/>
              <a:miter lim="800000"/>
              <a:headEnd/>
              <a:tailEnd/>
            </a:ln>
          </p:spPr>
          <p:txBody>
            <a:bodyPr wrap="square">
              <a:spAutoFit/>
            </a:bodyPr>
            <a:lstStyle/>
            <a:p>
              <a:pPr algn="ctr" eaLnBrk="0" hangingPunct="0"/>
              <a:r>
                <a:rPr lang="en-US" sz="1600" b="1" dirty="0" smtClean="0">
                  <a:solidFill>
                    <a:srgbClr val="FFFFFF"/>
                  </a:solidFill>
                  <a:cs typeface="+mn-cs"/>
                </a:rPr>
                <a:t>Tensar Geogrid</a:t>
              </a:r>
              <a:endParaRPr lang="en-US" sz="1600" b="1" dirty="0">
                <a:solidFill>
                  <a:srgbClr val="FFFFFF"/>
                </a:solidFill>
                <a:cs typeface="+mn-cs"/>
              </a:endParaRPr>
            </a:p>
          </p:txBody>
        </p:sp>
        <p:cxnSp>
          <p:nvCxnSpPr>
            <p:cNvPr id="73" name="Straight Arrow Connector 72"/>
            <p:cNvCxnSpPr/>
            <p:nvPr/>
          </p:nvCxnSpPr>
          <p:spPr bwMode="auto">
            <a:xfrm flipV="1">
              <a:off x="6096002" y="4038601"/>
              <a:ext cx="273668" cy="228599"/>
            </a:xfrm>
            <a:prstGeom prst="straightConnector1">
              <a:avLst/>
            </a:prstGeom>
            <a:noFill/>
            <a:ln w="28575" cap="flat" cmpd="sng" algn="ctr">
              <a:solidFill>
                <a:srgbClr val="FF0000"/>
              </a:solidFill>
              <a:prstDash val="solid"/>
              <a:round/>
              <a:headEnd type="none" w="med" len="med"/>
              <a:tailEnd type="arrow"/>
            </a:ln>
            <a:effectLst/>
          </p:spPr>
        </p:cxnSp>
      </p:grpSp>
      <p:grpSp>
        <p:nvGrpSpPr>
          <p:cNvPr id="79" name="Group 78"/>
          <p:cNvGrpSpPr/>
          <p:nvPr/>
        </p:nvGrpSpPr>
        <p:grpSpPr>
          <a:xfrm>
            <a:off x="381000" y="5235498"/>
            <a:ext cx="3886200" cy="1351456"/>
            <a:chOff x="4648200" y="4778298"/>
            <a:chExt cx="3886200" cy="1351456"/>
          </a:xfrm>
        </p:grpSpPr>
        <p:grpSp>
          <p:nvGrpSpPr>
            <p:cNvPr id="63" name="Group 62"/>
            <p:cNvGrpSpPr/>
            <p:nvPr/>
          </p:nvGrpSpPr>
          <p:grpSpPr>
            <a:xfrm>
              <a:off x="4648200" y="4778298"/>
              <a:ext cx="3886200" cy="1317702"/>
              <a:chOff x="4648200" y="4778298"/>
              <a:chExt cx="3886200" cy="1317702"/>
            </a:xfrm>
          </p:grpSpPr>
          <p:sp>
            <p:nvSpPr>
              <p:cNvPr id="48" name="AutoShape 4" descr="Large confetti"/>
              <p:cNvSpPr>
                <a:spLocks noChangeArrowheads="1"/>
              </p:cNvSpPr>
              <p:nvPr/>
            </p:nvSpPr>
            <p:spPr bwMode="auto">
              <a:xfrm rot="10800000">
                <a:off x="5436220" y="4876799"/>
                <a:ext cx="2019300" cy="33267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pattFill prst="lgConfetti">
                <a:fgClr>
                  <a:srgbClr val="C98A2B"/>
                </a:fgClr>
                <a:bgClr>
                  <a:schemeClr val="bg1"/>
                </a:bgClr>
              </a:patt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49" name="Rectangle 5"/>
              <p:cNvSpPr>
                <a:spLocks noChangeArrowheads="1"/>
              </p:cNvSpPr>
              <p:nvPr/>
            </p:nvSpPr>
            <p:spPr bwMode="auto">
              <a:xfrm>
                <a:off x="4648200" y="5209478"/>
                <a:ext cx="3743093" cy="886522"/>
              </a:xfrm>
              <a:prstGeom prst="rect">
                <a:avLst/>
              </a:prstGeom>
              <a:solidFill>
                <a:schemeClr val="folHlink"/>
              </a:solidFill>
              <a:ln w="9525">
                <a:solidFill>
                  <a:schemeClr val="tx1"/>
                </a:solidFill>
                <a:miter lim="800000"/>
                <a:headEnd/>
                <a:tailEnd/>
              </a:ln>
            </p:spPr>
            <p:txBody>
              <a:bodyPr wrap="none" anchor="ctr"/>
              <a:lstStyle/>
              <a:p>
                <a:pPr algn="ctr" eaLnBrk="0" hangingPunct="0"/>
                <a:endParaRPr lang="en-US" sz="3200">
                  <a:solidFill>
                    <a:srgbClr val="000000"/>
                  </a:solidFill>
                  <a:cs typeface="+mn-cs"/>
                </a:endParaRPr>
              </a:p>
            </p:txBody>
          </p:sp>
          <p:sp>
            <p:nvSpPr>
              <p:cNvPr id="50" name="Rectangle 6"/>
              <p:cNvSpPr>
                <a:spLocks noChangeArrowheads="1"/>
              </p:cNvSpPr>
              <p:nvPr/>
            </p:nvSpPr>
            <p:spPr bwMode="auto">
              <a:xfrm>
                <a:off x="6125737" y="4778298"/>
                <a:ext cx="98502" cy="98502"/>
              </a:xfrm>
              <a:prstGeom prst="rect">
                <a:avLst/>
              </a:prstGeom>
              <a:solidFill>
                <a:schemeClr val="tx1"/>
              </a:solid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51" name="Rectangle 7"/>
              <p:cNvSpPr>
                <a:spLocks noChangeArrowheads="1"/>
              </p:cNvSpPr>
              <p:nvPr/>
            </p:nvSpPr>
            <p:spPr bwMode="auto">
              <a:xfrm>
                <a:off x="6667500" y="4778298"/>
                <a:ext cx="98502" cy="98502"/>
              </a:xfrm>
              <a:prstGeom prst="rect">
                <a:avLst/>
              </a:prstGeom>
              <a:solidFill>
                <a:schemeClr val="tx1"/>
              </a:solid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52" name="Line 10"/>
              <p:cNvSpPr>
                <a:spLocks noChangeShapeType="1"/>
              </p:cNvSpPr>
              <p:nvPr/>
            </p:nvSpPr>
            <p:spPr bwMode="auto">
              <a:xfrm>
                <a:off x="6934200" y="4876800"/>
                <a:ext cx="788020" cy="1026"/>
              </a:xfrm>
              <a:prstGeom prst="line">
                <a:avLst/>
              </a:prstGeom>
              <a:noFill/>
              <a:ln w="9525">
                <a:solidFill>
                  <a:schemeClr val="tx1"/>
                </a:solidFill>
                <a:round/>
                <a:headEnd/>
                <a:tailEnd/>
              </a:ln>
            </p:spPr>
            <p:txBody>
              <a:bodyPr/>
              <a:lstStyle/>
              <a:p>
                <a:pPr eaLnBrk="0" hangingPunct="0"/>
                <a:endParaRPr lang="en-US" sz="3200">
                  <a:solidFill>
                    <a:srgbClr val="000000"/>
                  </a:solidFill>
                  <a:cs typeface="+mn-cs"/>
                </a:endParaRPr>
              </a:p>
            </p:txBody>
          </p:sp>
          <p:sp>
            <p:nvSpPr>
              <p:cNvPr id="53" name="Line 11"/>
              <p:cNvSpPr>
                <a:spLocks noChangeShapeType="1"/>
              </p:cNvSpPr>
              <p:nvPr/>
            </p:nvSpPr>
            <p:spPr bwMode="auto">
              <a:xfrm flipH="1">
                <a:off x="7603272" y="4876800"/>
                <a:ext cx="16727" cy="332678"/>
              </a:xfrm>
              <a:prstGeom prst="line">
                <a:avLst/>
              </a:prstGeom>
              <a:noFill/>
              <a:ln w="38100">
                <a:solidFill>
                  <a:schemeClr val="tx1"/>
                </a:solidFill>
                <a:round/>
                <a:headEnd type="triangle" w="med" len="med"/>
                <a:tailEnd type="triangle" w="med" len="med"/>
              </a:ln>
            </p:spPr>
            <p:txBody>
              <a:bodyPr/>
              <a:lstStyle/>
              <a:p>
                <a:pPr eaLnBrk="0" hangingPunct="0"/>
                <a:endParaRPr lang="en-US" sz="3200">
                  <a:solidFill>
                    <a:srgbClr val="000000"/>
                  </a:solidFill>
                  <a:cs typeface="+mn-cs"/>
                </a:endParaRPr>
              </a:p>
            </p:txBody>
          </p:sp>
          <p:sp>
            <p:nvSpPr>
              <p:cNvPr id="54" name="Text Box 12"/>
              <p:cNvSpPr txBox="1">
                <a:spLocks noChangeArrowheads="1"/>
              </p:cNvSpPr>
              <p:nvPr/>
            </p:nvSpPr>
            <p:spPr bwMode="auto">
              <a:xfrm>
                <a:off x="7450873" y="4904601"/>
                <a:ext cx="1083527" cy="276999"/>
              </a:xfrm>
              <a:prstGeom prst="rect">
                <a:avLst/>
              </a:prstGeom>
              <a:noFill/>
              <a:ln w="9525">
                <a:noFill/>
                <a:miter lim="800000"/>
                <a:headEnd/>
                <a:tailEnd/>
              </a:ln>
            </p:spPr>
            <p:txBody>
              <a:bodyPr wrap="square">
                <a:spAutoFit/>
              </a:bodyPr>
              <a:lstStyle/>
              <a:p>
                <a:pPr algn="ctr" eaLnBrk="0" hangingPunct="0">
                  <a:spcBef>
                    <a:spcPct val="50000"/>
                  </a:spcBef>
                </a:pPr>
                <a:r>
                  <a:rPr lang="en-US" sz="1200" b="1" dirty="0" smtClean="0">
                    <a:solidFill>
                      <a:srgbClr val="000000"/>
                    </a:solidFill>
                    <a:cs typeface="+mn-cs"/>
                  </a:rPr>
                  <a:t>9 in.</a:t>
                </a:r>
                <a:endParaRPr lang="en-US" sz="1200" b="1" dirty="0">
                  <a:solidFill>
                    <a:srgbClr val="000000"/>
                  </a:solidFill>
                  <a:cs typeface="+mn-cs"/>
                </a:endParaRPr>
              </a:p>
            </p:txBody>
          </p:sp>
          <p:sp>
            <p:nvSpPr>
              <p:cNvPr id="55" name="Rectangle 20" descr="Divot"/>
              <p:cNvSpPr>
                <a:spLocks noChangeArrowheads="1"/>
              </p:cNvSpPr>
              <p:nvPr/>
            </p:nvSpPr>
            <p:spPr bwMode="auto">
              <a:xfrm>
                <a:off x="5436220" y="5209478"/>
                <a:ext cx="2019300" cy="353122"/>
              </a:xfrm>
              <a:prstGeom prst="rect">
                <a:avLst/>
              </a:prstGeom>
              <a:pattFill prst="divot">
                <a:fgClr>
                  <a:schemeClr val="hlink"/>
                </a:fgClr>
                <a:bgClr>
                  <a:schemeClr val="bg1"/>
                </a:bgClr>
              </a:pattFill>
              <a:ln w="9525">
                <a:solidFill>
                  <a:schemeClr val="tx1"/>
                </a:solidFill>
                <a:miter lim="800000"/>
                <a:headEnd/>
                <a:tailEnd/>
              </a:ln>
            </p:spPr>
            <p:txBody>
              <a:bodyPr wrap="none" anchor="ctr"/>
              <a:lstStyle/>
              <a:p>
                <a:pPr eaLnBrk="0" hangingPunct="0"/>
                <a:endParaRPr lang="en-US" sz="3200">
                  <a:solidFill>
                    <a:srgbClr val="000000"/>
                  </a:solidFill>
                  <a:cs typeface="+mn-cs"/>
                </a:endParaRPr>
              </a:p>
            </p:txBody>
          </p:sp>
          <p:sp>
            <p:nvSpPr>
              <p:cNvPr id="56" name="Line 21"/>
              <p:cNvSpPr>
                <a:spLocks noChangeShapeType="1"/>
              </p:cNvSpPr>
              <p:nvPr/>
            </p:nvSpPr>
            <p:spPr bwMode="auto">
              <a:xfrm>
                <a:off x="7603272" y="5209478"/>
                <a:ext cx="16728" cy="353122"/>
              </a:xfrm>
              <a:prstGeom prst="line">
                <a:avLst/>
              </a:prstGeom>
              <a:noFill/>
              <a:ln w="38100">
                <a:solidFill>
                  <a:schemeClr val="tx1"/>
                </a:solidFill>
                <a:round/>
                <a:headEnd type="triangle" w="med" len="med"/>
                <a:tailEnd type="triangle" w="med" len="med"/>
              </a:ln>
            </p:spPr>
            <p:txBody>
              <a:bodyPr/>
              <a:lstStyle/>
              <a:p>
                <a:pPr eaLnBrk="0" hangingPunct="0"/>
                <a:endParaRPr lang="en-US" sz="3200">
                  <a:solidFill>
                    <a:srgbClr val="000000"/>
                  </a:solidFill>
                  <a:cs typeface="+mn-cs"/>
                </a:endParaRPr>
              </a:p>
            </p:txBody>
          </p:sp>
          <p:sp>
            <p:nvSpPr>
              <p:cNvPr id="57" name="Text Box 22"/>
              <p:cNvSpPr txBox="1">
                <a:spLocks noChangeArrowheads="1"/>
              </p:cNvSpPr>
              <p:nvPr/>
            </p:nvSpPr>
            <p:spPr bwMode="auto">
              <a:xfrm>
                <a:off x="7455520" y="5285601"/>
                <a:ext cx="985024" cy="276999"/>
              </a:xfrm>
              <a:prstGeom prst="rect">
                <a:avLst/>
              </a:prstGeom>
              <a:noFill/>
              <a:ln w="9525">
                <a:noFill/>
                <a:miter lim="800000"/>
                <a:headEnd/>
                <a:tailEnd/>
              </a:ln>
            </p:spPr>
            <p:txBody>
              <a:bodyPr>
                <a:spAutoFit/>
              </a:bodyPr>
              <a:lstStyle/>
              <a:p>
                <a:pPr algn="ctr" eaLnBrk="0" hangingPunct="0">
                  <a:spcBef>
                    <a:spcPct val="50000"/>
                  </a:spcBef>
                </a:pPr>
                <a:r>
                  <a:rPr lang="en-US" sz="1200" b="1" dirty="0" smtClean="0">
                    <a:solidFill>
                      <a:srgbClr val="000000"/>
                    </a:solidFill>
                    <a:cs typeface="+mn-cs"/>
                  </a:rPr>
                  <a:t>9 in.</a:t>
                </a:r>
                <a:endParaRPr lang="en-US" sz="1200" b="1" dirty="0">
                  <a:solidFill>
                    <a:srgbClr val="000000"/>
                  </a:solidFill>
                  <a:cs typeface="+mn-cs"/>
                </a:endParaRPr>
              </a:p>
            </p:txBody>
          </p:sp>
          <p:sp>
            <p:nvSpPr>
              <p:cNvPr id="58" name="Line 23"/>
              <p:cNvSpPr>
                <a:spLocks noChangeShapeType="1"/>
              </p:cNvSpPr>
              <p:nvPr/>
            </p:nvSpPr>
            <p:spPr bwMode="auto">
              <a:xfrm>
                <a:off x="6934200" y="5562600"/>
                <a:ext cx="788019" cy="0"/>
              </a:xfrm>
              <a:prstGeom prst="line">
                <a:avLst/>
              </a:prstGeom>
              <a:noFill/>
              <a:ln w="9525">
                <a:solidFill>
                  <a:schemeClr val="tx1"/>
                </a:solidFill>
                <a:round/>
                <a:headEnd/>
                <a:tailEnd/>
              </a:ln>
            </p:spPr>
            <p:txBody>
              <a:bodyPr/>
              <a:lstStyle/>
              <a:p>
                <a:pPr eaLnBrk="0" hangingPunct="0"/>
                <a:endParaRPr lang="en-US" sz="3200">
                  <a:solidFill>
                    <a:srgbClr val="000000"/>
                  </a:solidFill>
                  <a:cs typeface="+mn-cs"/>
                </a:endParaRPr>
              </a:p>
            </p:txBody>
          </p:sp>
        </p:grpSp>
        <p:cxnSp>
          <p:nvCxnSpPr>
            <p:cNvPr id="74" name="Straight Connector 73"/>
            <p:cNvCxnSpPr/>
            <p:nvPr/>
          </p:nvCxnSpPr>
          <p:spPr bwMode="auto">
            <a:xfrm>
              <a:off x="5410200" y="5562600"/>
              <a:ext cx="2057400" cy="0"/>
            </a:xfrm>
            <a:prstGeom prst="line">
              <a:avLst/>
            </a:prstGeom>
            <a:noFill/>
            <a:ln w="38100" cap="flat" cmpd="sng" algn="ctr">
              <a:solidFill>
                <a:srgbClr val="FF0000"/>
              </a:solidFill>
              <a:prstDash val="solid"/>
              <a:round/>
              <a:headEnd type="none" w="med" len="med"/>
              <a:tailEnd type="none" w="med" len="med"/>
            </a:ln>
            <a:effectLst/>
          </p:spPr>
        </p:cxnSp>
        <p:sp>
          <p:nvSpPr>
            <p:cNvPr id="75" name="TextBox 7"/>
            <p:cNvSpPr txBox="1">
              <a:spLocks noChangeArrowheads="1"/>
            </p:cNvSpPr>
            <p:nvPr/>
          </p:nvSpPr>
          <p:spPr bwMode="auto">
            <a:xfrm>
              <a:off x="4724400" y="5791200"/>
              <a:ext cx="1981200" cy="338554"/>
            </a:xfrm>
            <a:prstGeom prst="rect">
              <a:avLst/>
            </a:prstGeom>
            <a:solidFill>
              <a:srgbClr val="FF0000"/>
            </a:solidFill>
            <a:ln w="9525">
              <a:noFill/>
              <a:miter lim="800000"/>
              <a:headEnd/>
              <a:tailEnd/>
            </a:ln>
          </p:spPr>
          <p:txBody>
            <a:bodyPr wrap="square">
              <a:spAutoFit/>
            </a:bodyPr>
            <a:lstStyle/>
            <a:p>
              <a:pPr algn="ctr" eaLnBrk="0" hangingPunct="0"/>
              <a:r>
                <a:rPr lang="en-US" sz="1600" b="1" dirty="0" smtClean="0">
                  <a:solidFill>
                    <a:srgbClr val="FFFFFF"/>
                  </a:solidFill>
                  <a:cs typeface="+mn-cs"/>
                </a:rPr>
                <a:t>Tensar Geogrid</a:t>
              </a:r>
              <a:endParaRPr lang="en-US" sz="1600" b="1" dirty="0">
                <a:solidFill>
                  <a:srgbClr val="FFFFFF"/>
                </a:solidFill>
                <a:cs typeface="+mn-cs"/>
              </a:endParaRPr>
            </a:p>
          </p:txBody>
        </p:sp>
        <p:cxnSp>
          <p:nvCxnSpPr>
            <p:cNvPr id="76" name="Straight Arrow Connector 75"/>
            <p:cNvCxnSpPr/>
            <p:nvPr/>
          </p:nvCxnSpPr>
          <p:spPr bwMode="auto">
            <a:xfrm flipV="1">
              <a:off x="6172202" y="5562601"/>
              <a:ext cx="273668" cy="228599"/>
            </a:xfrm>
            <a:prstGeom prst="straightConnector1">
              <a:avLst/>
            </a:prstGeom>
            <a:noFill/>
            <a:ln w="28575" cap="flat" cmpd="sng" algn="ctr">
              <a:solidFill>
                <a:srgbClr val="FF0000"/>
              </a:solidFill>
              <a:prstDash val="solid"/>
              <a:round/>
              <a:headEnd type="none" w="med" len="med"/>
              <a:tailEnd type="arrow"/>
            </a:ln>
            <a:effectLst/>
          </p:spPr>
        </p:cxnSp>
      </p:grpSp>
      <p:sp>
        <p:nvSpPr>
          <p:cNvPr id="80" name="TextBox 79"/>
          <p:cNvSpPr txBox="1"/>
          <p:nvPr/>
        </p:nvSpPr>
        <p:spPr>
          <a:xfrm>
            <a:off x="4724400" y="1447800"/>
            <a:ext cx="3810000" cy="646331"/>
          </a:xfrm>
          <a:prstGeom prst="rect">
            <a:avLst/>
          </a:prstGeom>
          <a:solidFill>
            <a:schemeClr val="tx1"/>
          </a:solidFill>
        </p:spPr>
        <p:txBody>
          <a:bodyPr wrap="square" rtlCol="0">
            <a:spAutoFit/>
          </a:bodyPr>
          <a:lstStyle/>
          <a:p>
            <a:pPr algn="ctr" eaLnBrk="0" hangingPunct="0"/>
            <a:r>
              <a:rPr lang="en-US" b="1" dirty="0" err="1" smtClean="0">
                <a:solidFill>
                  <a:srgbClr val="FFFFFF"/>
                </a:solidFill>
                <a:cs typeface="+mn-cs"/>
              </a:rPr>
              <a:t>Unstabilized</a:t>
            </a:r>
            <a:r>
              <a:rPr lang="en-US" b="1" dirty="0" smtClean="0">
                <a:solidFill>
                  <a:srgbClr val="FFFFFF"/>
                </a:solidFill>
                <a:cs typeface="+mn-cs"/>
              </a:rPr>
              <a:t> roadbed </a:t>
            </a:r>
            <a:br>
              <a:rPr lang="en-US" b="1" dirty="0" smtClean="0">
                <a:solidFill>
                  <a:srgbClr val="FFFFFF"/>
                </a:solidFill>
                <a:cs typeface="+mn-cs"/>
              </a:rPr>
            </a:br>
            <a:r>
              <a:rPr lang="en-US" b="1" dirty="0" smtClean="0">
                <a:solidFill>
                  <a:srgbClr val="FFFFFF"/>
                </a:solidFill>
                <a:cs typeface="+mn-cs"/>
              </a:rPr>
              <a:t>29 inches </a:t>
            </a:r>
            <a:endParaRPr lang="en-US" b="1" dirty="0">
              <a:solidFill>
                <a:srgbClr val="FFFFFF"/>
              </a:solidFill>
              <a:cs typeface="+mn-cs"/>
            </a:endParaRPr>
          </a:p>
        </p:txBody>
      </p:sp>
      <p:sp>
        <p:nvSpPr>
          <p:cNvPr id="81" name="TextBox 80"/>
          <p:cNvSpPr txBox="1"/>
          <p:nvPr/>
        </p:nvSpPr>
        <p:spPr>
          <a:xfrm>
            <a:off x="381000" y="1447800"/>
            <a:ext cx="3810000" cy="646331"/>
          </a:xfrm>
          <a:prstGeom prst="rect">
            <a:avLst/>
          </a:prstGeom>
          <a:solidFill>
            <a:schemeClr val="tx1"/>
          </a:solidFill>
        </p:spPr>
        <p:txBody>
          <a:bodyPr wrap="square" rtlCol="0">
            <a:spAutoFit/>
          </a:bodyPr>
          <a:lstStyle/>
          <a:p>
            <a:pPr algn="ctr" eaLnBrk="0" hangingPunct="0"/>
            <a:r>
              <a:rPr lang="en-US" b="1" dirty="0" smtClean="0">
                <a:solidFill>
                  <a:srgbClr val="FFFFFF"/>
                </a:solidFill>
                <a:cs typeface="+mn-cs"/>
              </a:rPr>
              <a:t>Stabilized roadbed </a:t>
            </a:r>
            <a:br>
              <a:rPr lang="en-US" b="1" dirty="0" smtClean="0">
                <a:solidFill>
                  <a:srgbClr val="FFFFFF"/>
                </a:solidFill>
                <a:cs typeface="+mn-cs"/>
              </a:rPr>
            </a:br>
            <a:r>
              <a:rPr lang="en-US" b="1" dirty="0" smtClean="0">
                <a:solidFill>
                  <a:srgbClr val="FFFFFF"/>
                </a:solidFill>
                <a:cs typeface="+mn-cs"/>
              </a:rPr>
              <a:t>16 inches </a:t>
            </a:r>
            <a:endParaRPr lang="en-US" b="1" dirty="0">
              <a:solidFill>
                <a:srgbClr val="FFFFFF"/>
              </a:solidFill>
              <a:cs typeface="+mn-cs"/>
            </a:endParaRPr>
          </a:p>
        </p:txBody>
      </p:sp>
      <p:sp>
        <p:nvSpPr>
          <p:cNvPr id="68" name="Rectangle 67"/>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dissolv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dissolve">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dissolve">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dissolve">
                                      <p:cBhvr>
                                        <p:cTn id="2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mtClean="0"/>
              <a:t>Cost Savings</a:t>
            </a:r>
          </a:p>
        </p:txBody>
      </p:sp>
      <p:sp>
        <p:nvSpPr>
          <p:cNvPr id="903171" name="Rectangle 3"/>
          <p:cNvSpPr>
            <a:spLocks noGrp="1" noChangeArrowheads="1"/>
          </p:cNvSpPr>
          <p:nvPr>
            <p:ph type="body" idx="1"/>
          </p:nvPr>
        </p:nvSpPr>
        <p:spPr>
          <a:xfrm>
            <a:off x="1143000" y="1600200"/>
            <a:ext cx="6934200" cy="5029200"/>
          </a:xfrm>
        </p:spPr>
        <p:txBody>
          <a:bodyPr/>
          <a:lstStyle/>
          <a:p>
            <a:pPr eaLnBrk="1" hangingPunct="1"/>
            <a:r>
              <a:rPr lang="en-US" sz="2000" dirty="0" smtClean="0"/>
              <a:t>Installed material costs</a:t>
            </a:r>
          </a:p>
          <a:p>
            <a:pPr lvl="1" eaLnBrk="1" hangingPunct="1"/>
            <a:r>
              <a:rPr lang="en-US" sz="1800" dirty="0" smtClean="0"/>
              <a:t>Sub-ballast &amp; ballast aggregate: $30/Ton</a:t>
            </a:r>
          </a:p>
          <a:p>
            <a:pPr lvl="1" eaLnBrk="1" hangingPunct="1"/>
            <a:r>
              <a:rPr lang="en-US" sz="1800" dirty="0" smtClean="0"/>
              <a:t>Excavate/disposal of subgrade: $20/Ton </a:t>
            </a:r>
          </a:p>
          <a:p>
            <a:pPr lvl="1" eaLnBrk="1" hangingPunct="1"/>
            <a:r>
              <a:rPr lang="en-US" sz="1800" dirty="0" smtClean="0"/>
              <a:t>Geogrid: $4.00/SY</a:t>
            </a:r>
            <a:br>
              <a:rPr lang="en-US" sz="1800" dirty="0" smtClean="0"/>
            </a:br>
            <a:endParaRPr lang="en-US" sz="1800" dirty="0" smtClean="0"/>
          </a:p>
          <a:p>
            <a:pPr eaLnBrk="1" hangingPunct="1"/>
            <a:r>
              <a:rPr lang="en-US" sz="2000" dirty="0" smtClean="0"/>
              <a:t>Cost savings</a:t>
            </a:r>
          </a:p>
          <a:p>
            <a:pPr lvl="1" eaLnBrk="1" hangingPunct="1"/>
            <a:r>
              <a:rPr lang="en-US" sz="1800" dirty="0" smtClean="0"/>
              <a:t>Per SY of roadbed structure: </a:t>
            </a:r>
            <a:r>
              <a:rPr lang="en-US" sz="1800" b="1" dirty="0" smtClean="0">
                <a:solidFill>
                  <a:srgbClr val="FF0000"/>
                </a:solidFill>
              </a:rPr>
              <a:t>$25/SY</a:t>
            </a:r>
          </a:p>
          <a:p>
            <a:pPr lvl="1" eaLnBrk="1" hangingPunct="1"/>
            <a:r>
              <a:rPr lang="en-US" sz="1800" dirty="0" smtClean="0"/>
              <a:t>Per linear mile of track: </a:t>
            </a:r>
            <a:r>
              <a:rPr lang="en-US" sz="1800" b="1" dirty="0" smtClean="0">
                <a:solidFill>
                  <a:srgbClr val="FF0000"/>
                </a:solidFill>
              </a:rPr>
              <a:t>$200,000</a:t>
            </a:r>
          </a:p>
          <a:p>
            <a:pPr lvl="1" eaLnBrk="1" hangingPunct="1"/>
            <a:r>
              <a:rPr lang="en-US" sz="1800" dirty="0" smtClean="0"/>
              <a:t>11.36 mile long rail spur at port: </a:t>
            </a:r>
            <a:r>
              <a:rPr lang="en-US" sz="1800" b="1" dirty="0" smtClean="0">
                <a:solidFill>
                  <a:srgbClr val="FF0000"/>
                </a:solidFill>
              </a:rPr>
              <a:t>$2.2 Million</a:t>
            </a:r>
            <a:br>
              <a:rPr lang="en-US" sz="1800" b="1" dirty="0" smtClean="0">
                <a:solidFill>
                  <a:srgbClr val="FF0000"/>
                </a:solidFill>
              </a:rPr>
            </a:br>
            <a:r>
              <a:rPr lang="en-US" sz="1800" dirty="0" smtClean="0"/>
              <a:t>(Note: all of ballast/sub-ballast requires undercut)</a:t>
            </a:r>
          </a:p>
        </p:txBody>
      </p:sp>
      <p:sp>
        <p:nvSpPr>
          <p:cNvPr id="4" name="Rectangle 3"/>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03171">
                                            <p:txEl>
                                              <p:pRg st="4" end="4"/>
                                            </p:txEl>
                                          </p:spTgt>
                                        </p:tgtEl>
                                        <p:attrNameLst>
                                          <p:attrName>style.visibility</p:attrName>
                                        </p:attrNameLst>
                                      </p:cBhvr>
                                      <p:to>
                                        <p:strVal val="visible"/>
                                      </p:to>
                                    </p:set>
                                    <p:animEffect transition="in" filter="dissolve">
                                      <p:cBhvr>
                                        <p:cTn id="7" dur="500"/>
                                        <p:tgtEl>
                                          <p:spTgt spid="903171">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03171">
                                            <p:txEl>
                                              <p:pRg st="5" end="5"/>
                                            </p:txEl>
                                          </p:spTgt>
                                        </p:tgtEl>
                                        <p:attrNameLst>
                                          <p:attrName>style.visibility</p:attrName>
                                        </p:attrNameLst>
                                      </p:cBhvr>
                                      <p:to>
                                        <p:strVal val="visible"/>
                                      </p:to>
                                    </p:set>
                                    <p:animEffect transition="in" filter="dissolve">
                                      <p:cBhvr>
                                        <p:cTn id="10" dur="500"/>
                                        <p:tgtEl>
                                          <p:spTgt spid="903171">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03171">
                                            <p:txEl>
                                              <p:pRg st="6" end="6"/>
                                            </p:txEl>
                                          </p:spTgt>
                                        </p:tgtEl>
                                        <p:attrNameLst>
                                          <p:attrName>style.visibility</p:attrName>
                                        </p:attrNameLst>
                                      </p:cBhvr>
                                      <p:to>
                                        <p:strVal val="visible"/>
                                      </p:to>
                                    </p:set>
                                    <p:animEffect transition="in" filter="dissolve">
                                      <p:cBhvr>
                                        <p:cTn id="15" dur="500"/>
                                        <p:tgtEl>
                                          <p:spTgt spid="903171">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903171">
                                            <p:txEl>
                                              <p:pRg st="7" end="7"/>
                                            </p:txEl>
                                          </p:spTgt>
                                        </p:tgtEl>
                                        <p:attrNameLst>
                                          <p:attrName>style.visibility</p:attrName>
                                        </p:attrNameLst>
                                      </p:cBhvr>
                                      <p:to>
                                        <p:strVal val="visible"/>
                                      </p:to>
                                    </p:set>
                                    <p:animEffect transition="in" filter="dissolve">
                                      <p:cBhvr>
                                        <p:cTn id="20" dur="500"/>
                                        <p:tgtEl>
                                          <p:spTgt spid="9031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mtClean="0"/>
              <a:t>Faster Construction</a:t>
            </a:r>
          </a:p>
        </p:txBody>
      </p:sp>
      <p:sp>
        <p:nvSpPr>
          <p:cNvPr id="537603" name="Rectangle 3"/>
          <p:cNvSpPr>
            <a:spLocks noGrp="1" noChangeArrowheads="1"/>
          </p:cNvSpPr>
          <p:nvPr>
            <p:ph type="body" idx="1"/>
          </p:nvPr>
        </p:nvSpPr>
        <p:spPr>
          <a:xfrm>
            <a:off x="5181600" y="1981200"/>
            <a:ext cx="6858000" cy="2971800"/>
          </a:xfrm>
        </p:spPr>
        <p:txBody>
          <a:bodyPr/>
          <a:lstStyle/>
          <a:p>
            <a:pPr>
              <a:lnSpc>
                <a:spcPct val="110000"/>
              </a:lnSpc>
            </a:pPr>
            <a:r>
              <a:rPr lang="en-US" sz="2000" smtClean="0"/>
              <a:t>Construction vehicles</a:t>
            </a:r>
          </a:p>
          <a:p>
            <a:pPr lvl="1">
              <a:lnSpc>
                <a:spcPct val="110000"/>
              </a:lnSpc>
            </a:pPr>
            <a:r>
              <a:rPr lang="en-US" sz="1800" smtClean="0"/>
              <a:t>728 fewer stone trucks</a:t>
            </a:r>
          </a:p>
          <a:p>
            <a:pPr lvl="1">
              <a:lnSpc>
                <a:spcPct val="110000"/>
              </a:lnSpc>
            </a:pPr>
            <a:r>
              <a:rPr lang="en-US" sz="1800" smtClean="0"/>
              <a:t>728 fewer fill trucks</a:t>
            </a:r>
          </a:p>
          <a:p>
            <a:pPr>
              <a:lnSpc>
                <a:spcPct val="110000"/>
              </a:lnSpc>
              <a:buFontTx/>
              <a:buNone/>
            </a:pPr>
            <a:r>
              <a:rPr lang="en-US" sz="2000" smtClean="0"/>
              <a:t/>
            </a:r>
            <a:br>
              <a:rPr lang="en-US" sz="2000" smtClean="0"/>
            </a:br>
            <a:r>
              <a:rPr lang="en-US" sz="2000" smtClean="0"/>
              <a:t/>
            </a:r>
            <a:br>
              <a:rPr lang="en-US" sz="2000" smtClean="0"/>
            </a:br>
            <a:endParaRPr lang="en-US" sz="2000" smtClean="0"/>
          </a:p>
          <a:p>
            <a:pPr>
              <a:lnSpc>
                <a:spcPct val="110000"/>
              </a:lnSpc>
            </a:pPr>
            <a:r>
              <a:rPr lang="en-US" sz="2000" smtClean="0"/>
              <a:t>Time savings</a:t>
            </a:r>
          </a:p>
          <a:p>
            <a:pPr lvl="1">
              <a:lnSpc>
                <a:spcPct val="110000"/>
              </a:lnSpc>
            </a:pPr>
            <a:r>
              <a:rPr lang="en-US" sz="1800" smtClean="0"/>
              <a:t>1456 fewer truck hours</a:t>
            </a:r>
          </a:p>
        </p:txBody>
      </p:sp>
      <p:grpSp>
        <p:nvGrpSpPr>
          <p:cNvPr id="25604" name="Group 129"/>
          <p:cNvGrpSpPr>
            <a:grpSpLocks/>
          </p:cNvGrpSpPr>
          <p:nvPr/>
        </p:nvGrpSpPr>
        <p:grpSpPr bwMode="auto">
          <a:xfrm>
            <a:off x="304800" y="1676400"/>
            <a:ext cx="4826000" cy="1271588"/>
            <a:chOff x="1646983" y="1348509"/>
            <a:chExt cx="4826298" cy="1272079"/>
          </a:xfrm>
        </p:grpSpPr>
        <p:grpSp>
          <p:nvGrpSpPr>
            <p:cNvPr id="25606" name="Group 121"/>
            <p:cNvGrpSpPr>
              <a:grpSpLocks/>
            </p:cNvGrpSpPr>
            <p:nvPr/>
          </p:nvGrpSpPr>
          <p:grpSpPr bwMode="auto">
            <a:xfrm>
              <a:off x="1667214" y="2062947"/>
              <a:ext cx="1091196" cy="557641"/>
              <a:chOff x="1667214" y="2062947"/>
              <a:chExt cx="1091196" cy="557641"/>
            </a:xfrm>
          </p:grpSpPr>
          <p:sp>
            <p:nvSpPr>
              <p:cNvPr id="25705" name="Oval 90"/>
              <p:cNvSpPr>
                <a:spLocks noChangeArrowheads="1"/>
              </p:cNvSpPr>
              <p:nvPr/>
            </p:nvSpPr>
            <p:spPr bwMode="auto">
              <a:xfrm>
                <a:off x="2532837" y="2393564"/>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706" name="Oval 91"/>
              <p:cNvSpPr>
                <a:spLocks noChangeArrowheads="1"/>
              </p:cNvSpPr>
              <p:nvPr/>
            </p:nvSpPr>
            <p:spPr bwMode="auto">
              <a:xfrm>
                <a:off x="2479499" y="2313114"/>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707" name="Oval 92"/>
              <p:cNvSpPr>
                <a:spLocks noChangeArrowheads="1"/>
              </p:cNvSpPr>
              <p:nvPr/>
            </p:nvSpPr>
            <p:spPr bwMode="auto">
              <a:xfrm>
                <a:off x="2407272" y="2260215"/>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708" name="Oval 93"/>
              <p:cNvSpPr>
                <a:spLocks noChangeArrowheads="1"/>
              </p:cNvSpPr>
              <p:nvPr/>
            </p:nvSpPr>
            <p:spPr bwMode="auto">
              <a:xfrm>
                <a:off x="2599509" y="248613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709" name="Oval 94"/>
              <p:cNvSpPr>
                <a:spLocks noChangeArrowheads="1"/>
              </p:cNvSpPr>
              <p:nvPr/>
            </p:nvSpPr>
            <p:spPr bwMode="auto">
              <a:xfrm>
                <a:off x="2271705" y="2173153"/>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710" name="Oval 95"/>
              <p:cNvSpPr>
                <a:spLocks noChangeArrowheads="1"/>
              </p:cNvSpPr>
              <p:nvPr/>
            </p:nvSpPr>
            <p:spPr bwMode="auto">
              <a:xfrm>
                <a:off x="2347267" y="2219439"/>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711" name="Oval 96"/>
              <p:cNvSpPr>
                <a:spLocks noChangeArrowheads="1"/>
              </p:cNvSpPr>
              <p:nvPr/>
            </p:nvSpPr>
            <p:spPr bwMode="auto">
              <a:xfrm>
                <a:off x="2658402" y="2433238"/>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712" name="Oval 97"/>
              <p:cNvSpPr>
                <a:spLocks noChangeArrowheads="1"/>
              </p:cNvSpPr>
              <p:nvPr/>
            </p:nvSpPr>
            <p:spPr bwMode="auto">
              <a:xfrm>
                <a:off x="2543949" y="233074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713" name="Oval 98"/>
              <p:cNvSpPr>
                <a:spLocks noChangeArrowheads="1"/>
              </p:cNvSpPr>
              <p:nvPr/>
            </p:nvSpPr>
            <p:spPr bwMode="auto">
              <a:xfrm>
                <a:off x="2663958" y="2503770"/>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714" name="Oval 99"/>
              <p:cNvSpPr>
                <a:spLocks noChangeArrowheads="1"/>
              </p:cNvSpPr>
              <p:nvPr/>
            </p:nvSpPr>
            <p:spPr bwMode="auto">
              <a:xfrm>
                <a:off x="2609510" y="236821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715" name="Oval 100"/>
              <p:cNvSpPr>
                <a:spLocks noChangeArrowheads="1"/>
              </p:cNvSpPr>
              <p:nvPr/>
            </p:nvSpPr>
            <p:spPr bwMode="auto">
              <a:xfrm>
                <a:off x="2543949" y="2516995"/>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716" name="Oval 101"/>
              <p:cNvSpPr>
                <a:spLocks noChangeArrowheads="1"/>
              </p:cNvSpPr>
              <p:nvPr/>
            </p:nvSpPr>
            <p:spPr bwMode="auto">
              <a:xfrm>
                <a:off x="2572840" y="2442055"/>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pic>
            <p:nvPicPr>
              <p:cNvPr id="25717" name="Picture 102" descr="Sprite 7"/>
              <p:cNvPicPr>
                <a:picLocks noChangeAspect="1" noChangeArrowheads="1"/>
              </p:cNvPicPr>
              <p:nvPr/>
            </p:nvPicPr>
            <p:blipFill>
              <a:blip r:embed="rId2" cstate="email"/>
              <a:srcRect/>
              <a:stretch>
                <a:fillRect/>
              </a:stretch>
            </p:blipFill>
            <p:spPr bwMode="auto">
              <a:xfrm>
                <a:off x="1667214" y="2062947"/>
                <a:ext cx="864512" cy="547722"/>
              </a:xfrm>
              <a:prstGeom prst="rect">
                <a:avLst/>
              </a:prstGeom>
              <a:noFill/>
              <a:ln w="9525">
                <a:noFill/>
                <a:miter lim="800000"/>
                <a:headEnd/>
                <a:tailEnd/>
              </a:ln>
            </p:spPr>
          </p:pic>
        </p:grpSp>
        <p:grpSp>
          <p:nvGrpSpPr>
            <p:cNvPr id="25607" name="Group 122"/>
            <p:cNvGrpSpPr>
              <a:grpSpLocks/>
            </p:cNvGrpSpPr>
            <p:nvPr/>
          </p:nvGrpSpPr>
          <p:grpSpPr bwMode="auto">
            <a:xfrm>
              <a:off x="1646983" y="1348509"/>
              <a:ext cx="1091196" cy="557641"/>
              <a:chOff x="1646983" y="1348509"/>
              <a:chExt cx="1091196" cy="557641"/>
            </a:xfrm>
          </p:grpSpPr>
          <p:sp>
            <p:nvSpPr>
              <p:cNvPr id="25692" name="Oval 104"/>
              <p:cNvSpPr>
                <a:spLocks noChangeArrowheads="1"/>
              </p:cNvSpPr>
              <p:nvPr/>
            </p:nvSpPr>
            <p:spPr bwMode="auto">
              <a:xfrm>
                <a:off x="2512606" y="1679126"/>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93" name="Oval 105"/>
              <p:cNvSpPr>
                <a:spLocks noChangeArrowheads="1"/>
              </p:cNvSpPr>
              <p:nvPr/>
            </p:nvSpPr>
            <p:spPr bwMode="auto">
              <a:xfrm>
                <a:off x="2459268" y="1598676"/>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94" name="Oval 106"/>
              <p:cNvSpPr>
                <a:spLocks noChangeArrowheads="1"/>
              </p:cNvSpPr>
              <p:nvPr/>
            </p:nvSpPr>
            <p:spPr bwMode="auto">
              <a:xfrm>
                <a:off x="2387041" y="154577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95" name="Oval 107"/>
              <p:cNvSpPr>
                <a:spLocks noChangeArrowheads="1"/>
              </p:cNvSpPr>
              <p:nvPr/>
            </p:nvSpPr>
            <p:spPr bwMode="auto">
              <a:xfrm>
                <a:off x="2579278" y="1771699"/>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96" name="Oval 108"/>
              <p:cNvSpPr>
                <a:spLocks noChangeArrowheads="1"/>
              </p:cNvSpPr>
              <p:nvPr/>
            </p:nvSpPr>
            <p:spPr bwMode="auto">
              <a:xfrm>
                <a:off x="2251474" y="1458715"/>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97" name="Oval 109"/>
              <p:cNvSpPr>
                <a:spLocks noChangeArrowheads="1"/>
              </p:cNvSpPr>
              <p:nvPr/>
            </p:nvSpPr>
            <p:spPr bwMode="auto">
              <a:xfrm>
                <a:off x="2327036" y="1505001"/>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98" name="Oval 110"/>
              <p:cNvSpPr>
                <a:spLocks noChangeArrowheads="1"/>
              </p:cNvSpPr>
              <p:nvPr/>
            </p:nvSpPr>
            <p:spPr bwMode="auto">
              <a:xfrm>
                <a:off x="2638171" y="1718800"/>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99" name="Oval 111"/>
              <p:cNvSpPr>
                <a:spLocks noChangeArrowheads="1"/>
              </p:cNvSpPr>
              <p:nvPr/>
            </p:nvSpPr>
            <p:spPr bwMode="auto">
              <a:xfrm>
                <a:off x="2523718" y="1616309"/>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700" name="Oval 112"/>
              <p:cNvSpPr>
                <a:spLocks noChangeArrowheads="1"/>
              </p:cNvSpPr>
              <p:nvPr/>
            </p:nvSpPr>
            <p:spPr bwMode="auto">
              <a:xfrm>
                <a:off x="2643727" y="1789332"/>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701" name="Oval 113"/>
              <p:cNvSpPr>
                <a:spLocks noChangeArrowheads="1"/>
              </p:cNvSpPr>
              <p:nvPr/>
            </p:nvSpPr>
            <p:spPr bwMode="auto">
              <a:xfrm>
                <a:off x="2589279" y="1653779"/>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702" name="Oval 114"/>
              <p:cNvSpPr>
                <a:spLocks noChangeArrowheads="1"/>
              </p:cNvSpPr>
              <p:nvPr/>
            </p:nvSpPr>
            <p:spPr bwMode="auto">
              <a:xfrm>
                <a:off x="2523718" y="180255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703" name="Oval 115"/>
              <p:cNvSpPr>
                <a:spLocks noChangeArrowheads="1"/>
              </p:cNvSpPr>
              <p:nvPr/>
            </p:nvSpPr>
            <p:spPr bwMode="auto">
              <a:xfrm>
                <a:off x="2552609" y="172761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pic>
            <p:nvPicPr>
              <p:cNvPr id="25704" name="Picture 116" descr="Sprite 7"/>
              <p:cNvPicPr>
                <a:picLocks noChangeAspect="1" noChangeArrowheads="1"/>
              </p:cNvPicPr>
              <p:nvPr/>
            </p:nvPicPr>
            <p:blipFill>
              <a:blip r:embed="rId2" cstate="email"/>
              <a:srcRect/>
              <a:stretch>
                <a:fillRect/>
              </a:stretch>
            </p:blipFill>
            <p:spPr bwMode="auto">
              <a:xfrm>
                <a:off x="1646983" y="1348509"/>
                <a:ext cx="864512" cy="547722"/>
              </a:xfrm>
              <a:prstGeom prst="rect">
                <a:avLst/>
              </a:prstGeom>
              <a:noFill/>
              <a:ln w="9525">
                <a:noFill/>
                <a:miter lim="800000"/>
                <a:headEnd/>
                <a:tailEnd/>
              </a:ln>
            </p:spPr>
          </p:pic>
        </p:grpSp>
        <p:grpSp>
          <p:nvGrpSpPr>
            <p:cNvPr id="25608" name="Group 123"/>
            <p:cNvGrpSpPr>
              <a:grpSpLocks/>
            </p:cNvGrpSpPr>
            <p:nvPr/>
          </p:nvGrpSpPr>
          <p:grpSpPr bwMode="auto">
            <a:xfrm>
              <a:off x="5382085" y="2062947"/>
              <a:ext cx="1091196" cy="557641"/>
              <a:chOff x="5382085" y="2062947"/>
              <a:chExt cx="1091196" cy="557641"/>
            </a:xfrm>
          </p:grpSpPr>
          <p:sp>
            <p:nvSpPr>
              <p:cNvPr id="25679" name="Oval 118"/>
              <p:cNvSpPr>
                <a:spLocks noChangeArrowheads="1"/>
              </p:cNvSpPr>
              <p:nvPr/>
            </p:nvSpPr>
            <p:spPr bwMode="auto">
              <a:xfrm>
                <a:off x="6247708" y="2393564"/>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80" name="Oval 119"/>
              <p:cNvSpPr>
                <a:spLocks noChangeArrowheads="1"/>
              </p:cNvSpPr>
              <p:nvPr/>
            </p:nvSpPr>
            <p:spPr bwMode="auto">
              <a:xfrm>
                <a:off x="6194370" y="2313114"/>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81" name="Oval 120"/>
              <p:cNvSpPr>
                <a:spLocks noChangeArrowheads="1"/>
              </p:cNvSpPr>
              <p:nvPr/>
            </p:nvSpPr>
            <p:spPr bwMode="auto">
              <a:xfrm>
                <a:off x="6122143" y="2260215"/>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82" name="Oval 121"/>
              <p:cNvSpPr>
                <a:spLocks noChangeArrowheads="1"/>
              </p:cNvSpPr>
              <p:nvPr/>
            </p:nvSpPr>
            <p:spPr bwMode="auto">
              <a:xfrm>
                <a:off x="6314380" y="248613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83" name="Oval 122"/>
              <p:cNvSpPr>
                <a:spLocks noChangeArrowheads="1"/>
              </p:cNvSpPr>
              <p:nvPr/>
            </p:nvSpPr>
            <p:spPr bwMode="auto">
              <a:xfrm>
                <a:off x="5986576" y="2173153"/>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84" name="Oval 123"/>
              <p:cNvSpPr>
                <a:spLocks noChangeArrowheads="1"/>
              </p:cNvSpPr>
              <p:nvPr/>
            </p:nvSpPr>
            <p:spPr bwMode="auto">
              <a:xfrm>
                <a:off x="6062138" y="2219439"/>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85" name="Oval 124"/>
              <p:cNvSpPr>
                <a:spLocks noChangeArrowheads="1"/>
              </p:cNvSpPr>
              <p:nvPr/>
            </p:nvSpPr>
            <p:spPr bwMode="auto">
              <a:xfrm>
                <a:off x="6373273" y="2433238"/>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86" name="Oval 125"/>
              <p:cNvSpPr>
                <a:spLocks noChangeArrowheads="1"/>
              </p:cNvSpPr>
              <p:nvPr/>
            </p:nvSpPr>
            <p:spPr bwMode="auto">
              <a:xfrm>
                <a:off x="6258820" y="233074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87" name="Oval 126"/>
              <p:cNvSpPr>
                <a:spLocks noChangeArrowheads="1"/>
              </p:cNvSpPr>
              <p:nvPr/>
            </p:nvSpPr>
            <p:spPr bwMode="auto">
              <a:xfrm>
                <a:off x="6378829" y="2503770"/>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88" name="Oval 127"/>
              <p:cNvSpPr>
                <a:spLocks noChangeArrowheads="1"/>
              </p:cNvSpPr>
              <p:nvPr/>
            </p:nvSpPr>
            <p:spPr bwMode="auto">
              <a:xfrm>
                <a:off x="6324381" y="236821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89" name="Oval 128"/>
              <p:cNvSpPr>
                <a:spLocks noChangeArrowheads="1"/>
              </p:cNvSpPr>
              <p:nvPr/>
            </p:nvSpPr>
            <p:spPr bwMode="auto">
              <a:xfrm>
                <a:off x="6258820" y="2516995"/>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90" name="Oval 129"/>
              <p:cNvSpPr>
                <a:spLocks noChangeArrowheads="1"/>
              </p:cNvSpPr>
              <p:nvPr/>
            </p:nvSpPr>
            <p:spPr bwMode="auto">
              <a:xfrm>
                <a:off x="6287711" y="2442055"/>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pic>
            <p:nvPicPr>
              <p:cNvPr id="25691" name="Picture 130" descr="Sprite 7"/>
              <p:cNvPicPr>
                <a:picLocks noChangeAspect="1" noChangeArrowheads="1"/>
              </p:cNvPicPr>
              <p:nvPr/>
            </p:nvPicPr>
            <p:blipFill>
              <a:blip r:embed="rId2" cstate="email"/>
              <a:srcRect/>
              <a:stretch>
                <a:fillRect/>
              </a:stretch>
            </p:blipFill>
            <p:spPr bwMode="auto">
              <a:xfrm>
                <a:off x="5382085" y="2062947"/>
                <a:ext cx="864512" cy="547722"/>
              </a:xfrm>
              <a:prstGeom prst="rect">
                <a:avLst/>
              </a:prstGeom>
              <a:noFill/>
              <a:ln w="9525">
                <a:noFill/>
                <a:miter lim="800000"/>
                <a:headEnd/>
                <a:tailEnd/>
              </a:ln>
            </p:spPr>
          </p:pic>
        </p:grpSp>
        <p:grpSp>
          <p:nvGrpSpPr>
            <p:cNvPr id="25609" name="Group 124"/>
            <p:cNvGrpSpPr>
              <a:grpSpLocks/>
            </p:cNvGrpSpPr>
            <p:nvPr/>
          </p:nvGrpSpPr>
          <p:grpSpPr bwMode="auto">
            <a:xfrm>
              <a:off x="5361854" y="1348509"/>
              <a:ext cx="1091196" cy="557641"/>
              <a:chOff x="5361854" y="1348509"/>
              <a:chExt cx="1091196" cy="557641"/>
            </a:xfrm>
          </p:grpSpPr>
          <p:sp>
            <p:nvSpPr>
              <p:cNvPr id="25666" name="Oval 132"/>
              <p:cNvSpPr>
                <a:spLocks noChangeArrowheads="1"/>
              </p:cNvSpPr>
              <p:nvPr/>
            </p:nvSpPr>
            <p:spPr bwMode="auto">
              <a:xfrm>
                <a:off x="6227477" y="1679126"/>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67" name="Oval 133"/>
              <p:cNvSpPr>
                <a:spLocks noChangeArrowheads="1"/>
              </p:cNvSpPr>
              <p:nvPr/>
            </p:nvSpPr>
            <p:spPr bwMode="auto">
              <a:xfrm>
                <a:off x="6174139" y="1598676"/>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68" name="Oval 134"/>
              <p:cNvSpPr>
                <a:spLocks noChangeArrowheads="1"/>
              </p:cNvSpPr>
              <p:nvPr/>
            </p:nvSpPr>
            <p:spPr bwMode="auto">
              <a:xfrm>
                <a:off x="6101912" y="154577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69" name="Oval 135"/>
              <p:cNvSpPr>
                <a:spLocks noChangeArrowheads="1"/>
              </p:cNvSpPr>
              <p:nvPr/>
            </p:nvSpPr>
            <p:spPr bwMode="auto">
              <a:xfrm>
                <a:off x="6294149" y="1771699"/>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70" name="Oval 136"/>
              <p:cNvSpPr>
                <a:spLocks noChangeArrowheads="1"/>
              </p:cNvSpPr>
              <p:nvPr/>
            </p:nvSpPr>
            <p:spPr bwMode="auto">
              <a:xfrm>
                <a:off x="5966345" y="1458715"/>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71" name="Oval 137"/>
              <p:cNvSpPr>
                <a:spLocks noChangeArrowheads="1"/>
              </p:cNvSpPr>
              <p:nvPr/>
            </p:nvSpPr>
            <p:spPr bwMode="auto">
              <a:xfrm>
                <a:off x="6041907" y="1505001"/>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72" name="Oval 138"/>
              <p:cNvSpPr>
                <a:spLocks noChangeArrowheads="1"/>
              </p:cNvSpPr>
              <p:nvPr/>
            </p:nvSpPr>
            <p:spPr bwMode="auto">
              <a:xfrm>
                <a:off x="6353042" y="1718800"/>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73" name="Oval 139"/>
              <p:cNvSpPr>
                <a:spLocks noChangeArrowheads="1"/>
              </p:cNvSpPr>
              <p:nvPr/>
            </p:nvSpPr>
            <p:spPr bwMode="auto">
              <a:xfrm>
                <a:off x="6238589" y="1616309"/>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74" name="Oval 140"/>
              <p:cNvSpPr>
                <a:spLocks noChangeArrowheads="1"/>
              </p:cNvSpPr>
              <p:nvPr/>
            </p:nvSpPr>
            <p:spPr bwMode="auto">
              <a:xfrm>
                <a:off x="6358598" y="1789332"/>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75" name="Oval 141"/>
              <p:cNvSpPr>
                <a:spLocks noChangeArrowheads="1"/>
              </p:cNvSpPr>
              <p:nvPr/>
            </p:nvSpPr>
            <p:spPr bwMode="auto">
              <a:xfrm>
                <a:off x="6304150" y="1653779"/>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76" name="Oval 142"/>
              <p:cNvSpPr>
                <a:spLocks noChangeArrowheads="1"/>
              </p:cNvSpPr>
              <p:nvPr/>
            </p:nvSpPr>
            <p:spPr bwMode="auto">
              <a:xfrm>
                <a:off x="6238589" y="180255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77" name="Oval 143"/>
              <p:cNvSpPr>
                <a:spLocks noChangeArrowheads="1"/>
              </p:cNvSpPr>
              <p:nvPr/>
            </p:nvSpPr>
            <p:spPr bwMode="auto">
              <a:xfrm>
                <a:off x="6267480" y="172761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pic>
            <p:nvPicPr>
              <p:cNvPr id="25678" name="Picture 144" descr="Sprite 7"/>
              <p:cNvPicPr>
                <a:picLocks noChangeAspect="1" noChangeArrowheads="1"/>
              </p:cNvPicPr>
              <p:nvPr/>
            </p:nvPicPr>
            <p:blipFill>
              <a:blip r:embed="rId2" cstate="email"/>
              <a:srcRect/>
              <a:stretch>
                <a:fillRect/>
              </a:stretch>
            </p:blipFill>
            <p:spPr bwMode="auto">
              <a:xfrm>
                <a:off x="5361854" y="1348509"/>
                <a:ext cx="864512" cy="547722"/>
              </a:xfrm>
              <a:prstGeom prst="rect">
                <a:avLst/>
              </a:prstGeom>
              <a:noFill/>
              <a:ln w="9525">
                <a:noFill/>
                <a:miter lim="800000"/>
                <a:headEnd/>
                <a:tailEnd/>
              </a:ln>
            </p:spPr>
          </p:pic>
        </p:grpSp>
        <p:grpSp>
          <p:nvGrpSpPr>
            <p:cNvPr id="25610" name="Group 125"/>
            <p:cNvGrpSpPr>
              <a:grpSpLocks/>
            </p:cNvGrpSpPr>
            <p:nvPr/>
          </p:nvGrpSpPr>
          <p:grpSpPr bwMode="auto">
            <a:xfrm>
              <a:off x="4144216" y="2062947"/>
              <a:ext cx="1091196" cy="557641"/>
              <a:chOff x="4144216" y="2062947"/>
              <a:chExt cx="1091196" cy="557641"/>
            </a:xfrm>
          </p:grpSpPr>
          <p:sp>
            <p:nvSpPr>
              <p:cNvPr id="25653" name="Oval 146"/>
              <p:cNvSpPr>
                <a:spLocks noChangeArrowheads="1"/>
              </p:cNvSpPr>
              <p:nvPr/>
            </p:nvSpPr>
            <p:spPr bwMode="auto">
              <a:xfrm>
                <a:off x="5009839" y="2393564"/>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54" name="Oval 147"/>
              <p:cNvSpPr>
                <a:spLocks noChangeArrowheads="1"/>
              </p:cNvSpPr>
              <p:nvPr/>
            </p:nvSpPr>
            <p:spPr bwMode="auto">
              <a:xfrm>
                <a:off x="4956501" y="2313114"/>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55" name="Oval 148"/>
              <p:cNvSpPr>
                <a:spLocks noChangeArrowheads="1"/>
              </p:cNvSpPr>
              <p:nvPr/>
            </p:nvSpPr>
            <p:spPr bwMode="auto">
              <a:xfrm>
                <a:off x="4884274" y="2260215"/>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56" name="Oval 149"/>
              <p:cNvSpPr>
                <a:spLocks noChangeArrowheads="1"/>
              </p:cNvSpPr>
              <p:nvPr/>
            </p:nvSpPr>
            <p:spPr bwMode="auto">
              <a:xfrm>
                <a:off x="5076511" y="248613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57" name="Oval 150"/>
              <p:cNvSpPr>
                <a:spLocks noChangeArrowheads="1"/>
              </p:cNvSpPr>
              <p:nvPr/>
            </p:nvSpPr>
            <p:spPr bwMode="auto">
              <a:xfrm>
                <a:off x="4748707" y="2173153"/>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58" name="Oval 151"/>
              <p:cNvSpPr>
                <a:spLocks noChangeArrowheads="1"/>
              </p:cNvSpPr>
              <p:nvPr/>
            </p:nvSpPr>
            <p:spPr bwMode="auto">
              <a:xfrm>
                <a:off x="4824269" y="2219439"/>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59" name="Oval 152"/>
              <p:cNvSpPr>
                <a:spLocks noChangeArrowheads="1"/>
              </p:cNvSpPr>
              <p:nvPr/>
            </p:nvSpPr>
            <p:spPr bwMode="auto">
              <a:xfrm>
                <a:off x="5135404" y="2433238"/>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60" name="Oval 153"/>
              <p:cNvSpPr>
                <a:spLocks noChangeArrowheads="1"/>
              </p:cNvSpPr>
              <p:nvPr/>
            </p:nvSpPr>
            <p:spPr bwMode="auto">
              <a:xfrm>
                <a:off x="5020951" y="233074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61" name="Oval 154"/>
              <p:cNvSpPr>
                <a:spLocks noChangeArrowheads="1"/>
              </p:cNvSpPr>
              <p:nvPr/>
            </p:nvSpPr>
            <p:spPr bwMode="auto">
              <a:xfrm>
                <a:off x="5140960" y="2503770"/>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62" name="Oval 155"/>
              <p:cNvSpPr>
                <a:spLocks noChangeArrowheads="1"/>
              </p:cNvSpPr>
              <p:nvPr/>
            </p:nvSpPr>
            <p:spPr bwMode="auto">
              <a:xfrm>
                <a:off x="5086512" y="236821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63" name="Oval 156"/>
              <p:cNvSpPr>
                <a:spLocks noChangeArrowheads="1"/>
              </p:cNvSpPr>
              <p:nvPr/>
            </p:nvSpPr>
            <p:spPr bwMode="auto">
              <a:xfrm>
                <a:off x="5020951" y="2516995"/>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64" name="Oval 157"/>
              <p:cNvSpPr>
                <a:spLocks noChangeArrowheads="1"/>
              </p:cNvSpPr>
              <p:nvPr/>
            </p:nvSpPr>
            <p:spPr bwMode="auto">
              <a:xfrm>
                <a:off x="5049842" y="2442055"/>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pic>
            <p:nvPicPr>
              <p:cNvPr id="25665" name="Picture 158" descr="Sprite 7"/>
              <p:cNvPicPr>
                <a:picLocks noChangeAspect="1" noChangeArrowheads="1"/>
              </p:cNvPicPr>
              <p:nvPr/>
            </p:nvPicPr>
            <p:blipFill>
              <a:blip r:embed="rId2" cstate="email"/>
              <a:srcRect/>
              <a:stretch>
                <a:fillRect/>
              </a:stretch>
            </p:blipFill>
            <p:spPr bwMode="auto">
              <a:xfrm>
                <a:off x="4144216" y="2062947"/>
                <a:ext cx="864512" cy="547722"/>
              </a:xfrm>
              <a:prstGeom prst="rect">
                <a:avLst/>
              </a:prstGeom>
              <a:noFill/>
              <a:ln w="9525">
                <a:noFill/>
                <a:miter lim="800000"/>
                <a:headEnd/>
                <a:tailEnd/>
              </a:ln>
            </p:spPr>
          </p:pic>
        </p:grpSp>
        <p:grpSp>
          <p:nvGrpSpPr>
            <p:cNvPr id="25611" name="Group 126"/>
            <p:cNvGrpSpPr>
              <a:grpSpLocks/>
            </p:cNvGrpSpPr>
            <p:nvPr/>
          </p:nvGrpSpPr>
          <p:grpSpPr bwMode="auto">
            <a:xfrm>
              <a:off x="4123985" y="1348509"/>
              <a:ext cx="1091196" cy="557641"/>
              <a:chOff x="4123985" y="1348509"/>
              <a:chExt cx="1091196" cy="557641"/>
            </a:xfrm>
          </p:grpSpPr>
          <p:sp>
            <p:nvSpPr>
              <p:cNvPr id="25640" name="Oval 160"/>
              <p:cNvSpPr>
                <a:spLocks noChangeArrowheads="1"/>
              </p:cNvSpPr>
              <p:nvPr/>
            </p:nvSpPr>
            <p:spPr bwMode="auto">
              <a:xfrm>
                <a:off x="4989608" y="1679126"/>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41" name="Oval 161"/>
              <p:cNvSpPr>
                <a:spLocks noChangeArrowheads="1"/>
              </p:cNvSpPr>
              <p:nvPr/>
            </p:nvSpPr>
            <p:spPr bwMode="auto">
              <a:xfrm>
                <a:off x="4936270" y="1598676"/>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42" name="Oval 162"/>
              <p:cNvSpPr>
                <a:spLocks noChangeArrowheads="1"/>
              </p:cNvSpPr>
              <p:nvPr/>
            </p:nvSpPr>
            <p:spPr bwMode="auto">
              <a:xfrm>
                <a:off x="4864043" y="154577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43" name="Oval 163"/>
              <p:cNvSpPr>
                <a:spLocks noChangeArrowheads="1"/>
              </p:cNvSpPr>
              <p:nvPr/>
            </p:nvSpPr>
            <p:spPr bwMode="auto">
              <a:xfrm>
                <a:off x="5056280" y="1771699"/>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44" name="Oval 164"/>
              <p:cNvSpPr>
                <a:spLocks noChangeArrowheads="1"/>
              </p:cNvSpPr>
              <p:nvPr/>
            </p:nvSpPr>
            <p:spPr bwMode="auto">
              <a:xfrm>
                <a:off x="4728476" y="1458715"/>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45" name="Oval 165"/>
              <p:cNvSpPr>
                <a:spLocks noChangeArrowheads="1"/>
              </p:cNvSpPr>
              <p:nvPr/>
            </p:nvSpPr>
            <p:spPr bwMode="auto">
              <a:xfrm>
                <a:off x="4804038" y="1505001"/>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46" name="Oval 166"/>
              <p:cNvSpPr>
                <a:spLocks noChangeArrowheads="1"/>
              </p:cNvSpPr>
              <p:nvPr/>
            </p:nvSpPr>
            <p:spPr bwMode="auto">
              <a:xfrm>
                <a:off x="5115173" y="1718800"/>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47" name="Oval 167"/>
              <p:cNvSpPr>
                <a:spLocks noChangeArrowheads="1"/>
              </p:cNvSpPr>
              <p:nvPr/>
            </p:nvSpPr>
            <p:spPr bwMode="auto">
              <a:xfrm>
                <a:off x="5000720" y="1616309"/>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48" name="Oval 168"/>
              <p:cNvSpPr>
                <a:spLocks noChangeArrowheads="1"/>
              </p:cNvSpPr>
              <p:nvPr/>
            </p:nvSpPr>
            <p:spPr bwMode="auto">
              <a:xfrm>
                <a:off x="5120729" y="1789332"/>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49" name="Oval 169"/>
              <p:cNvSpPr>
                <a:spLocks noChangeArrowheads="1"/>
              </p:cNvSpPr>
              <p:nvPr/>
            </p:nvSpPr>
            <p:spPr bwMode="auto">
              <a:xfrm>
                <a:off x="5066281" y="1653779"/>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50" name="Oval 170"/>
              <p:cNvSpPr>
                <a:spLocks noChangeArrowheads="1"/>
              </p:cNvSpPr>
              <p:nvPr/>
            </p:nvSpPr>
            <p:spPr bwMode="auto">
              <a:xfrm>
                <a:off x="5000720" y="180255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51" name="Oval 171"/>
              <p:cNvSpPr>
                <a:spLocks noChangeArrowheads="1"/>
              </p:cNvSpPr>
              <p:nvPr/>
            </p:nvSpPr>
            <p:spPr bwMode="auto">
              <a:xfrm>
                <a:off x="5029611" y="172761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pic>
            <p:nvPicPr>
              <p:cNvPr id="25652" name="Picture 172" descr="Sprite 7"/>
              <p:cNvPicPr>
                <a:picLocks noChangeAspect="1" noChangeArrowheads="1"/>
              </p:cNvPicPr>
              <p:nvPr/>
            </p:nvPicPr>
            <p:blipFill>
              <a:blip r:embed="rId2" cstate="email"/>
              <a:srcRect/>
              <a:stretch>
                <a:fillRect/>
              </a:stretch>
            </p:blipFill>
            <p:spPr bwMode="auto">
              <a:xfrm>
                <a:off x="4123985" y="1348509"/>
                <a:ext cx="864512" cy="547722"/>
              </a:xfrm>
              <a:prstGeom prst="rect">
                <a:avLst/>
              </a:prstGeom>
              <a:noFill/>
              <a:ln w="9525">
                <a:noFill/>
                <a:miter lim="800000"/>
                <a:headEnd/>
                <a:tailEnd/>
              </a:ln>
            </p:spPr>
          </p:pic>
        </p:grpSp>
        <p:grpSp>
          <p:nvGrpSpPr>
            <p:cNvPr id="25612" name="Group 127"/>
            <p:cNvGrpSpPr>
              <a:grpSpLocks/>
            </p:cNvGrpSpPr>
            <p:nvPr/>
          </p:nvGrpSpPr>
          <p:grpSpPr bwMode="auto">
            <a:xfrm>
              <a:off x="2905083" y="2062947"/>
              <a:ext cx="1091196" cy="557641"/>
              <a:chOff x="2905083" y="2062947"/>
              <a:chExt cx="1091196" cy="557641"/>
            </a:xfrm>
          </p:grpSpPr>
          <p:sp>
            <p:nvSpPr>
              <p:cNvPr id="25627" name="Oval 174"/>
              <p:cNvSpPr>
                <a:spLocks noChangeArrowheads="1"/>
              </p:cNvSpPr>
              <p:nvPr/>
            </p:nvSpPr>
            <p:spPr bwMode="auto">
              <a:xfrm>
                <a:off x="3770706" y="2393564"/>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28" name="Oval 175"/>
              <p:cNvSpPr>
                <a:spLocks noChangeArrowheads="1"/>
              </p:cNvSpPr>
              <p:nvPr/>
            </p:nvSpPr>
            <p:spPr bwMode="auto">
              <a:xfrm>
                <a:off x="3717368" y="2313114"/>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29" name="Oval 176"/>
              <p:cNvSpPr>
                <a:spLocks noChangeArrowheads="1"/>
              </p:cNvSpPr>
              <p:nvPr/>
            </p:nvSpPr>
            <p:spPr bwMode="auto">
              <a:xfrm>
                <a:off x="3645141" y="2260215"/>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30" name="Oval 177"/>
              <p:cNvSpPr>
                <a:spLocks noChangeArrowheads="1"/>
              </p:cNvSpPr>
              <p:nvPr/>
            </p:nvSpPr>
            <p:spPr bwMode="auto">
              <a:xfrm>
                <a:off x="3837378" y="248613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31" name="Oval 178"/>
              <p:cNvSpPr>
                <a:spLocks noChangeArrowheads="1"/>
              </p:cNvSpPr>
              <p:nvPr/>
            </p:nvSpPr>
            <p:spPr bwMode="auto">
              <a:xfrm>
                <a:off x="3509574" y="2173153"/>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32" name="Oval 179"/>
              <p:cNvSpPr>
                <a:spLocks noChangeArrowheads="1"/>
              </p:cNvSpPr>
              <p:nvPr/>
            </p:nvSpPr>
            <p:spPr bwMode="auto">
              <a:xfrm>
                <a:off x="3585136" y="2219439"/>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33" name="Oval 180"/>
              <p:cNvSpPr>
                <a:spLocks noChangeArrowheads="1"/>
              </p:cNvSpPr>
              <p:nvPr/>
            </p:nvSpPr>
            <p:spPr bwMode="auto">
              <a:xfrm>
                <a:off x="3896271" y="2433238"/>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34" name="Oval 181"/>
              <p:cNvSpPr>
                <a:spLocks noChangeArrowheads="1"/>
              </p:cNvSpPr>
              <p:nvPr/>
            </p:nvSpPr>
            <p:spPr bwMode="auto">
              <a:xfrm>
                <a:off x="3781818" y="233074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35" name="Oval 182"/>
              <p:cNvSpPr>
                <a:spLocks noChangeArrowheads="1"/>
              </p:cNvSpPr>
              <p:nvPr/>
            </p:nvSpPr>
            <p:spPr bwMode="auto">
              <a:xfrm>
                <a:off x="3901827" y="2503770"/>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36" name="Oval 183"/>
              <p:cNvSpPr>
                <a:spLocks noChangeArrowheads="1"/>
              </p:cNvSpPr>
              <p:nvPr/>
            </p:nvSpPr>
            <p:spPr bwMode="auto">
              <a:xfrm>
                <a:off x="3847379" y="236821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37" name="Oval 184"/>
              <p:cNvSpPr>
                <a:spLocks noChangeArrowheads="1"/>
              </p:cNvSpPr>
              <p:nvPr/>
            </p:nvSpPr>
            <p:spPr bwMode="auto">
              <a:xfrm>
                <a:off x="3781818" y="2516995"/>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38" name="Oval 185"/>
              <p:cNvSpPr>
                <a:spLocks noChangeArrowheads="1"/>
              </p:cNvSpPr>
              <p:nvPr/>
            </p:nvSpPr>
            <p:spPr bwMode="auto">
              <a:xfrm>
                <a:off x="3810709" y="2442055"/>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pic>
            <p:nvPicPr>
              <p:cNvPr id="25639" name="Picture 186" descr="Sprite 7"/>
              <p:cNvPicPr>
                <a:picLocks noChangeAspect="1" noChangeArrowheads="1"/>
              </p:cNvPicPr>
              <p:nvPr/>
            </p:nvPicPr>
            <p:blipFill>
              <a:blip r:embed="rId2" cstate="email"/>
              <a:srcRect/>
              <a:stretch>
                <a:fillRect/>
              </a:stretch>
            </p:blipFill>
            <p:spPr bwMode="auto">
              <a:xfrm>
                <a:off x="2905083" y="2062947"/>
                <a:ext cx="864512" cy="547722"/>
              </a:xfrm>
              <a:prstGeom prst="rect">
                <a:avLst/>
              </a:prstGeom>
              <a:noFill/>
              <a:ln w="9525">
                <a:noFill/>
                <a:miter lim="800000"/>
                <a:headEnd/>
                <a:tailEnd/>
              </a:ln>
            </p:spPr>
          </p:pic>
        </p:grpSp>
        <p:grpSp>
          <p:nvGrpSpPr>
            <p:cNvPr id="25613" name="Group 128"/>
            <p:cNvGrpSpPr>
              <a:grpSpLocks/>
            </p:cNvGrpSpPr>
            <p:nvPr/>
          </p:nvGrpSpPr>
          <p:grpSpPr bwMode="auto">
            <a:xfrm>
              <a:off x="2884852" y="1348509"/>
              <a:ext cx="1091196" cy="557641"/>
              <a:chOff x="2884852" y="1348509"/>
              <a:chExt cx="1091196" cy="557641"/>
            </a:xfrm>
          </p:grpSpPr>
          <p:sp>
            <p:nvSpPr>
              <p:cNvPr id="25614" name="Oval 188"/>
              <p:cNvSpPr>
                <a:spLocks noChangeArrowheads="1"/>
              </p:cNvSpPr>
              <p:nvPr/>
            </p:nvSpPr>
            <p:spPr bwMode="auto">
              <a:xfrm>
                <a:off x="3750475" y="1679126"/>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15" name="Oval 189"/>
              <p:cNvSpPr>
                <a:spLocks noChangeArrowheads="1"/>
              </p:cNvSpPr>
              <p:nvPr/>
            </p:nvSpPr>
            <p:spPr bwMode="auto">
              <a:xfrm>
                <a:off x="3697137" y="1598676"/>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16" name="Oval 190"/>
              <p:cNvSpPr>
                <a:spLocks noChangeArrowheads="1"/>
              </p:cNvSpPr>
              <p:nvPr/>
            </p:nvSpPr>
            <p:spPr bwMode="auto">
              <a:xfrm>
                <a:off x="3624910" y="154577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17" name="Oval 191"/>
              <p:cNvSpPr>
                <a:spLocks noChangeArrowheads="1"/>
              </p:cNvSpPr>
              <p:nvPr/>
            </p:nvSpPr>
            <p:spPr bwMode="auto">
              <a:xfrm>
                <a:off x="3817147" y="1771699"/>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18" name="Oval 192"/>
              <p:cNvSpPr>
                <a:spLocks noChangeArrowheads="1"/>
              </p:cNvSpPr>
              <p:nvPr/>
            </p:nvSpPr>
            <p:spPr bwMode="auto">
              <a:xfrm>
                <a:off x="3489343" y="1458715"/>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19" name="Oval 193"/>
              <p:cNvSpPr>
                <a:spLocks noChangeArrowheads="1"/>
              </p:cNvSpPr>
              <p:nvPr/>
            </p:nvSpPr>
            <p:spPr bwMode="auto">
              <a:xfrm>
                <a:off x="3564905" y="1505001"/>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20" name="Oval 194"/>
              <p:cNvSpPr>
                <a:spLocks noChangeArrowheads="1"/>
              </p:cNvSpPr>
              <p:nvPr/>
            </p:nvSpPr>
            <p:spPr bwMode="auto">
              <a:xfrm>
                <a:off x="3876040" y="1718800"/>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21" name="Oval 195"/>
              <p:cNvSpPr>
                <a:spLocks noChangeArrowheads="1"/>
              </p:cNvSpPr>
              <p:nvPr/>
            </p:nvSpPr>
            <p:spPr bwMode="auto">
              <a:xfrm>
                <a:off x="3761587" y="1616309"/>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22" name="Oval 196"/>
              <p:cNvSpPr>
                <a:spLocks noChangeArrowheads="1"/>
              </p:cNvSpPr>
              <p:nvPr/>
            </p:nvSpPr>
            <p:spPr bwMode="auto">
              <a:xfrm>
                <a:off x="3881596" y="1789332"/>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23" name="Oval 197"/>
              <p:cNvSpPr>
                <a:spLocks noChangeArrowheads="1"/>
              </p:cNvSpPr>
              <p:nvPr/>
            </p:nvSpPr>
            <p:spPr bwMode="auto">
              <a:xfrm>
                <a:off x="3827148" y="1653779"/>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24" name="Oval 198"/>
              <p:cNvSpPr>
                <a:spLocks noChangeArrowheads="1"/>
              </p:cNvSpPr>
              <p:nvPr/>
            </p:nvSpPr>
            <p:spPr bwMode="auto">
              <a:xfrm>
                <a:off x="3761587" y="180255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sp>
            <p:nvSpPr>
              <p:cNvPr id="25625" name="Oval 199"/>
              <p:cNvSpPr>
                <a:spLocks noChangeArrowheads="1"/>
              </p:cNvSpPr>
              <p:nvPr/>
            </p:nvSpPr>
            <p:spPr bwMode="auto">
              <a:xfrm>
                <a:off x="3790478" y="1727617"/>
                <a:ext cx="94452" cy="103593"/>
              </a:xfrm>
              <a:prstGeom prst="ellipse">
                <a:avLst/>
              </a:prstGeom>
              <a:solidFill>
                <a:srgbClr val="B2B2B2"/>
              </a:solidFill>
              <a:ln w="9525">
                <a:round/>
                <a:headEnd/>
                <a:tailEnd/>
              </a:ln>
              <a:scene3d>
                <a:camera prst="legacyPerspectiveTopRight"/>
                <a:lightRig rig="legacyFlat2" dir="t"/>
              </a:scene3d>
              <a:sp3d prstMaterial="legacyMatte">
                <a:bevelT w="13500" h="13500" prst="angle"/>
                <a:bevelB w="13500" h="13500" prst="angle"/>
                <a:extrusionClr>
                  <a:srgbClr val="B2B2B2"/>
                </a:extrusionClr>
              </a:sp3d>
            </p:spPr>
            <p:txBody>
              <a:bodyPr wrap="none" anchor="ctr">
                <a:flatTx/>
              </a:bodyPr>
              <a:lstStyle/>
              <a:p>
                <a:pPr eaLnBrk="0" hangingPunct="0"/>
                <a:endParaRPr lang="en-US" sz="3200">
                  <a:solidFill>
                    <a:srgbClr val="000000"/>
                  </a:solidFill>
                  <a:cs typeface="+mn-cs"/>
                </a:endParaRPr>
              </a:p>
            </p:txBody>
          </p:sp>
          <p:pic>
            <p:nvPicPr>
              <p:cNvPr id="25626" name="Picture 200" descr="Sprite 7"/>
              <p:cNvPicPr>
                <a:picLocks noChangeAspect="1" noChangeArrowheads="1"/>
              </p:cNvPicPr>
              <p:nvPr/>
            </p:nvPicPr>
            <p:blipFill>
              <a:blip r:embed="rId2" cstate="email"/>
              <a:srcRect/>
              <a:stretch>
                <a:fillRect/>
              </a:stretch>
            </p:blipFill>
            <p:spPr bwMode="auto">
              <a:xfrm>
                <a:off x="2884852" y="1348509"/>
                <a:ext cx="864512" cy="547722"/>
              </a:xfrm>
              <a:prstGeom prst="rect">
                <a:avLst/>
              </a:prstGeom>
              <a:noFill/>
              <a:ln w="9525">
                <a:noFill/>
                <a:miter lim="800000"/>
                <a:headEnd/>
                <a:tailEnd/>
              </a:ln>
            </p:spPr>
          </p:pic>
        </p:grpSp>
      </p:grpSp>
      <p:pic>
        <p:nvPicPr>
          <p:cNvPr id="28681" name="Picture 9" descr="http://calendar-calendario.com/images/2010calendar.gif"/>
          <p:cNvPicPr>
            <a:picLocks noChangeAspect="1" noChangeArrowheads="1"/>
          </p:cNvPicPr>
          <p:nvPr/>
        </p:nvPicPr>
        <p:blipFill>
          <a:blip r:embed="rId3" cstate="email"/>
          <a:srcRect/>
          <a:stretch>
            <a:fillRect/>
          </a:stretch>
        </p:blipFill>
        <p:spPr bwMode="auto">
          <a:xfrm>
            <a:off x="1600200" y="3276600"/>
            <a:ext cx="2538413" cy="2933700"/>
          </a:xfrm>
          <a:prstGeom prst="rect">
            <a:avLst/>
          </a:prstGeom>
          <a:noFill/>
          <a:ln w="9525">
            <a:solidFill>
              <a:schemeClr val="tx1"/>
            </a:solidFill>
            <a:miter lim="800000"/>
            <a:headEnd/>
            <a:tailEnd/>
          </a:ln>
        </p:spPr>
      </p:pic>
      <p:sp>
        <p:nvSpPr>
          <p:cNvPr id="118" name="Rectangle 117"/>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681"/>
                                        </p:tgtEl>
                                        <p:attrNameLst>
                                          <p:attrName>style.visibility</p:attrName>
                                        </p:attrNameLst>
                                      </p:cBhvr>
                                      <p:to>
                                        <p:strVal val="visible"/>
                                      </p:to>
                                    </p:set>
                                    <p:animEffect transition="in" filter="dissolve">
                                      <p:cBhvr>
                                        <p:cTn id="7" dur="500"/>
                                        <p:tgtEl>
                                          <p:spTgt spid="28681"/>
                                        </p:tgtEl>
                                      </p:cBhvr>
                                    </p:animEffect>
                                  </p:childTnLst>
                                </p:cTn>
                              </p:par>
                              <p:par>
                                <p:cTn id="8" presetID="9" presetClass="entr" presetSubtype="0" fill="hold" nodeType="withEffect">
                                  <p:stCondLst>
                                    <p:cond delay="0"/>
                                  </p:stCondLst>
                                  <p:childTnLst>
                                    <p:set>
                                      <p:cBhvr>
                                        <p:cTn id="9" dur="1" fill="hold">
                                          <p:stCondLst>
                                            <p:cond delay="0"/>
                                          </p:stCondLst>
                                        </p:cTn>
                                        <p:tgtEl>
                                          <p:spTgt spid="537603">
                                            <p:txEl>
                                              <p:pRg st="4" end="4"/>
                                            </p:txEl>
                                          </p:spTgt>
                                        </p:tgtEl>
                                        <p:attrNameLst>
                                          <p:attrName>style.visibility</p:attrName>
                                        </p:attrNameLst>
                                      </p:cBhvr>
                                      <p:to>
                                        <p:strVal val="visible"/>
                                      </p:to>
                                    </p:set>
                                    <p:animEffect transition="in" filter="dissolve">
                                      <p:cBhvr>
                                        <p:cTn id="10" dur="500"/>
                                        <p:tgtEl>
                                          <p:spTgt spid="537603">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37603">
                                            <p:txEl>
                                              <p:pRg st="5" end="5"/>
                                            </p:txEl>
                                          </p:spTgt>
                                        </p:tgtEl>
                                        <p:attrNameLst>
                                          <p:attrName>style.visibility</p:attrName>
                                        </p:attrNameLst>
                                      </p:cBhvr>
                                      <p:to>
                                        <p:strVal val="visible"/>
                                      </p:to>
                                    </p:set>
                                    <p:animEffect transition="in" filter="dissolve">
                                      <p:cBhvr>
                                        <p:cTn id="13" dur="500"/>
                                        <p:tgtEl>
                                          <p:spTgt spid="5376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Other Advantages</a:t>
            </a:r>
          </a:p>
        </p:txBody>
      </p:sp>
      <p:sp>
        <p:nvSpPr>
          <p:cNvPr id="26627" name="Content Placeholder 2"/>
          <p:cNvSpPr>
            <a:spLocks noGrp="1"/>
          </p:cNvSpPr>
          <p:nvPr>
            <p:ph idx="1"/>
          </p:nvPr>
        </p:nvSpPr>
        <p:spPr/>
        <p:txBody>
          <a:bodyPr/>
          <a:lstStyle/>
          <a:p>
            <a:r>
              <a:rPr lang="en-US" dirty="0" smtClean="0"/>
              <a:t>Reduce/avoid excavation and disposal of contaminated soils</a:t>
            </a:r>
          </a:p>
          <a:p>
            <a:r>
              <a:rPr lang="en-US" dirty="0" smtClean="0"/>
              <a:t>Reduce carbon emissions</a:t>
            </a:r>
            <a:br>
              <a:rPr lang="en-US" dirty="0" smtClean="0"/>
            </a:br>
            <a:r>
              <a:rPr lang="en-US" dirty="0" smtClean="0"/>
              <a:t>(typically 20 – 40% reduction)</a:t>
            </a:r>
          </a:p>
          <a:p>
            <a:r>
              <a:rPr lang="en-US" dirty="0" smtClean="0"/>
              <a:t>Enhance long-term performance of roadbed structure</a:t>
            </a:r>
          </a:p>
        </p:txBody>
      </p:sp>
      <p:sp>
        <p:nvSpPr>
          <p:cNvPr id="4" name="Rectangle 3"/>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627">
                                            <p:txEl>
                                              <p:pRg st="1" end="1"/>
                                            </p:txEl>
                                          </p:spTgt>
                                        </p:tgtEl>
                                        <p:attrNameLst>
                                          <p:attrName>style.visibility</p:attrName>
                                        </p:attrNameLst>
                                      </p:cBhvr>
                                      <p:to>
                                        <p:strVal val="visible"/>
                                      </p:to>
                                    </p:set>
                                    <p:animEffect transition="in" filter="dissolve">
                                      <p:cBhvr>
                                        <p:cTn id="7" dur="500"/>
                                        <p:tgtEl>
                                          <p:spTgt spid="266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6627">
                                            <p:txEl>
                                              <p:pRg st="2" end="2"/>
                                            </p:txEl>
                                          </p:spTgt>
                                        </p:tgtEl>
                                        <p:attrNameLst>
                                          <p:attrName>style.visibility</p:attrName>
                                        </p:attrNameLst>
                                      </p:cBhvr>
                                      <p:to>
                                        <p:strVal val="visible"/>
                                      </p:to>
                                    </p:set>
                                    <p:animEffect transition="in" filter="dissolve">
                                      <p:cBhvr>
                                        <p:cTn id="12" dur="500"/>
                                        <p:tgtEl>
                                          <p:spTgt spid="266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502276" y="2871989"/>
            <a:ext cx="6660524" cy="1166611"/>
          </a:xfrm>
        </p:spPr>
        <p:txBody>
          <a:bodyPr>
            <a:noAutofit/>
          </a:bodyPr>
          <a:lstStyle/>
          <a:p>
            <a:r>
              <a:rPr lang="en-US" sz="2800" dirty="0" smtClean="0"/>
              <a:t>Early Applications and Design Methods for Geosynthetics</a:t>
            </a:r>
            <a:endParaRPr lang="en-US" sz="2800" b="0" dirty="0"/>
          </a:p>
        </p:txBody>
      </p:sp>
      <p:sp>
        <p:nvSpPr>
          <p:cNvPr id="14339" name="Rectangle 3"/>
          <p:cNvSpPr>
            <a:spLocks noGrp="1" noChangeArrowheads="1"/>
          </p:cNvSpPr>
          <p:nvPr>
            <p:ph type="subTitle" idx="4294967295"/>
          </p:nvPr>
        </p:nvSpPr>
        <p:spPr>
          <a:xfrm>
            <a:off x="502276" y="4267200"/>
            <a:ext cx="7727324" cy="533400"/>
          </a:xfrm>
          <a:prstGeom prst="rect">
            <a:avLst/>
          </a:prstGeom>
        </p:spPr>
        <p:txBody>
          <a:bodyPr/>
          <a:lstStyle/>
          <a:p>
            <a:pPr>
              <a:lnSpc>
                <a:spcPct val="100000"/>
              </a:lnSpc>
              <a:spcBef>
                <a:spcPts val="0"/>
              </a:spcBef>
            </a:pP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9347842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2" descr="0341_06"/>
          <p:cNvPicPr>
            <a:picLocks noChangeAspect="1" noChangeArrowheads="1"/>
          </p:cNvPicPr>
          <p:nvPr/>
        </p:nvPicPr>
        <p:blipFill>
          <a:blip r:embed="rId2" cstate="email"/>
          <a:srcRect/>
          <a:stretch>
            <a:fillRect/>
          </a:stretch>
        </p:blipFill>
        <p:spPr bwMode="auto">
          <a:xfrm>
            <a:off x="533400" y="4133850"/>
            <a:ext cx="4114800" cy="2571750"/>
          </a:xfrm>
          <a:prstGeom prst="rect">
            <a:avLst/>
          </a:prstGeom>
          <a:noFill/>
          <a:ln w="50800" algn="ctr">
            <a:noFill/>
            <a:miter lim="800000"/>
            <a:headEnd/>
            <a:tailEnd/>
          </a:ln>
        </p:spPr>
      </p:pic>
      <p:sp>
        <p:nvSpPr>
          <p:cNvPr id="28675" name="Rectangle 3"/>
          <p:cNvSpPr>
            <a:spLocks noGrp="1" noChangeArrowheads="1"/>
          </p:cNvSpPr>
          <p:nvPr>
            <p:ph type="title"/>
          </p:nvPr>
        </p:nvSpPr>
        <p:spPr/>
        <p:txBody>
          <a:bodyPr/>
          <a:lstStyle/>
          <a:p>
            <a:pPr eaLnBrk="1" hangingPunct="1"/>
            <a:r>
              <a:rPr lang="en-US" smtClean="0"/>
              <a:t>Track Maintenance Issues</a:t>
            </a:r>
          </a:p>
        </p:txBody>
      </p:sp>
      <p:pic>
        <p:nvPicPr>
          <p:cNvPr id="381956" name="Picture 4" descr="0341_03"/>
          <p:cNvPicPr>
            <a:picLocks noChangeAspect="1" noChangeArrowheads="1"/>
          </p:cNvPicPr>
          <p:nvPr/>
        </p:nvPicPr>
        <p:blipFill>
          <a:blip r:embed="rId3" cstate="email"/>
          <a:srcRect/>
          <a:stretch>
            <a:fillRect/>
          </a:stretch>
        </p:blipFill>
        <p:spPr bwMode="auto">
          <a:xfrm>
            <a:off x="533400" y="1447800"/>
            <a:ext cx="4114800" cy="2571750"/>
          </a:xfrm>
          <a:prstGeom prst="rect">
            <a:avLst/>
          </a:prstGeom>
          <a:noFill/>
          <a:ln w="50800" algn="ctr">
            <a:noFill/>
            <a:miter lim="800000"/>
            <a:headEnd/>
            <a:tailEnd/>
          </a:ln>
        </p:spPr>
      </p:pic>
      <p:pic>
        <p:nvPicPr>
          <p:cNvPr id="28677" name="Picture 5"/>
          <p:cNvPicPr>
            <a:picLocks noChangeAspect="1" noChangeArrowheads="1"/>
          </p:cNvPicPr>
          <p:nvPr/>
        </p:nvPicPr>
        <p:blipFill>
          <a:blip r:embed="rId4" cstate="email"/>
          <a:srcRect/>
          <a:stretch>
            <a:fillRect/>
          </a:stretch>
        </p:blipFill>
        <p:spPr bwMode="auto">
          <a:xfrm>
            <a:off x="4953000" y="1371600"/>
            <a:ext cx="2835275" cy="5029200"/>
          </a:xfrm>
          <a:prstGeom prst="rect">
            <a:avLst/>
          </a:prstGeom>
          <a:noFill/>
          <a:ln w="9525">
            <a:noFill/>
            <a:miter lim="800000"/>
            <a:headEnd/>
            <a:tailEnd/>
          </a:ln>
        </p:spPr>
      </p:pic>
      <p:sp>
        <p:nvSpPr>
          <p:cNvPr id="6" name="Rectangle 5"/>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1956"/>
                                        </p:tgtEl>
                                        <p:attrNameLst>
                                          <p:attrName>style.visibility</p:attrName>
                                        </p:attrNameLst>
                                      </p:cBhvr>
                                      <p:to>
                                        <p:strVal val="visible"/>
                                      </p:to>
                                    </p:set>
                                    <p:animEffect transition="in" filter="dissolve">
                                      <p:cBhvr>
                                        <p:cTn id="7" dur="500"/>
                                        <p:tgtEl>
                                          <p:spTgt spid="38195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81954"/>
                                        </p:tgtEl>
                                        <p:attrNameLst>
                                          <p:attrName>style.visibility</p:attrName>
                                        </p:attrNameLst>
                                      </p:cBhvr>
                                      <p:to>
                                        <p:strVal val="visible"/>
                                      </p:to>
                                    </p:set>
                                    <p:animEffect transition="in" filter="dissolve">
                                      <p:cBhvr>
                                        <p:cTn id="12" dur="500"/>
                                        <p:tgtEl>
                                          <p:spTgt spid="381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mtClean="0"/>
              <a:t>Track Maintenance Issues</a:t>
            </a:r>
          </a:p>
        </p:txBody>
      </p:sp>
      <p:pic>
        <p:nvPicPr>
          <p:cNvPr id="27651" name="Picture 9" descr="Hyslip - Red Mud Fouling"/>
          <p:cNvPicPr>
            <a:picLocks noChangeAspect="1" noChangeArrowheads="1"/>
          </p:cNvPicPr>
          <p:nvPr/>
        </p:nvPicPr>
        <p:blipFill>
          <a:blip r:embed="rId2" cstate="email"/>
          <a:srcRect/>
          <a:stretch>
            <a:fillRect/>
          </a:stretch>
        </p:blipFill>
        <p:spPr bwMode="auto">
          <a:xfrm>
            <a:off x="152400" y="1574800"/>
            <a:ext cx="4060825" cy="4495800"/>
          </a:xfrm>
          <a:prstGeom prst="rect">
            <a:avLst/>
          </a:prstGeom>
          <a:noFill/>
          <a:ln w="9525">
            <a:noFill/>
            <a:miter lim="800000"/>
            <a:headEnd/>
            <a:tailEnd/>
          </a:ln>
        </p:spPr>
      </p:pic>
      <p:pic>
        <p:nvPicPr>
          <p:cNvPr id="27652" name="Picture 10" descr="Hyslip - Subgrade Attrition"/>
          <p:cNvPicPr>
            <a:picLocks noChangeAspect="1" noChangeArrowheads="1"/>
          </p:cNvPicPr>
          <p:nvPr/>
        </p:nvPicPr>
        <p:blipFill>
          <a:blip r:embed="rId3" cstate="email"/>
          <a:srcRect/>
          <a:stretch>
            <a:fillRect/>
          </a:stretch>
        </p:blipFill>
        <p:spPr bwMode="auto">
          <a:xfrm>
            <a:off x="4267200" y="1574800"/>
            <a:ext cx="4670425" cy="3113088"/>
          </a:xfrm>
          <a:prstGeom prst="rect">
            <a:avLst/>
          </a:prstGeom>
          <a:noFill/>
          <a:ln w="9525">
            <a:noFill/>
            <a:miter lim="800000"/>
            <a:headEnd/>
            <a:tailEnd/>
          </a:ln>
        </p:spPr>
      </p:pic>
      <p:sp>
        <p:nvSpPr>
          <p:cNvPr id="5" name="Rectangle 4"/>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539750" y="4114800"/>
            <a:ext cx="7848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defRPr sz="3200">
                <a:solidFill>
                  <a:schemeClr val="tx1"/>
                </a:solidFill>
                <a:latin typeface="Verdana" panose="020B0604030504040204" pitchFamily="34" charset="0"/>
                <a:ea typeface="ヒラギノ角ゴ Pro W3" pitchFamily="-80" charset="-128"/>
              </a:defRPr>
            </a:lvl1pPr>
            <a:lvl2pPr marL="742950" indent="-285750">
              <a:defRPr sz="3200">
                <a:solidFill>
                  <a:schemeClr val="tx1"/>
                </a:solidFill>
                <a:latin typeface="Verdana" panose="020B0604030504040204" pitchFamily="34" charset="0"/>
                <a:ea typeface="ヒラギノ角ゴ Pro W3" pitchFamily="-80" charset="-128"/>
              </a:defRPr>
            </a:lvl2pPr>
            <a:lvl3pPr marL="1143000" indent="-228600">
              <a:defRPr sz="3200">
                <a:solidFill>
                  <a:schemeClr val="tx1"/>
                </a:solidFill>
                <a:latin typeface="Verdana" panose="020B0604030504040204" pitchFamily="34" charset="0"/>
                <a:ea typeface="ヒラギノ角ゴ Pro W3" pitchFamily="-80" charset="-128"/>
              </a:defRPr>
            </a:lvl3pPr>
            <a:lvl4pPr marL="1600200" indent="-228600">
              <a:defRPr sz="3200">
                <a:solidFill>
                  <a:schemeClr val="tx1"/>
                </a:solidFill>
                <a:latin typeface="Verdana" panose="020B0604030504040204" pitchFamily="34" charset="0"/>
                <a:ea typeface="ヒラギノ角ゴ Pro W3" pitchFamily="-80" charset="-128"/>
              </a:defRPr>
            </a:lvl4pPr>
            <a:lvl5pPr marL="2057400" indent="-228600">
              <a:defRPr sz="3200">
                <a:solidFill>
                  <a:schemeClr val="tx1"/>
                </a:solidFill>
                <a:latin typeface="Verdana" panose="020B0604030504040204" pitchFamily="34" charset="0"/>
                <a:ea typeface="ヒラギノ角ゴ Pro W3" pitchFamily="-80" charset="-128"/>
              </a:defRPr>
            </a:lvl5pPr>
            <a:lvl6pPr marL="25146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6pPr>
            <a:lvl7pPr marL="29718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7pPr>
            <a:lvl8pPr marL="34290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8pPr>
            <a:lvl9pPr marL="38862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9pPr>
          </a:lstStyle>
          <a:p>
            <a:pPr>
              <a:lnSpc>
                <a:spcPct val="120000"/>
              </a:lnSpc>
              <a:spcBef>
                <a:spcPct val="20000"/>
              </a:spcBef>
              <a:buClr>
                <a:srgbClr val="876500"/>
              </a:buClr>
              <a:buSzPct val="115000"/>
              <a:buFontTx/>
              <a:buBlip>
                <a:blip r:embed="rId3"/>
              </a:buBlip>
            </a:pPr>
            <a:r>
              <a:rPr lang="en-GB" sz="2000" dirty="0">
                <a:solidFill>
                  <a:srgbClr val="000000"/>
                </a:solidFill>
                <a:cs typeface="+mn-cs"/>
              </a:rPr>
              <a:t>Roadbed section in poor condition </a:t>
            </a:r>
          </a:p>
          <a:p>
            <a:pPr>
              <a:lnSpc>
                <a:spcPct val="120000"/>
              </a:lnSpc>
              <a:spcBef>
                <a:spcPct val="20000"/>
              </a:spcBef>
              <a:buClr>
                <a:srgbClr val="876500"/>
              </a:buClr>
              <a:buSzPct val="115000"/>
              <a:buFontTx/>
              <a:buBlip>
                <a:blip r:embed="rId3"/>
              </a:buBlip>
            </a:pPr>
            <a:r>
              <a:rPr lang="en-GB" sz="2000" dirty="0">
                <a:solidFill>
                  <a:srgbClr val="000000"/>
                </a:solidFill>
                <a:cs typeface="+mn-cs"/>
              </a:rPr>
              <a:t>Track maintenance required every 2 months</a:t>
            </a:r>
          </a:p>
          <a:p>
            <a:pPr>
              <a:lnSpc>
                <a:spcPct val="120000"/>
              </a:lnSpc>
              <a:spcBef>
                <a:spcPct val="20000"/>
              </a:spcBef>
              <a:buClr>
                <a:srgbClr val="876500"/>
              </a:buClr>
              <a:buSzPct val="115000"/>
              <a:buFontTx/>
              <a:buBlip>
                <a:blip r:embed="rId3"/>
              </a:buBlip>
            </a:pPr>
            <a:r>
              <a:rPr lang="en-GB" sz="2000" dirty="0">
                <a:solidFill>
                  <a:srgbClr val="000000"/>
                </a:solidFill>
                <a:cs typeface="+mn-cs"/>
              </a:rPr>
              <a:t>Track monitoring (before and after</a:t>
            </a:r>
            <a:r>
              <a:rPr lang="en-GB" sz="2000" dirty="0" smtClean="0">
                <a:solidFill>
                  <a:srgbClr val="000000"/>
                </a:solidFill>
                <a:cs typeface="+mn-cs"/>
              </a:rPr>
              <a:t>)</a:t>
            </a:r>
            <a:endParaRPr lang="en-US" sz="2000" dirty="0">
              <a:solidFill>
                <a:srgbClr val="000000"/>
              </a:solidFill>
              <a:cs typeface="+mn-cs"/>
            </a:endParaRPr>
          </a:p>
        </p:txBody>
      </p:sp>
      <p:sp>
        <p:nvSpPr>
          <p:cNvPr id="11267" name="Rectangle 3" descr="Case study 58, photo 2"/>
          <p:cNvSpPr>
            <a:spLocks noChangeArrowheads="1"/>
          </p:cNvSpPr>
          <p:nvPr/>
        </p:nvSpPr>
        <p:spPr bwMode="auto">
          <a:xfrm>
            <a:off x="4876800" y="1371600"/>
            <a:ext cx="4038600" cy="2667000"/>
          </a:xfrm>
          <a:prstGeom prst="rect">
            <a:avLst/>
          </a:prstGeom>
          <a:blipFill dpi="0" rotWithShape="0">
            <a:blip r:embed="rId4"/>
            <a:srcRect/>
            <a:stretch>
              <a:fillRect/>
            </a:stretch>
          </a:blip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defRPr sz="3200">
                <a:solidFill>
                  <a:schemeClr val="tx1"/>
                </a:solidFill>
                <a:latin typeface="Verdana" panose="020B0604030504040204" pitchFamily="34" charset="0"/>
                <a:ea typeface="ヒラギノ角ゴ Pro W3" pitchFamily="-80" charset="-128"/>
              </a:defRPr>
            </a:lvl1pPr>
            <a:lvl2pPr marL="742950" indent="-285750">
              <a:defRPr sz="3200">
                <a:solidFill>
                  <a:schemeClr val="tx1"/>
                </a:solidFill>
                <a:latin typeface="Verdana" panose="020B0604030504040204" pitchFamily="34" charset="0"/>
                <a:ea typeface="ヒラギノ角ゴ Pro W3" pitchFamily="-80" charset="-128"/>
              </a:defRPr>
            </a:lvl2pPr>
            <a:lvl3pPr marL="1143000" indent="-228600">
              <a:defRPr sz="3200">
                <a:solidFill>
                  <a:schemeClr val="tx1"/>
                </a:solidFill>
                <a:latin typeface="Verdana" panose="020B0604030504040204" pitchFamily="34" charset="0"/>
                <a:ea typeface="ヒラギノ角ゴ Pro W3" pitchFamily="-80" charset="-128"/>
              </a:defRPr>
            </a:lvl3pPr>
            <a:lvl4pPr marL="1600200" indent="-228600">
              <a:defRPr sz="3200">
                <a:solidFill>
                  <a:schemeClr val="tx1"/>
                </a:solidFill>
                <a:latin typeface="Verdana" panose="020B0604030504040204" pitchFamily="34" charset="0"/>
                <a:ea typeface="ヒラギノ角ゴ Pro W3" pitchFamily="-80" charset="-128"/>
              </a:defRPr>
            </a:lvl4pPr>
            <a:lvl5pPr marL="2057400" indent="-228600">
              <a:defRPr sz="3200">
                <a:solidFill>
                  <a:schemeClr val="tx1"/>
                </a:solidFill>
                <a:latin typeface="Verdana" panose="020B0604030504040204" pitchFamily="34" charset="0"/>
                <a:ea typeface="ヒラギノ角ゴ Pro W3" pitchFamily="-80" charset="-128"/>
              </a:defRPr>
            </a:lvl5pPr>
            <a:lvl6pPr marL="25146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6pPr>
            <a:lvl7pPr marL="29718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7pPr>
            <a:lvl8pPr marL="34290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8pPr>
            <a:lvl9pPr marL="38862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9pPr>
          </a:lstStyle>
          <a:p>
            <a:pPr eaLnBrk="0" hangingPunct="0"/>
            <a:endParaRPr lang="en-US">
              <a:solidFill>
                <a:srgbClr val="000000"/>
              </a:solidFill>
              <a:cs typeface="+mn-cs"/>
            </a:endParaRPr>
          </a:p>
        </p:txBody>
      </p:sp>
      <p:sp>
        <p:nvSpPr>
          <p:cNvPr id="11268" name="Rectangle 4" descr="MAV 02a"/>
          <p:cNvSpPr>
            <a:spLocks noChangeAspect="1" noChangeArrowheads="1"/>
          </p:cNvSpPr>
          <p:nvPr/>
        </p:nvSpPr>
        <p:spPr bwMode="auto">
          <a:xfrm>
            <a:off x="1066800" y="1392238"/>
            <a:ext cx="3429000" cy="2570162"/>
          </a:xfrm>
          <a:prstGeom prst="rect">
            <a:avLst/>
          </a:prstGeom>
          <a:blipFill dpi="0" rotWithShape="1">
            <a:blip r:embed="rId5"/>
            <a:srcRect/>
            <a:stretch>
              <a:fillRect/>
            </a:stretch>
          </a:blip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a:defRPr sz="3200">
                <a:solidFill>
                  <a:schemeClr val="tx1"/>
                </a:solidFill>
                <a:latin typeface="Verdana" panose="020B0604030504040204" pitchFamily="34" charset="0"/>
                <a:ea typeface="ヒラギノ角ゴ Pro W3" pitchFamily="-80" charset="-128"/>
              </a:defRPr>
            </a:lvl1pPr>
            <a:lvl2pPr marL="742950" indent="-285750">
              <a:defRPr sz="3200">
                <a:solidFill>
                  <a:schemeClr val="tx1"/>
                </a:solidFill>
                <a:latin typeface="Verdana" panose="020B0604030504040204" pitchFamily="34" charset="0"/>
                <a:ea typeface="ヒラギノ角ゴ Pro W3" pitchFamily="-80" charset="-128"/>
              </a:defRPr>
            </a:lvl2pPr>
            <a:lvl3pPr marL="1143000" indent="-228600">
              <a:defRPr sz="3200">
                <a:solidFill>
                  <a:schemeClr val="tx1"/>
                </a:solidFill>
                <a:latin typeface="Verdana" panose="020B0604030504040204" pitchFamily="34" charset="0"/>
                <a:ea typeface="ヒラギノ角ゴ Pro W3" pitchFamily="-80" charset="-128"/>
              </a:defRPr>
            </a:lvl3pPr>
            <a:lvl4pPr marL="1600200" indent="-228600">
              <a:defRPr sz="3200">
                <a:solidFill>
                  <a:schemeClr val="tx1"/>
                </a:solidFill>
                <a:latin typeface="Verdana" panose="020B0604030504040204" pitchFamily="34" charset="0"/>
                <a:ea typeface="ヒラギノ角ゴ Pro W3" pitchFamily="-80" charset="-128"/>
              </a:defRPr>
            </a:lvl4pPr>
            <a:lvl5pPr marL="2057400" indent="-228600">
              <a:defRPr sz="3200">
                <a:solidFill>
                  <a:schemeClr val="tx1"/>
                </a:solidFill>
                <a:latin typeface="Verdana" panose="020B0604030504040204" pitchFamily="34" charset="0"/>
                <a:ea typeface="ヒラギノ角ゴ Pro W3" pitchFamily="-80" charset="-128"/>
              </a:defRPr>
            </a:lvl5pPr>
            <a:lvl6pPr marL="25146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6pPr>
            <a:lvl7pPr marL="29718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7pPr>
            <a:lvl8pPr marL="34290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8pPr>
            <a:lvl9pPr marL="38862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9pPr>
          </a:lstStyle>
          <a:p>
            <a:pPr eaLnBrk="0" hangingPunct="0"/>
            <a:endParaRPr lang="en-US">
              <a:solidFill>
                <a:srgbClr val="000000"/>
              </a:solidFill>
              <a:cs typeface="+mn-cs"/>
            </a:endParaRPr>
          </a:p>
        </p:txBody>
      </p:sp>
      <p:sp>
        <p:nvSpPr>
          <p:cNvPr id="11269" name="Rectangle 5"/>
          <p:cNvSpPr>
            <a:spLocks noGrp="1" noChangeArrowheads="1"/>
          </p:cNvSpPr>
          <p:nvPr>
            <p:ph type="title"/>
          </p:nvPr>
        </p:nvSpPr>
        <p:spPr>
          <a:noFill/>
        </p:spPr>
        <p:txBody>
          <a:bodyPr/>
          <a:lstStyle/>
          <a:p>
            <a:pPr eaLnBrk="1" hangingPunct="1"/>
            <a:r>
              <a:rPr lang="en-US" smtClean="0"/>
              <a:t>Nagykanizsa Rail Line, Hungary</a:t>
            </a:r>
          </a:p>
        </p:txBody>
      </p:sp>
      <p:sp>
        <p:nvSpPr>
          <p:cNvPr id="6" name="Rectangle 5"/>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ransition>
    <p:wipe dir="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539750" y="1754188"/>
            <a:ext cx="7661275" cy="4519612"/>
          </a:xfrm>
          <a:noFill/>
        </p:spPr>
      </p:pic>
      <p:sp>
        <p:nvSpPr>
          <p:cNvPr id="12291" name="Rectangle 3"/>
          <p:cNvSpPr>
            <a:spLocks noChangeArrowheads="1"/>
          </p:cNvSpPr>
          <p:nvPr/>
        </p:nvSpPr>
        <p:spPr bwMode="auto">
          <a:xfrm>
            <a:off x="1482725" y="228600"/>
            <a:ext cx="73564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tx1"/>
                </a:solidFill>
                <a:latin typeface="Verdana" panose="020B0604030504040204" pitchFamily="34" charset="0"/>
                <a:ea typeface="ヒラギノ角ゴ Pro W3" pitchFamily="-80" charset="-128"/>
              </a:defRPr>
            </a:lvl1pPr>
            <a:lvl2pPr marL="742950" indent="-285750">
              <a:defRPr sz="3200">
                <a:solidFill>
                  <a:schemeClr val="tx1"/>
                </a:solidFill>
                <a:latin typeface="Verdana" panose="020B0604030504040204" pitchFamily="34" charset="0"/>
                <a:ea typeface="ヒラギノ角ゴ Pro W3" pitchFamily="-80" charset="-128"/>
              </a:defRPr>
            </a:lvl2pPr>
            <a:lvl3pPr marL="1143000" indent="-228600">
              <a:defRPr sz="3200">
                <a:solidFill>
                  <a:schemeClr val="tx1"/>
                </a:solidFill>
                <a:latin typeface="Verdana" panose="020B0604030504040204" pitchFamily="34" charset="0"/>
                <a:ea typeface="ヒラギノ角ゴ Pro W3" pitchFamily="-80" charset="-128"/>
              </a:defRPr>
            </a:lvl3pPr>
            <a:lvl4pPr marL="1600200" indent="-228600">
              <a:defRPr sz="3200">
                <a:solidFill>
                  <a:schemeClr val="tx1"/>
                </a:solidFill>
                <a:latin typeface="Verdana" panose="020B0604030504040204" pitchFamily="34" charset="0"/>
                <a:ea typeface="ヒラギノ角ゴ Pro W3" pitchFamily="-80" charset="-128"/>
              </a:defRPr>
            </a:lvl4pPr>
            <a:lvl5pPr marL="2057400" indent="-228600">
              <a:defRPr sz="3200">
                <a:solidFill>
                  <a:schemeClr val="tx1"/>
                </a:solidFill>
                <a:latin typeface="Verdana" panose="020B0604030504040204" pitchFamily="34" charset="0"/>
                <a:ea typeface="ヒラギノ角ゴ Pro W3" pitchFamily="-80" charset="-128"/>
              </a:defRPr>
            </a:lvl5pPr>
            <a:lvl6pPr marL="25146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6pPr>
            <a:lvl7pPr marL="29718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7pPr>
            <a:lvl8pPr marL="34290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8pPr>
            <a:lvl9pPr marL="38862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9pPr>
          </a:lstStyle>
          <a:p>
            <a:r>
              <a:rPr lang="en-US" sz="2800" b="1">
                <a:solidFill>
                  <a:srgbClr val="F3F3F3"/>
                </a:solidFill>
                <a:cs typeface="+mn-cs"/>
              </a:rPr>
              <a:t>Nagykanizsa Rail Line, Hungary</a:t>
            </a:r>
          </a:p>
        </p:txBody>
      </p:sp>
      <p:sp>
        <p:nvSpPr>
          <p:cNvPr id="4" name="Rectangle 3"/>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ransition>
    <p:wipe dir="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539750" y="1754188"/>
            <a:ext cx="7661275" cy="4519612"/>
          </a:xfrm>
          <a:noFill/>
        </p:spPr>
      </p:pic>
      <p:sp>
        <p:nvSpPr>
          <p:cNvPr id="13315" name="Rectangle 3"/>
          <p:cNvSpPr>
            <a:spLocks noChangeArrowheads="1"/>
          </p:cNvSpPr>
          <p:nvPr/>
        </p:nvSpPr>
        <p:spPr bwMode="auto">
          <a:xfrm>
            <a:off x="1482725" y="228600"/>
            <a:ext cx="73564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tx1"/>
                </a:solidFill>
                <a:latin typeface="Verdana" panose="020B0604030504040204" pitchFamily="34" charset="0"/>
                <a:ea typeface="ヒラギノ角ゴ Pro W3" pitchFamily="-80" charset="-128"/>
              </a:defRPr>
            </a:lvl1pPr>
            <a:lvl2pPr marL="742950" indent="-285750">
              <a:defRPr sz="3200">
                <a:solidFill>
                  <a:schemeClr val="tx1"/>
                </a:solidFill>
                <a:latin typeface="Verdana" panose="020B0604030504040204" pitchFamily="34" charset="0"/>
                <a:ea typeface="ヒラギノ角ゴ Pro W3" pitchFamily="-80" charset="-128"/>
              </a:defRPr>
            </a:lvl2pPr>
            <a:lvl3pPr marL="1143000" indent="-228600">
              <a:defRPr sz="3200">
                <a:solidFill>
                  <a:schemeClr val="tx1"/>
                </a:solidFill>
                <a:latin typeface="Verdana" panose="020B0604030504040204" pitchFamily="34" charset="0"/>
                <a:ea typeface="ヒラギノ角ゴ Pro W3" pitchFamily="-80" charset="-128"/>
              </a:defRPr>
            </a:lvl3pPr>
            <a:lvl4pPr marL="1600200" indent="-228600">
              <a:defRPr sz="3200">
                <a:solidFill>
                  <a:schemeClr val="tx1"/>
                </a:solidFill>
                <a:latin typeface="Verdana" panose="020B0604030504040204" pitchFamily="34" charset="0"/>
                <a:ea typeface="ヒラギノ角ゴ Pro W3" pitchFamily="-80" charset="-128"/>
              </a:defRPr>
            </a:lvl4pPr>
            <a:lvl5pPr marL="2057400" indent="-228600">
              <a:defRPr sz="3200">
                <a:solidFill>
                  <a:schemeClr val="tx1"/>
                </a:solidFill>
                <a:latin typeface="Verdana" panose="020B0604030504040204" pitchFamily="34" charset="0"/>
                <a:ea typeface="ヒラギノ角ゴ Pro W3" pitchFamily="-80" charset="-128"/>
              </a:defRPr>
            </a:lvl5pPr>
            <a:lvl6pPr marL="25146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6pPr>
            <a:lvl7pPr marL="29718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7pPr>
            <a:lvl8pPr marL="34290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8pPr>
            <a:lvl9pPr marL="38862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9pPr>
          </a:lstStyle>
          <a:p>
            <a:r>
              <a:rPr lang="en-US" sz="2800" b="1">
                <a:solidFill>
                  <a:srgbClr val="F3F3F3"/>
                </a:solidFill>
                <a:cs typeface="+mn-cs"/>
              </a:rPr>
              <a:t>Nagykanizsa Rail Line, Hungary</a:t>
            </a:r>
          </a:p>
        </p:txBody>
      </p:sp>
      <p:sp>
        <p:nvSpPr>
          <p:cNvPr id="4" name="Rectangle 3"/>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ransition>
    <p:wipe dir="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mtClean="0"/>
              <a:t>Additional Considerations</a:t>
            </a:r>
          </a:p>
        </p:txBody>
      </p:sp>
      <p:sp>
        <p:nvSpPr>
          <p:cNvPr id="50179" name="Rectangle 3"/>
          <p:cNvSpPr>
            <a:spLocks noGrp="1" noChangeArrowheads="1"/>
          </p:cNvSpPr>
          <p:nvPr>
            <p:ph type="body" idx="1"/>
          </p:nvPr>
        </p:nvSpPr>
        <p:spPr>
          <a:xfrm>
            <a:off x="1143000" y="4495800"/>
            <a:ext cx="6629400" cy="2133600"/>
          </a:xfrm>
        </p:spPr>
        <p:txBody>
          <a:bodyPr/>
          <a:lstStyle/>
          <a:p>
            <a:pPr eaLnBrk="1" hangingPunct="1">
              <a:lnSpc>
                <a:spcPct val="110000"/>
              </a:lnSpc>
            </a:pPr>
            <a:r>
              <a:rPr lang="en-US" smtClean="0"/>
              <a:t>Mechanical wear and tear</a:t>
            </a:r>
          </a:p>
          <a:p>
            <a:pPr lvl="1" eaLnBrk="1" hangingPunct="1">
              <a:lnSpc>
                <a:spcPct val="110000"/>
              </a:lnSpc>
            </a:pPr>
            <a:r>
              <a:rPr lang="en-US" smtClean="0"/>
              <a:t>Rails</a:t>
            </a:r>
          </a:p>
          <a:p>
            <a:pPr lvl="1" eaLnBrk="1" hangingPunct="1">
              <a:lnSpc>
                <a:spcPct val="110000"/>
              </a:lnSpc>
            </a:pPr>
            <a:r>
              <a:rPr lang="en-US" smtClean="0"/>
              <a:t>Ties</a:t>
            </a:r>
          </a:p>
          <a:p>
            <a:pPr lvl="1" eaLnBrk="1" hangingPunct="1">
              <a:lnSpc>
                <a:spcPct val="110000"/>
              </a:lnSpc>
            </a:pPr>
            <a:r>
              <a:rPr lang="en-US" smtClean="0"/>
              <a:t>Fasteners</a:t>
            </a:r>
          </a:p>
          <a:p>
            <a:pPr lvl="1" eaLnBrk="1" hangingPunct="1">
              <a:lnSpc>
                <a:spcPct val="110000"/>
              </a:lnSpc>
            </a:pPr>
            <a:r>
              <a:rPr lang="en-US" smtClean="0"/>
              <a:t>Insulated joints</a:t>
            </a:r>
          </a:p>
        </p:txBody>
      </p:sp>
      <p:pic>
        <p:nvPicPr>
          <p:cNvPr id="50180" name="Picture 7" descr="5_5"/>
          <p:cNvPicPr>
            <a:picLocks noChangeAspect="1" noChangeArrowheads="1"/>
          </p:cNvPicPr>
          <p:nvPr/>
        </p:nvPicPr>
        <p:blipFill>
          <a:blip r:embed="rId3">
            <a:extLst>
              <a:ext uri="{28A0092B-C50C-407E-A947-70E740481C1C}">
                <a14:useLocalDpi xmlns:a14="http://schemas.microsoft.com/office/drawing/2010/main" val="0"/>
              </a:ext>
            </a:extLst>
          </a:blip>
          <a:srcRect b="6606"/>
          <a:stretch>
            <a:fillRect/>
          </a:stretch>
        </p:blipFill>
        <p:spPr bwMode="auto">
          <a:xfrm>
            <a:off x="76200" y="1295400"/>
            <a:ext cx="53959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9" descr="Pandrol1"/>
          <p:cNvPicPr>
            <a:picLocks noChangeAspect="1" noChangeArrowheads="1"/>
          </p:cNvPicPr>
          <p:nvPr/>
        </p:nvPicPr>
        <p:blipFill>
          <a:blip r:embed="rId4">
            <a:extLst>
              <a:ext uri="{28A0092B-C50C-407E-A947-70E740481C1C}">
                <a14:useLocalDpi xmlns:a14="http://schemas.microsoft.com/office/drawing/2010/main" val="0"/>
              </a:ext>
            </a:extLst>
          </a:blip>
          <a:srcRect b="6938"/>
          <a:stretch>
            <a:fillRect/>
          </a:stretch>
        </p:blipFill>
        <p:spPr bwMode="auto">
          <a:xfrm>
            <a:off x="5486400" y="1295400"/>
            <a:ext cx="3505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Additional Considerations</a:t>
            </a:r>
          </a:p>
        </p:txBody>
      </p:sp>
      <p:sp>
        <p:nvSpPr>
          <p:cNvPr id="459779" name="Rectangle 3"/>
          <p:cNvSpPr>
            <a:spLocks noGrp="1" noChangeArrowheads="1"/>
          </p:cNvSpPr>
          <p:nvPr>
            <p:ph type="body" idx="1"/>
          </p:nvPr>
        </p:nvSpPr>
        <p:spPr>
          <a:xfrm>
            <a:off x="1143000" y="4495800"/>
            <a:ext cx="6629400" cy="2133600"/>
          </a:xfrm>
        </p:spPr>
        <p:txBody>
          <a:bodyPr/>
          <a:lstStyle/>
          <a:p>
            <a:pPr eaLnBrk="1" hangingPunct="1">
              <a:lnSpc>
                <a:spcPct val="110000"/>
              </a:lnSpc>
            </a:pPr>
            <a:r>
              <a:rPr lang="en-US" smtClean="0"/>
              <a:t>Deflection basin reduced by ~ 50%</a:t>
            </a:r>
          </a:p>
          <a:p>
            <a:pPr eaLnBrk="1" hangingPunct="1">
              <a:lnSpc>
                <a:spcPct val="110000"/>
              </a:lnSpc>
            </a:pPr>
            <a:r>
              <a:rPr lang="en-US" smtClean="0"/>
              <a:t>What effect does this have on fuel economy?</a:t>
            </a:r>
          </a:p>
        </p:txBody>
      </p:sp>
      <p:pic>
        <p:nvPicPr>
          <p:cNvPr id="51204" name="Picture 9" descr="BNSF56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71600"/>
            <a:ext cx="4057650"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05" name="Group 12"/>
          <p:cNvGrpSpPr>
            <a:grpSpLocks/>
          </p:cNvGrpSpPr>
          <p:nvPr/>
        </p:nvGrpSpPr>
        <p:grpSpPr bwMode="auto">
          <a:xfrm>
            <a:off x="5029200" y="3886200"/>
            <a:ext cx="3657600" cy="304800"/>
            <a:chOff x="3168" y="1824"/>
            <a:chExt cx="2304" cy="192"/>
          </a:xfrm>
        </p:grpSpPr>
        <p:sp>
          <p:nvSpPr>
            <p:cNvPr id="51214" name="Line 10"/>
            <p:cNvSpPr>
              <a:spLocks noChangeShapeType="1"/>
            </p:cNvSpPr>
            <p:nvPr/>
          </p:nvSpPr>
          <p:spPr bwMode="auto">
            <a:xfrm>
              <a:off x="3168" y="1824"/>
              <a:ext cx="1152" cy="192"/>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sz="3200">
                <a:solidFill>
                  <a:srgbClr val="000000"/>
                </a:solidFill>
                <a:cs typeface="+mn-cs"/>
              </a:endParaRPr>
            </a:p>
          </p:txBody>
        </p:sp>
        <p:sp>
          <p:nvSpPr>
            <p:cNvPr id="51215" name="Line 11"/>
            <p:cNvSpPr>
              <a:spLocks noChangeShapeType="1"/>
            </p:cNvSpPr>
            <p:nvPr/>
          </p:nvSpPr>
          <p:spPr bwMode="auto">
            <a:xfrm flipH="1">
              <a:off x="4320" y="1824"/>
              <a:ext cx="1152" cy="192"/>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sz="3200">
                <a:solidFill>
                  <a:srgbClr val="000000"/>
                </a:solidFill>
                <a:cs typeface="+mn-cs"/>
              </a:endParaRPr>
            </a:p>
          </p:txBody>
        </p:sp>
      </p:grpSp>
      <p:sp>
        <p:nvSpPr>
          <p:cNvPr id="51206" name="Oval 13"/>
          <p:cNvSpPr>
            <a:spLocks noChangeArrowheads="1"/>
          </p:cNvSpPr>
          <p:nvPr/>
        </p:nvSpPr>
        <p:spPr bwMode="auto">
          <a:xfrm>
            <a:off x="6438900" y="3352800"/>
            <a:ext cx="838200" cy="838200"/>
          </a:xfrm>
          <a:prstGeom prst="ellipse">
            <a:avLst/>
          </a:prstGeom>
          <a:solidFill>
            <a:srgbClr val="808080"/>
          </a:solidFill>
          <a:ln w="9525">
            <a:solidFill>
              <a:schemeClr val="tx1"/>
            </a:solidFill>
            <a:round/>
            <a:headEnd/>
            <a:tailEnd/>
          </a:ln>
        </p:spPr>
        <p:txBody>
          <a:bodyPr wrap="none" anchor="ctr"/>
          <a:lstStyle>
            <a:lvl1pPr>
              <a:defRPr sz="3200">
                <a:solidFill>
                  <a:schemeClr val="tx1"/>
                </a:solidFill>
                <a:latin typeface="Verdana" panose="020B0604030504040204" pitchFamily="34" charset="0"/>
                <a:ea typeface="ヒラギノ角ゴ Pro W3" pitchFamily="-80" charset="-128"/>
              </a:defRPr>
            </a:lvl1pPr>
            <a:lvl2pPr marL="742950" indent="-285750">
              <a:defRPr sz="3200">
                <a:solidFill>
                  <a:schemeClr val="tx1"/>
                </a:solidFill>
                <a:latin typeface="Verdana" panose="020B0604030504040204" pitchFamily="34" charset="0"/>
                <a:ea typeface="ヒラギノ角ゴ Pro W3" pitchFamily="-80" charset="-128"/>
              </a:defRPr>
            </a:lvl2pPr>
            <a:lvl3pPr marL="1143000" indent="-228600">
              <a:defRPr sz="3200">
                <a:solidFill>
                  <a:schemeClr val="tx1"/>
                </a:solidFill>
                <a:latin typeface="Verdana" panose="020B0604030504040204" pitchFamily="34" charset="0"/>
                <a:ea typeface="ヒラギノ角ゴ Pro W3" pitchFamily="-80" charset="-128"/>
              </a:defRPr>
            </a:lvl3pPr>
            <a:lvl4pPr marL="1600200" indent="-228600">
              <a:defRPr sz="3200">
                <a:solidFill>
                  <a:schemeClr val="tx1"/>
                </a:solidFill>
                <a:latin typeface="Verdana" panose="020B0604030504040204" pitchFamily="34" charset="0"/>
                <a:ea typeface="ヒラギノ角ゴ Pro W3" pitchFamily="-80" charset="-128"/>
              </a:defRPr>
            </a:lvl4pPr>
            <a:lvl5pPr marL="2057400" indent="-228600">
              <a:defRPr sz="3200">
                <a:solidFill>
                  <a:schemeClr val="tx1"/>
                </a:solidFill>
                <a:latin typeface="Verdana" panose="020B0604030504040204" pitchFamily="34" charset="0"/>
                <a:ea typeface="ヒラギノ角ゴ Pro W3" pitchFamily="-80" charset="-128"/>
              </a:defRPr>
            </a:lvl5pPr>
            <a:lvl6pPr marL="25146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6pPr>
            <a:lvl7pPr marL="29718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7pPr>
            <a:lvl8pPr marL="34290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8pPr>
            <a:lvl9pPr marL="38862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9pPr>
          </a:lstStyle>
          <a:p>
            <a:pPr eaLnBrk="0" hangingPunct="0"/>
            <a:endParaRPr lang="en-US">
              <a:solidFill>
                <a:srgbClr val="000000"/>
              </a:solidFill>
              <a:cs typeface="+mn-cs"/>
            </a:endParaRPr>
          </a:p>
        </p:txBody>
      </p:sp>
      <p:sp>
        <p:nvSpPr>
          <p:cNvPr id="51207" name="Oval 14"/>
          <p:cNvSpPr>
            <a:spLocks noChangeArrowheads="1"/>
          </p:cNvSpPr>
          <p:nvPr/>
        </p:nvSpPr>
        <p:spPr bwMode="auto">
          <a:xfrm>
            <a:off x="6743700" y="3657600"/>
            <a:ext cx="228600" cy="228600"/>
          </a:xfrm>
          <a:prstGeom prst="ellipse">
            <a:avLst/>
          </a:prstGeom>
          <a:solidFill>
            <a:srgbClr val="F3F3F3"/>
          </a:solidFill>
          <a:ln w="9525">
            <a:solidFill>
              <a:schemeClr val="tx1"/>
            </a:solidFill>
            <a:round/>
            <a:headEnd/>
            <a:tailEnd/>
          </a:ln>
        </p:spPr>
        <p:txBody>
          <a:bodyPr wrap="none" anchor="ctr"/>
          <a:lstStyle>
            <a:lvl1pPr>
              <a:defRPr sz="3200">
                <a:solidFill>
                  <a:schemeClr val="tx1"/>
                </a:solidFill>
                <a:latin typeface="Verdana" panose="020B0604030504040204" pitchFamily="34" charset="0"/>
                <a:ea typeface="ヒラギノ角ゴ Pro W3" pitchFamily="-80" charset="-128"/>
              </a:defRPr>
            </a:lvl1pPr>
            <a:lvl2pPr marL="742950" indent="-285750">
              <a:defRPr sz="3200">
                <a:solidFill>
                  <a:schemeClr val="tx1"/>
                </a:solidFill>
                <a:latin typeface="Verdana" panose="020B0604030504040204" pitchFamily="34" charset="0"/>
                <a:ea typeface="ヒラギノ角ゴ Pro W3" pitchFamily="-80" charset="-128"/>
              </a:defRPr>
            </a:lvl2pPr>
            <a:lvl3pPr marL="1143000" indent="-228600">
              <a:defRPr sz="3200">
                <a:solidFill>
                  <a:schemeClr val="tx1"/>
                </a:solidFill>
                <a:latin typeface="Verdana" panose="020B0604030504040204" pitchFamily="34" charset="0"/>
                <a:ea typeface="ヒラギノ角ゴ Pro W3" pitchFamily="-80" charset="-128"/>
              </a:defRPr>
            </a:lvl3pPr>
            <a:lvl4pPr marL="1600200" indent="-228600">
              <a:defRPr sz="3200">
                <a:solidFill>
                  <a:schemeClr val="tx1"/>
                </a:solidFill>
                <a:latin typeface="Verdana" panose="020B0604030504040204" pitchFamily="34" charset="0"/>
                <a:ea typeface="ヒラギノ角ゴ Pro W3" pitchFamily="-80" charset="-128"/>
              </a:defRPr>
            </a:lvl4pPr>
            <a:lvl5pPr marL="2057400" indent="-228600">
              <a:defRPr sz="3200">
                <a:solidFill>
                  <a:schemeClr val="tx1"/>
                </a:solidFill>
                <a:latin typeface="Verdana" panose="020B0604030504040204" pitchFamily="34" charset="0"/>
                <a:ea typeface="ヒラギノ角ゴ Pro W3" pitchFamily="-80" charset="-128"/>
              </a:defRPr>
            </a:lvl5pPr>
            <a:lvl6pPr marL="25146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6pPr>
            <a:lvl7pPr marL="29718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7pPr>
            <a:lvl8pPr marL="34290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8pPr>
            <a:lvl9pPr marL="38862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9pPr>
          </a:lstStyle>
          <a:p>
            <a:pPr eaLnBrk="0" hangingPunct="0"/>
            <a:endParaRPr lang="en-US">
              <a:solidFill>
                <a:srgbClr val="000000"/>
              </a:solidFill>
              <a:cs typeface="+mn-cs"/>
            </a:endParaRPr>
          </a:p>
        </p:txBody>
      </p:sp>
      <p:grpSp>
        <p:nvGrpSpPr>
          <p:cNvPr id="51208" name="Group 20"/>
          <p:cNvGrpSpPr>
            <a:grpSpLocks/>
          </p:cNvGrpSpPr>
          <p:nvPr/>
        </p:nvGrpSpPr>
        <p:grpSpPr bwMode="auto">
          <a:xfrm>
            <a:off x="5029200" y="1752600"/>
            <a:ext cx="3657600" cy="838200"/>
            <a:chOff x="3168" y="1104"/>
            <a:chExt cx="2304" cy="528"/>
          </a:xfrm>
        </p:grpSpPr>
        <p:grpSp>
          <p:nvGrpSpPr>
            <p:cNvPr id="51209" name="Group 15"/>
            <p:cNvGrpSpPr>
              <a:grpSpLocks/>
            </p:cNvGrpSpPr>
            <p:nvPr/>
          </p:nvGrpSpPr>
          <p:grpSpPr bwMode="auto">
            <a:xfrm>
              <a:off x="3168" y="1200"/>
              <a:ext cx="2304" cy="432"/>
              <a:chOff x="3168" y="1824"/>
              <a:chExt cx="2304" cy="192"/>
            </a:xfrm>
          </p:grpSpPr>
          <p:sp>
            <p:nvSpPr>
              <p:cNvPr id="51212" name="Line 16"/>
              <p:cNvSpPr>
                <a:spLocks noChangeShapeType="1"/>
              </p:cNvSpPr>
              <p:nvPr/>
            </p:nvSpPr>
            <p:spPr bwMode="auto">
              <a:xfrm>
                <a:off x="3168" y="1824"/>
                <a:ext cx="1152" cy="192"/>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sz="3200">
                  <a:solidFill>
                    <a:srgbClr val="000000"/>
                  </a:solidFill>
                  <a:cs typeface="+mn-cs"/>
                </a:endParaRPr>
              </a:p>
            </p:txBody>
          </p:sp>
          <p:sp>
            <p:nvSpPr>
              <p:cNvPr id="51213" name="Line 17"/>
              <p:cNvSpPr>
                <a:spLocks noChangeShapeType="1"/>
              </p:cNvSpPr>
              <p:nvPr/>
            </p:nvSpPr>
            <p:spPr bwMode="auto">
              <a:xfrm flipH="1">
                <a:off x="4320" y="1824"/>
                <a:ext cx="1152" cy="192"/>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sz="3200">
                  <a:solidFill>
                    <a:srgbClr val="000000"/>
                  </a:solidFill>
                  <a:cs typeface="+mn-cs"/>
                </a:endParaRPr>
              </a:p>
            </p:txBody>
          </p:sp>
        </p:grpSp>
        <p:sp>
          <p:nvSpPr>
            <p:cNvPr id="51210" name="Oval 18"/>
            <p:cNvSpPr>
              <a:spLocks noChangeArrowheads="1"/>
            </p:cNvSpPr>
            <p:nvPr/>
          </p:nvSpPr>
          <p:spPr bwMode="auto">
            <a:xfrm>
              <a:off x="4080" y="1104"/>
              <a:ext cx="528" cy="528"/>
            </a:xfrm>
            <a:prstGeom prst="ellipse">
              <a:avLst/>
            </a:prstGeom>
            <a:solidFill>
              <a:srgbClr val="808080"/>
            </a:solidFill>
            <a:ln w="9525">
              <a:solidFill>
                <a:schemeClr val="tx1"/>
              </a:solidFill>
              <a:round/>
              <a:headEnd/>
              <a:tailEnd/>
            </a:ln>
          </p:spPr>
          <p:txBody>
            <a:bodyPr wrap="none" anchor="ctr"/>
            <a:lstStyle>
              <a:lvl1pPr>
                <a:defRPr sz="3200">
                  <a:solidFill>
                    <a:schemeClr val="tx1"/>
                  </a:solidFill>
                  <a:latin typeface="Verdana" panose="020B0604030504040204" pitchFamily="34" charset="0"/>
                  <a:ea typeface="ヒラギノ角ゴ Pro W3" pitchFamily="-80" charset="-128"/>
                </a:defRPr>
              </a:lvl1pPr>
              <a:lvl2pPr marL="742950" indent="-285750">
                <a:defRPr sz="3200">
                  <a:solidFill>
                    <a:schemeClr val="tx1"/>
                  </a:solidFill>
                  <a:latin typeface="Verdana" panose="020B0604030504040204" pitchFamily="34" charset="0"/>
                  <a:ea typeface="ヒラギノ角ゴ Pro W3" pitchFamily="-80" charset="-128"/>
                </a:defRPr>
              </a:lvl2pPr>
              <a:lvl3pPr marL="1143000" indent="-228600">
                <a:defRPr sz="3200">
                  <a:solidFill>
                    <a:schemeClr val="tx1"/>
                  </a:solidFill>
                  <a:latin typeface="Verdana" panose="020B0604030504040204" pitchFamily="34" charset="0"/>
                  <a:ea typeface="ヒラギノ角ゴ Pro W3" pitchFamily="-80" charset="-128"/>
                </a:defRPr>
              </a:lvl3pPr>
              <a:lvl4pPr marL="1600200" indent="-228600">
                <a:defRPr sz="3200">
                  <a:solidFill>
                    <a:schemeClr val="tx1"/>
                  </a:solidFill>
                  <a:latin typeface="Verdana" panose="020B0604030504040204" pitchFamily="34" charset="0"/>
                  <a:ea typeface="ヒラギノ角ゴ Pro W3" pitchFamily="-80" charset="-128"/>
                </a:defRPr>
              </a:lvl4pPr>
              <a:lvl5pPr marL="2057400" indent="-228600">
                <a:defRPr sz="3200">
                  <a:solidFill>
                    <a:schemeClr val="tx1"/>
                  </a:solidFill>
                  <a:latin typeface="Verdana" panose="020B0604030504040204" pitchFamily="34" charset="0"/>
                  <a:ea typeface="ヒラギノ角ゴ Pro W3" pitchFamily="-80" charset="-128"/>
                </a:defRPr>
              </a:lvl5pPr>
              <a:lvl6pPr marL="25146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6pPr>
              <a:lvl7pPr marL="29718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7pPr>
              <a:lvl8pPr marL="34290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8pPr>
              <a:lvl9pPr marL="38862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9pPr>
            </a:lstStyle>
            <a:p>
              <a:pPr eaLnBrk="0" hangingPunct="0"/>
              <a:endParaRPr lang="en-US">
                <a:solidFill>
                  <a:srgbClr val="000000"/>
                </a:solidFill>
                <a:cs typeface="+mn-cs"/>
              </a:endParaRPr>
            </a:p>
          </p:txBody>
        </p:sp>
        <p:sp>
          <p:nvSpPr>
            <p:cNvPr id="51211" name="Oval 19"/>
            <p:cNvSpPr>
              <a:spLocks noChangeArrowheads="1"/>
            </p:cNvSpPr>
            <p:nvPr/>
          </p:nvSpPr>
          <p:spPr bwMode="auto">
            <a:xfrm>
              <a:off x="4272" y="1296"/>
              <a:ext cx="144" cy="144"/>
            </a:xfrm>
            <a:prstGeom prst="ellipse">
              <a:avLst/>
            </a:prstGeom>
            <a:solidFill>
              <a:srgbClr val="F3F3F3"/>
            </a:solidFill>
            <a:ln w="9525">
              <a:solidFill>
                <a:schemeClr val="tx1"/>
              </a:solidFill>
              <a:round/>
              <a:headEnd/>
              <a:tailEnd/>
            </a:ln>
          </p:spPr>
          <p:txBody>
            <a:bodyPr wrap="none" anchor="ctr"/>
            <a:lstStyle>
              <a:lvl1pPr>
                <a:defRPr sz="3200">
                  <a:solidFill>
                    <a:schemeClr val="tx1"/>
                  </a:solidFill>
                  <a:latin typeface="Verdana" panose="020B0604030504040204" pitchFamily="34" charset="0"/>
                  <a:ea typeface="ヒラギノ角ゴ Pro W3" pitchFamily="-80" charset="-128"/>
                </a:defRPr>
              </a:lvl1pPr>
              <a:lvl2pPr marL="742950" indent="-285750">
                <a:defRPr sz="3200">
                  <a:solidFill>
                    <a:schemeClr val="tx1"/>
                  </a:solidFill>
                  <a:latin typeface="Verdana" panose="020B0604030504040204" pitchFamily="34" charset="0"/>
                  <a:ea typeface="ヒラギノ角ゴ Pro W3" pitchFamily="-80" charset="-128"/>
                </a:defRPr>
              </a:lvl2pPr>
              <a:lvl3pPr marL="1143000" indent="-228600">
                <a:defRPr sz="3200">
                  <a:solidFill>
                    <a:schemeClr val="tx1"/>
                  </a:solidFill>
                  <a:latin typeface="Verdana" panose="020B0604030504040204" pitchFamily="34" charset="0"/>
                  <a:ea typeface="ヒラギノ角ゴ Pro W3" pitchFamily="-80" charset="-128"/>
                </a:defRPr>
              </a:lvl3pPr>
              <a:lvl4pPr marL="1600200" indent="-228600">
                <a:defRPr sz="3200">
                  <a:solidFill>
                    <a:schemeClr val="tx1"/>
                  </a:solidFill>
                  <a:latin typeface="Verdana" panose="020B0604030504040204" pitchFamily="34" charset="0"/>
                  <a:ea typeface="ヒラギノ角ゴ Pro W3" pitchFamily="-80" charset="-128"/>
                </a:defRPr>
              </a:lvl4pPr>
              <a:lvl5pPr marL="2057400" indent="-228600">
                <a:defRPr sz="3200">
                  <a:solidFill>
                    <a:schemeClr val="tx1"/>
                  </a:solidFill>
                  <a:latin typeface="Verdana" panose="020B0604030504040204" pitchFamily="34" charset="0"/>
                  <a:ea typeface="ヒラギノ角ゴ Pro W3" pitchFamily="-80" charset="-128"/>
                </a:defRPr>
              </a:lvl5pPr>
              <a:lvl6pPr marL="25146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6pPr>
              <a:lvl7pPr marL="29718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7pPr>
              <a:lvl8pPr marL="34290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8pPr>
              <a:lvl9pPr marL="3886200" indent="-228600" eaLnBrk="0" fontAlgn="base" hangingPunct="0">
                <a:spcBef>
                  <a:spcPct val="0"/>
                </a:spcBef>
                <a:spcAft>
                  <a:spcPct val="0"/>
                </a:spcAft>
                <a:defRPr sz="3200">
                  <a:solidFill>
                    <a:schemeClr val="tx1"/>
                  </a:solidFill>
                  <a:latin typeface="Verdana" panose="020B0604030504040204" pitchFamily="34" charset="0"/>
                  <a:ea typeface="ヒラギノ角ゴ Pro W3" pitchFamily="-80" charset="-128"/>
                </a:defRPr>
              </a:lvl9pPr>
            </a:lstStyle>
            <a:p>
              <a:pPr eaLnBrk="0" hangingPunct="0"/>
              <a:endParaRPr lang="en-US">
                <a:solidFill>
                  <a:srgbClr val="000000"/>
                </a:solidFill>
                <a:cs typeface="+mn-cs"/>
              </a:endParaRPr>
            </a:p>
          </p:txBody>
        </p:sp>
      </p:grpSp>
      <p:sp>
        <p:nvSpPr>
          <p:cNvPr id="16" name="Rectangle 15"/>
          <p:cNvSpPr/>
          <p:nvPr/>
        </p:nvSpPr>
        <p:spPr bwMode="auto">
          <a:xfrm>
            <a:off x="7848600" y="5638800"/>
            <a:ext cx="914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eaLnBrk="0" hangingPunct="0"/>
            <a:endParaRPr lang="en-US" sz="3200" smtClean="0">
              <a:solidFill>
                <a:srgbClr val="000000"/>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59779">
                                            <p:txEl>
                                              <p:pRg st="1" end="1"/>
                                            </p:txEl>
                                          </p:spTgt>
                                        </p:tgtEl>
                                        <p:attrNameLst>
                                          <p:attrName>style.visibility</p:attrName>
                                        </p:attrNameLst>
                                      </p:cBhvr>
                                      <p:to>
                                        <p:strVal val="visible"/>
                                      </p:to>
                                    </p:set>
                                    <p:animEffect transition="in" filter="dissolve">
                                      <p:cBhvr>
                                        <p:cTn id="7" dur="500"/>
                                        <p:tgtEl>
                                          <p:spTgt spid="4597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r>
              <a:rPr lang="en-US" dirty="0" smtClean="0"/>
              <a:t>Day 1 Discussion and Closure</a:t>
            </a:r>
            <a:endParaRPr lang="en-US" dirty="0"/>
          </a:p>
        </p:txBody>
      </p:sp>
    </p:spTree>
    <p:extLst>
      <p:ext uri="{BB962C8B-B14F-4D97-AF65-F5344CB8AC3E}">
        <p14:creationId xmlns:p14="http://schemas.microsoft.com/office/powerpoint/2010/main" val="12763412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Text Placeholder 2"/>
          <p:cNvSpPr>
            <a:spLocks noGrp="1"/>
          </p:cNvSpPr>
          <p:nvPr>
            <p:ph type="body" sz="quarter" idx="13"/>
          </p:nvPr>
        </p:nvSpPr>
        <p:spPr/>
        <p:txBody>
          <a:bodyPr/>
          <a:lstStyle/>
          <a:p>
            <a:r>
              <a:rPr lang="en-US" dirty="0" smtClean="0"/>
              <a:t>Review and discuss early design methods and practices for the use of geosynthetics</a:t>
            </a:r>
          </a:p>
          <a:p>
            <a:pPr lvl="1"/>
            <a:r>
              <a:rPr lang="en-US" dirty="0" err="1" smtClean="0"/>
              <a:t>Giroud-Noiray</a:t>
            </a:r>
            <a:endParaRPr lang="en-US" dirty="0" smtClean="0"/>
          </a:p>
          <a:p>
            <a:pPr lvl="1"/>
            <a:r>
              <a:rPr lang="en-US" dirty="0" smtClean="0"/>
              <a:t>USACE ETL 1110-1-189</a:t>
            </a:r>
          </a:p>
          <a:p>
            <a:pPr lvl="1"/>
            <a:r>
              <a:rPr lang="en-US" dirty="0" smtClean="0"/>
              <a:t>Base Course Reduction Factor design</a:t>
            </a:r>
          </a:p>
          <a:p>
            <a:endParaRPr lang="en-US" dirty="0"/>
          </a:p>
          <a:p>
            <a:r>
              <a:rPr lang="en-US" dirty="0" smtClean="0"/>
              <a:t>Identify key findings and concepts that apply to current methods and practices</a:t>
            </a:r>
          </a:p>
          <a:p>
            <a:pPr lvl="1"/>
            <a:r>
              <a:rPr lang="en-US" dirty="0" smtClean="0"/>
              <a:t>Performance mechanisms</a:t>
            </a:r>
          </a:p>
          <a:p>
            <a:pPr lvl="1"/>
            <a:r>
              <a:rPr lang="en-US" dirty="0" smtClean="0"/>
              <a:t>Empirical calibration and validation using full-scale testing</a:t>
            </a:r>
          </a:p>
          <a:p>
            <a:pPr lvl="1"/>
            <a:r>
              <a:rPr lang="en-US" dirty="0" smtClean="0"/>
              <a:t>Method limits and constraints</a:t>
            </a:r>
          </a:p>
          <a:p>
            <a:pPr lvl="1"/>
            <a:r>
              <a:rPr lang="en-US" dirty="0" smtClean="0"/>
              <a:t>Use of base course reduction factors</a:t>
            </a:r>
          </a:p>
          <a:p>
            <a:endParaRPr lang="en-US" dirty="0"/>
          </a:p>
          <a:p>
            <a:endParaRPr lang="en-US" dirty="0"/>
          </a:p>
        </p:txBody>
      </p:sp>
    </p:spTree>
    <p:extLst>
      <p:ext uri="{BB962C8B-B14F-4D97-AF65-F5344CB8AC3E}">
        <p14:creationId xmlns:p14="http://schemas.microsoft.com/office/powerpoint/2010/main" val="2643230027"/>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3812146" y="1712890"/>
            <a:ext cx="5103254" cy="4916510"/>
          </a:xfrm>
        </p:spPr>
        <p:txBody>
          <a:bodyPr/>
          <a:lstStyle/>
          <a:p>
            <a:pPr eaLnBrk="1" hangingPunct="1">
              <a:buFont typeface="Arial" pitchFamily="34" charset="0"/>
              <a:buChar char="•"/>
            </a:pPr>
            <a:r>
              <a:rPr lang="en-US" sz="1600" dirty="0" smtClean="0"/>
              <a:t>Quantified Tensioned Membrane Effect for geotextiles</a:t>
            </a:r>
          </a:p>
          <a:p>
            <a:pPr eaLnBrk="1" hangingPunct="1">
              <a:buFont typeface="Arial" pitchFamily="34" charset="0"/>
              <a:buChar char="•"/>
            </a:pPr>
            <a:endParaRPr lang="en-US" sz="1600" dirty="0"/>
          </a:p>
          <a:p>
            <a:pPr eaLnBrk="1" hangingPunct="1">
              <a:buFont typeface="Arial" pitchFamily="34" charset="0"/>
              <a:buChar char="•"/>
            </a:pPr>
            <a:r>
              <a:rPr lang="en-US" sz="1600" dirty="0" smtClean="0"/>
              <a:t>Intended for low volume, gravel-surfaced roads over soft subgrades</a:t>
            </a:r>
          </a:p>
          <a:p>
            <a:pPr eaLnBrk="1" hangingPunct="1">
              <a:buFont typeface="Arial" pitchFamily="34" charset="0"/>
              <a:buChar char="•"/>
            </a:pPr>
            <a:endParaRPr lang="en-US" sz="1600" dirty="0"/>
          </a:p>
          <a:p>
            <a:pPr eaLnBrk="1" hangingPunct="1">
              <a:buFont typeface="Arial" pitchFamily="34" charset="0"/>
              <a:buChar char="•"/>
            </a:pPr>
            <a:r>
              <a:rPr lang="en-US" sz="1600" dirty="0" smtClean="0"/>
              <a:t>Defined performance in terms of rut depth failure mechanism</a:t>
            </a:r>
          </a:p>
          <a:p>
            <a:pPr eaLnBrk="1" hangingPunct="1">
              <a:buFont typeface="Arial" pitchFamily="34" charset="0"/>
              <a:buChar char="•"/>
            </a:pPr>
            <a:endParaRPr lang="en-US" sz="1600" dirty="0"/>
          </a:p>
          <a:p>
            <a:pPr eaLnBrk="1" hangingPunct="1">
              <a:buFont typeface="Arial" pitchFamily="34" charset="0"/>
              <a:buChar char="•"/>
            </a:pPr>
            <a:r>
              <a:rPr lang="en-US" sz="1600" dirty="0" smtClean="0"/>
              <a:t>Combined theoretical analysis with full-scale empirical testing for calibration and validation</a:t>
            </a:r>
            <a:endParaRPr lang="en-US" sz="1600" dirty="0"/>
          </a:p>
          <a:p>
            <a:pPr eaLnBrk="1" hangingPunct="1">
              <a:buFont typeface="Arial" pitchFamily="34" charset="0"/>
              <a:buChar char="•"/>
            </a:pPr>
            <a:endParaRPr lang="en-US" sz="1600" dirty="0" smtClean="0"/>
          </a:p>
          <a:p>
            <a:pPr eaLnBrk="1" hangingPunct="1">
              <a:buFont typeface="Arial" pitchFamily="34" charset="0"/>
              <a:buChar char="•"/>
            </a:pPr>
            <a:r>
              <a:rPr lang="en-US" sz="1600" dirty="0"/>
              <a:t>Specific to </a:t>
            </a:r>
            <a:r>
              <a:rPr lang="en-US" sz="1600" dirty="0" smtClean="0"/>
              <a:t>geotextiles, </a:t>
            </a:r>
            <a:r>
              <a:rPr lang="en-US" sz="1600" u="sng" dirty="0" smtClean="0"/>
              <a:t>not</a:t>
            </a:r>
            <a:r>
              <a:rPr lang="en-US" sz="1600" dirty="0" smtClean="0"/>
              <a:t> </a:t>
            </a:r>
            <a:r>
              <a:rPr lang="en-US" sz="1600" dirty="0" err="1" smtClean="0"/>
              <a:t>geogrids</a:t>
            </a:r>
            <a:endParaRPr lang="en-US" sz="1600" dirty="0" smtClean="0"/>
          </a:p>
          <a:p>
            <a:pPr eaLnBrk="1" hangingPunct="1">
              <a:buFont typeface="Arial" pitchFamily="34" charset="0"/>
              <a:buChar char="•"/>
            </a:pPr>
            <a:endParaRPr lang="en-US" sz="1600" dirty="0"/>
          </a:p>
          <a:p>
            <a:pPr eaLnBrk="1" hangingPunct="1">
              <a:buFont typeface="Arial" pitchFamily="34" charset="0"/>
              <a:buChar char="•"/>
            </a:pPr>
            <a:r>
              <a:rPr lang="en-US" sz="1600" dirty="0" smtClean="0"/>
              <a:t>Static analysis is the basis for the </a:t>
            </a:r>
            <a:r>
              <a:rPr lang="en-US" sz="1600" dirty="0" err="1" smtClean="0"/>
              <a:t>Giroud</a:t>
            </a:r>
            <a:r>
              <a:rPr lang="en-US" sz="1600" dirty="0" smtClean="0"/>
              <a:t>-Han design method</a:t>
            </a:r>
            <a:endParaRPr lang="en-US" sz="1600" dirty="0"/>
          </a:p>
        </p:txBody>
      </p:sp>
      <p:pic>
        <p:nvPicPr>
          <p:cNvPr id="18436" name="Picture 4"/>
          <p:cNvPicPr>
            <a:picLocks noChangeAspect="1" noChangeArrowheads="1"/>
          </p:cNvPicPr>
          <p:nvPr/>
        </p:nvPicPr>
        <p:blipFill>
          <a:blip r:embed="rId3"/>
          <a:srcRect l="28794" t="2003" r="28405" b="5882"/>
          <a:stretch>
            <a:fillRect/>
          </a:stretch>
        </p:blipFill>
        <p:spPr bwMode="auto">
          <a:xfrm>
            <a:off x="255106" y="1712890"/>
            <a:ext cx="3362844" cy="4916510"/>
          </a:xfrm>
          <a:prstGeom prst="rect">
            <a:avLst/>
          </a:prstGeom>
          <a:noFill/>
          <a:ln w="9525">
            <a:solidFill>
              <a:schemeClr val="tx1"/>
            </a:solidFill>
            <a:miter lim="800000"/>
            <a:headEnd/>
            <a:tailEnd/>
          </a:ln>
        </p:spPr>
      </p:pic>
      <p:sp>
        <p:nvSpPr>
          <p:cNvPr id="3" name="Title 2"/>
          <p:cNvSpPr>
            <a:spLocks noGrp="1"/>
          </p:cNvSpPr>
          <p:nvPr>
            <p:ph type="title"/>
          </p:nvPr>
        </p:nvSpPr>
        <p:spPr>
          <a:xfrm>
            <a:off x="255105" y="126642"/>
            <a:ext cx="7356475" cy="505747"/>
          </a:xfrm>
        </p:spPr>
        <p:txBody>
          <a:bodyPr/>
          <a:lstStyle/>
          <a:p>
            <a:r>
              <a:rPr lang="en-US" sz="2400" dirty="0" err="1" smtClean="0"/>
              <a:t>Giroud-Noiray</a:t>
            </a:r>
            <a:r>
              <a:rPr lang="en-US" sz="2400" dirty="0" smtClean="0"/>
              <a:t> Key Points</a:t>
            </a:r>
            <a:endParaRPr lang="en-US" sz="2400" b="0" dirty="0"/>
          </a:p>
        </p:txBody>
      </p:sp>
    </p:spTree>
    <p:extLst>
      <p:ext uri="{BB962C8B-B14F-4D97-AF65-F5344CB8AC3E}">
        <p14:creationId xmlns:p14="http://schemas.microsoft.com/office/powerpoint/2010/main" val="2794093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5736" y="175195"/>
            <a:ext cx="7356475" cy="914400"/>
          </a:xfrm>
        </p:spPr>
        <p:txBody>
          <a:bodyPr/>
          <a:lstStyle/>
          <a:p>
            <a:pPr eaLnBrk="1" hangingPunct="1"/>
            <a:r>
              <a:rPr lang="en-US" sz="2400" dirty="0" err="1" smtClean="0"/>
              <a:t>Giroud-Noiray</a:t>
            </a:r>
            <a:r>
              <a:rPr lang="en-US" sz="2400" dirty="0" smtClean="0"/>
              <a:t> </a:t>
            </a:r>
            <a:r>
              <a:rPr lang="en-US" sz="2400" b="0" dirty="0" smtClean="0"/>
              <a:t>Performance Mechanism</a:t>
            </a:r>
          </a:p>
        </p:txBody>
      </p:sp>
      <p:pic>
        <p:nvPicPr>
          <p:cNvPr id="5" name="Picture 4" descr="WES test04.JPG"/>
          <p:cNvPicPr>
            <a:picLocks noChangeAspect="1"/>
          </p:cNvPicPr>
          <p:nvPr/>
        </p:nvPicPr>
        <p:blipFill>
          <a:blip r:embed="rId3" cstate="print"/>
          <a:stretch>
            <a:fillRect/>
          </a:stretch>
        </p:blipFill>
        <p:spPr>
          <a:xfrm>
            <a:off x="457200" y="2362200"/>
            <a:ext cx="3657600" cy="3124200"/>
          </a:xfrm>
          <a:prstGeom prst="rect">
            <a:avLst/>
          </a:prstGeom>
        </p:spPr>
      </p:pic>
      <p:grpSp>
        <p:nvGrpSpPr>
          <p:cNvPr id="6" name="Group 5"/>
          <p:cNvGrpSpPr>
            <a:grpSpLocks/>
          </p:cNvGrpSpPr>
          <p:nvPr/>
        </p:nvGrpSpPr>
        <p:grpSpPr bwMode="auto">
          <a:xfrm>
            <a:off x="4689534" y="2433232"/>
            <a:ext cx="4335346" cy="3360816"/>
            <a:chOff x="3323" y="1051"/>
            <a:chExt cx="2701" cy="1537"/>
          </a:xfrm>
        </p:grpSpPr>
        <p:sp>
          <p:nvSpPr>
            <p:cNvPr id="7" name="Rectangle 6"/>
            <p:cNvSpPr>
              <a:spLocks noChangeArrowheads="1"/>
            </p:cNvSpPr>
            <p:nvPr/>
          </p:nvSpPr>
          <p:spPr bwMode="auto">
            <a:xfrm>
              <a:off x="3373" y="1801"/>
              <a:ext cx="2131" cy="469"/>
            </a:xfrm>
            <a:prstGeom prst="rect">
              <a:avLst/>
            </a:prstGeom>
            <a:gradFill rotWithShape="0">
              <a:gsLst>
                <a:gs pos="0">
                  <a:srgbClr val="CC6600"/>
                </a:gs>
                <a:gs pos="100000">
                  <a:srgbClr val="FFCC66"/>
                </a:gs>
              </a:gsLst>
              <a:lin ang="5400000" scaled="1"/>
            </a:gradFill>
            <a:ln w="9525">
              <a:solidFill>
                <a:schemeClr val="tx1"/>
              </a:solidFill>
              <a:miter lim="800000"/>
              <a:headEnd type="none" w="sm" len="sm"/>
              <a:tailEnd type="none" w="sm" len="sm"/>
            </a:ln>
            <a:effectLst/>
          </p:spPr>
          <p:txBody>
            <a:bodyPr wrap="none" anchor="ctr"/>
            <a:lstStyle/>
            <a:p>
              <a:endParaRPr lang="en-US" dirty="0">
                <a:solidFill>
                  <a:srgbClr val="000000"/>
                </a:solidFill>
                <a:latin typeface="Arial" charset="0"/>
                <a:cs typeface="Arial" charset="0"/>
              </a:endParaRPr>
            </a:p>
          </p:txBody>
        </p:sp>
        <p:sp>
          <p:nvSpPr>
            <p:cNvPr id="8" name="Freeform 7" descr="Granite"/>
            <p:cNvSpPr>
              <a:spLocks/>
            </p:cNvSpPr>
            <p:nvPr/>
          </p:nvSpPr>
          <p:spPr bwMode="auto">
            <a:xfrm>
              <a:off x="3368" y="1455"/>
              <a:ext cx="2136" cy="502"/>
            </a:xfrm>
            <a:custGeom>
              <a:avLst/>
              <a:gdLst/>
              <a:ahLst/>
              <a:cxnLst>
                <a:cxn ang="0">
                  <a:pos x="0" y="231"/>
                </a:cxn>
                <a:cxn ang="0">
                  <a:pos x="0" y="42"/>
                </a:cxn>
                <a:cxn ang="0">
                  <a:pos x="285" y="42"/>
                </a:cxn>
                <a:cxn ang="0">
                  <a:pos x="378" y="45"/>
                </a:cxn>
                <a:cxn ang="0">
                  <a:pos x="477" y="12"/>
                </a:cxn>
                <a:cxn ang="0">
                  <a:pos x="525" y="3"/>
                </a:cxn>
                <a:cxn ang="0">
                  <a:pos x="576" y="30"/>
                </a:cxn>
                <a:cxn ang="0">
                  <a:pos x="648" y="66"/>
                </a:cxn>
                <a:cxn ang="0">
                  <a:pos x="729" y="81"/>
                </a:cxn>
                <a:cxn ang="0">
                  <a:pos x="819" y="66"/>
                </a:cxn>
                <a:cxn ang="0">
                  <a:pos x="864" y="27"/>
                </a:cxn>
                <a:cxn ang="0">
                  <a:pos x="906" y="0"/>
                </a:cxn>
                <a:cxn ang="0">
                  <a:pos x="960" y="6"/>
                </a:cxn>
                <a:cxn ang="0">
                  <a:pos x="1056" y="45"/>
                </a:cxn>
                <a:cxn ang="0">
                  <a:pos x="1341" y="45"/>
                </a:cxn>
                <a:cxn ang="0">
                  <a:pos x="1341" y="234"/>
                </a:cxn>
                <a:cxn ang="0">
                  <a:pos x="1050" y="222"/>
                </a:cxn>
                <a:cxn ang="0">
                  <a:pos x="984" y="213"/>
                </a:cxn>
                <a:cxn ang="0">
                  <a:pos x="876" y="240"/>
                </a:cxn>
                <a:cxn ang="0">
                  <a:pos x="813" y="258"/>
                </a:cxn>
                <a:cxn ang="0">
                  <a:pos x="744" y="270"/>
                </a:cxn>
                <a:cxn ang="0">
                  <a:pos x="660" y="249"/>
                </a:cxn>
                <a:cxn ang="0">
                  <a:pos x="603" y="228"/>
                </a:cxn>
                <a:cxn ang="0">
                  <a:pos x="552" y="210"/>
                </a:cxn>
                <a:cxn ang="0">
                  <a:pos x="480" y="207"/>
                </a:cxn>
                <a:cxn ang="0">
                  <a:pos x="399" y="228"/>
                </a:cxn>
                <a:cxn ang="0">
                  <a:pos x="309" y="243"/>
                </a:cxn>
                <a:cxn ang="0">
                  <a:pos x="243" y="237"/>
                </a:cxn>
                <a:cxn ang="0">
                  <a:pos x="0" y="231"/>
                </a:cxn>
              </a:cxnLst>
              <a:rect l="0" t="0" r="r" b="b"/>
              <a:pathLst>
                <a:path w="1341" h="270">
                  <a:moveTo>
                    <a:pt x="0" y="231"/>
                  </a:moveTo>
                  <a:lnTo>
                    <a:pt x="0" y="42"/>
                  </a:lnTo>
                  <a:lnTo>
                    <a:pt x="285" y="42"/>
                  </a:lnTo>
                  <a:lnTo>
                    <a:pt x="378" y="45"/>
                  </a:lnTo>
                  <a:lnTo>
                    <a:pt x="477" y="12"/>
                  </a:lnTo>
                  <a:lnTo>
                    <a:pt x="525" y="3"/>
                  </a:lnTo>
                  <a:lnTo>
                    <a:pt x="576" y="30"/>
                  </a:lnTo>
                  <a:lnTo>
                    <a:pt x="648" y="66"/>
                  </a:lnTo>
                  <a:lnTo>
                    <a:pt x="729" y="81"/>
                  </a:lnTo>
                  <a:lnTo>
                    <a:pt x="819" y="66"/>
                  </a:lnTo>
                  <a:lnTo>
                    <a:pt x="864" y="27"/>
                  </a:lnTo>
                  <a:lnTo>
                    <a:pt x="906" y="0"/>
                  </a:lnTo>
                  <a:lnTo>
                    <a:pt x="960" y="6"/>
                  </a:lnTo>
                  <a:lnTo>
                    <a:pt x="1056" y="45"/>
                  </a:lnTo>
                  <a:lnTo>
                    <a:pt x="1341" y="45"/>
                  </a:lnTo>
                  <a:lnTo>
                    <a:pt x="1341" y="234"/>
                  </a:lnTo>
                  <a:lnTo>
                    <a:pt x="1050" y="222"/>
                  </a:lnTo>
                  <a:lnTo>
                    <a:pt x="984" y="213"/>
                  </a:lnTo>
                  <a:lnTo>
                    <a:pt x="876" y="240"/>
                  </a:lnTo>
                  <a:lnTo>
                    <a:pt x="813" y="258"/>
                  </a:lnTo>
                  <a:lnTo>
                    <a:pt x="744" y="270"/>
                  </a:lnTo>
                  <a:lnTo>
                    <a:pt x="660" y="249"/>
                  </a:lnTo>
                  <a:lnTo>
                    <a:pt x="603" y="228"/>
                  </a:lnTo>
                  <a:lnTo>
                    <a:pt x="552" y="210"/>
                  </a:lnTo>
                  <a:lnTo>
                    <a:pt x="480" y="207"/>
                  </a:lnTo>
                  <a:lnTo>
                    <a:pt x="399" y="228"/>
                  </a:lnTo>
                  <a:cubicBezTo>
                    <a:pt x="324" y="250"/>
                    <a:pt x="335" y="242"/>
                    <a:pt x="309" y="243"/>
                  </a:cubicBezTo>
                  <a:lnTo>
                    <a:pt x="243" y="237"/>
                  </a:lnTo>
                  <a:lnTo>
                    <a:pt x="0" y="231"/>
                  </a:lnTo>
                  <a:close/>
                </a:path>
              </a:pathLst>
            </a:custGeom>
            <a:blipFill dpi="0" rotWithShape="0">
              <a:blip r:embed="rId4" cstate="print"/>
              <a:srcRect/>
              <a:tile tx="0" ty="0" sx="100000" sy="100000" flip="none" algn="tl"/>
            </a:blipFill>
            <a:ln w="12700" cap="flat" cmpd="sng">
              <a:solidFill>
                <a:schemeClr val="tx1"/>
              </a:solidFill>
              <a:prstDash val="solid"/>
              <a:round/>
              <a:headEnd type="none" w="sm" len="sm"/>
              <a:tailEnd type="none" w="sm" len="sm"/>
            </a:ln>
            <a:effectLst/>
          </p:spPr>
          <p:txBody>
            <a:bodyPr/>
            <a:lstStyle/>
            <a:p>
              <a:endParaRPr lang="en-US" dirty="0">
                <a:solidFill>
                  <a:srgbClr val="000000"/>
                </a:solidFill>
                <a:latin typeface="Arial" charset="0"/>
                <a:cs typeface="Arial" charset="0"/>
              </a:endParaRPr>
            </a:p>
          </p:txBody>
        </p:sp>
        <p:sp>
          <p:nvSpPr>
            <p:cNvPr id="9" name="Freeform 8" descr="Small grid"/>
            <p:cNvSpPr>
              <a:spLocks/>
            </p:cNvSpPr>
            <p:nvPr/>
          </p:nvSpPr>
          <p:spPr bwMode="auto">
            <a:xfrm>
              <a:off x="3373" y="1784"/>
              <a:ext cx="2131" cy="190"/>
            </a:xfrm>
            <a:custGeom>
              <a:avLst/>
              <a:gdLst/>
              <a:ahLst/>
              <a:cxnLst>
                <a:cxn ang="0">
                  <a:pos x="3" y="39"/>
                </a:cxn>
                <a:cxn ang="0">
                  <a:pos x="288" y="42"/>
                </a:cxn>
                <a:cxn ang="0">
                  <a:pos x="342" y="39"/>
                </a:cxn>
                <a:cxn ang="0">
                  <a:pos x="399" y="27"/>
                </a:cxn>
                <a:cxn ang="0">
                  <a:pos x="456" y="12"/>
                </a:cxn>
                <a:cxn ang="0">
                  <a:pos x="498" y="0"/>
                </a:cxn>
                <a:cxn ang="0">
                  <a:pos x="534" y="3"/>
                </a:cxn>
                <a:cxn ang="0">
                  <a:pos x="630" y="39"/>
                </a:cxn>
                <a:cxn ang="0">
                  <a:pos x="681" y="57"/>
                </a:cxn>
                <a:cxn ang="0">
                  <a:pos x="744" y="72"/>
                </a:cxn>
                <a:cxn ang="0">
                  <a:pos x="786" y="60"/>
                </a:cxn>
                <a:cxn ang="0">
                  <a:pos x="963" y="15"/>
                </a:cxn>
                <a:cxn ang="0">
                  <a:pos x="1005" y="3"/>
                </a:cxn>
                <a:cxn ang="0">
                  <a:pos x="1056" y="24"/>
                </a:cxn>
                <a:cxn ang="0">
                  <a:pos x="1338" y="30"/>
                </a:cxn>
                <a:cxn ang="0">
                  <a:pos x="1338" y="66"/>
                </a:cxn>
                <a:cxn ang="0">
                  <a:pos x="1077" y="60"/>
                </a:cxn>
                <a:cxn ang="0">
                  <a:pos x="1002" y="42"/>
                </a:cxn>
                <a:cxn ang="0">
                  <a:pos x="885" y="72"/>
                </a:cxn>
                <a:cxn ang="0">
                  <a:pos x="750" y="102"/>
                </a:cxn>
                <a:cxn ang="0">
                  <a:pos x="678" y="96"/>
                </a:cxn>
                <a:cxn ang="0">
                  <a:pos x="531" y="39"/>
                </a:cxn>
                <a:cxn ang="0">
                  <a:pos x="474" y="45"/>
                </a:cxn>
                <a:cxn ang="0">
                  <a:pos x="354" y="81"/>
                </a:cxn>
                <a:cxn ang="0">
                  <a:pos x="273" y="81"/>
                </a:cxn>
                <a:cxn ang="0">
                  <a:pos x="0" y="81"/>
                </a:cxn>
                <a:cxn ang="0">
                  <a:pos x="3" y="39"/>
                </a:cxn>
              </a:cxnLst>
              <a:rect l="0" t="0" r="r" b="b"/>
              <a:pathLst>
                <a:path w="1338" h="102">
                  <a:moveTo>
                    <a:pt x="3" y="39"/>
                  </a:moveTo>
                  <a:lnTo>
                    <a:pt x="288" y="42"/>
                  </a:lnTo>
                  <a:lnTo>
                    <a:pt x="342" y="39"/>
                  </a:lnTo>
                  <a:lnTo>
                    <a:pt x="399" y="27"/>
                  </a:lnTo>
                  <a:lnTo>
                    <a:pt x="456" y="12"/>
                  </a:lnTo>
                  <a:lnTo>
                    <a:pt x="498" y="0"/>
                  </a:lnTo>
                  <a:lnTo>
                    <a:pt x="534" y="3"/>
                  </a:lnTo>
                  <a:lnTo>
                    <a:pt x="630" y="39"/>
                  </a:lnTo>
                  <a:lnTo>
                    <a:pt x="681" y="57"/>
                  </a:lnTo>
                  <a:lnTo>
                    <a:pt x="744" y="72"/>
                  </a:lnTo>
                  <a:lnTo>
                    <a:pt x="786" y="60"/>
                  </a:lnTo>
                  <a:lnTo>
                    <a:pt x="963" y="15"/>
                  </a:lnTo>
                  <a:lnTo>
                    <a:pt x="1005" y="3"/>
                  </a:lnTo>
                  <a:lnTo>
                    <a:pt x="1056" y="24"/>
                  </a:lnTo>
                  <a:lnTo>
                    <a:pt x="1338" y="30"/>
                  </a:lnTo>
                  <a:lnTo>
                    <a:pt x="1338" y="66"/>
                  </a:lnTo>
                  <a:lnTo>
                    <a:pt x="1077" y="60"/>
                  </a:lnTo>
                  <a:lnTo>
                    <a:pt x="1002" y="42"/>
                  </a:lnTo>
                  <a:lnTo>
                    <a:pt x="885" y="72"/>
                  </a:lnTo>
                  <a:lnTo>
                    <a:pt x="750" y="102"/>
                  </a:lnTo>
                  <a:lnTo>
                    <a:pt x="678" y="96"/>
                  </a:lnTo>
                  <a:lnTo>
                    <a:pt x="531" y="39"/>
                  </a:lnTo>
                  <a:lnTo>
                    <a:pt x="474" y="45"/>
                  </a:lnTo>
                  <a:lnTo>
                    <a:pt x="354" y="81"/>
                  </a:lnTo>
                  <a:lnTo>
                    <a:pt x="273" y="81"/>
                  </a:lnTo>
                  <a:lnTo>
                    <a:pt x="0" y="81"/>
                  </a:lnTo>
                  <a:lnTo>
                    <a:pt x="3" y="39"/>
                  </a:lnTo>
                  <a:close/>
                </a:path>
              </a:pathLst>
            </a:custGeom>
            <a:pattFill prst="smGrid">
              <a:fgClr>
                <a:schemeClr val="tx1"/>
              </a:fgClr>
              <a:bgClr>
                <a:schemeClr val="bg1"/>
              </a:bgClr>
            </a:pattFill>
            <a:ln w="12700" cap="flat" cmpd="sng">
              <a:solidFill>
                <a:schemeClr val="tx1"/>
              </a:solidFill>
              <a:prstDash val="solid"/>
              <a:round/>
              <a:headEnd type="none" w="sm" len="sm"/>
              <a:tailEnd type="none" w="sm" len="sm"/>
            </a:ln>
            <a:effectLst/>
          </p:spPr>
          <p:txBody>
            <a:bodyPr/>
            <a:lstStyle/>
            <a:p>
              <a:endParaRPr lang="en-US" dirty="0">
                <a:solidFill>
                  <a:srgbClr val="000000"/>
                </a:solidFill>
                <a:latin typeface="Arial" charset="0"/>
                <a:cs typeface="Arial" charset="0"/>
              </a:endParaRPr>
            </a:p>
          </p:txBody>
        </p:sp>
        <p:grpSp>
          <p:nvGrpSpPr>
            <p:cNvPr id="10" name="Group 9"/>
            <p:cNvGrpSpPr>
              <a:grpSpLocks/>
            </p:cNvGrpSpPr>
            <p:nvPr/>
          </p:nvGrpSpPr>
          <p:grpSpPr bwMode="auto">
            <a:xfrm>
              <a:off x="4375" y="1051"/>
              <a:ext cx="313" cy="553"/>
              <a:chOff x="3768" y="180"/>
              <a:chExt cx="473" cy="1164"/>
            </a:xfrm>
          </p:grpSpPr>
          <p:sp>
            <p:nvSpPr>
              <p:cNvPr id="24" name="Freeform 10"/>
              <p:cNvSpPr>
                <a:spLocks/>
              </p:cNvSpPr>
              <p:nvPr/>
            </p:nvSpPr>
            <p:spPr bwMode="auto">
              <a:xfrm>
                <a:off x="3768" y="180"/>
                <a:ext cx="473" cy="1164"/>
              </a:xfrm>
              <a:custGeom>
                <a:avLst/>
                <a:gdLst/>
                <a:ahLst/>
                <a:cxnLst>
                  <a:cxn ang="0">
                    <a:pos x="24" y="492"/>
                  </a:cxn>
                  <a:cxn ang="0">
                    <a:pos x="24" y="348"/>
                  </a:cxn>
                  <a:cxn ang="0">
                    <a:pos x="8" y="204"/>
                  </a:cxn>
                  <a:cxn ang="0">
                    <a:pos x="0" y="148"/>
                  </a:cxn>
                  <a:cxn ang="0">
                    <a:pos x="4" y="84"/>
                  </a:cxn>
                  <a:cxn ang="0">
                    <a:pos x="40" y="32"/>
                  </a:cxn>
                  <a:cxn ang="0">
                    <a:pos x="120" y="12"/>
                  </a:cxn>
                  <a:cxn ang="0">
                    <a:pos x="216" y="0"/>
                  </a:cxn>
                  <a:cxn ang="0">
                    <a:pos x="324" y="0"/>
                  </a:cxn>
                  <a:cxn ang="0">
                    <a:pos x="368" y="8"/>
                  </a:cxn>
                  <a:cxn ang="0">
                    <a:pos x="408" y="24"/>
                  </a:cxn>
                  <a:cxn ang="0">
                    <a:pos x="440" y="40"/>
                  </a:cxn>
                  <a:cxn ang="0">
                    <a:pos x="460" y="72"/>
                  </a:cxn>
                  <a:cxn ang="0">
                    <a:pos x="472" y="140"/>
                  </a:cxn>
                  <a:cxn ang="0">
                    <a:pos x="468" y="216"/>
                  </a:cxn>
                  <a:cxn ang="0">
                    <a:pos x="452" y="344"/>
                  </a:cxn>
                  <a:cxn ang="0">
                    <a:pos x="452" y="532"/>
                  </a:cxn>
                  <a:cxn ang="0">
                    <a:pos x="456" y="828"/>
                  </a:cxn>
                  <a:cxn ang="0">
                    <a:pos x="468" y="972"/>
                  </a:cxn>
                  <a:cxn ang="0">
                    <a:pos x="468" y="1092"/>
                  </a:cxn>
                  <a:cxn ang="0">
                    <a:pos x="432" y="1152"/>
                  </a:cxn>
                  <a:cxn ang="0">
                    <a:pos x="312" y="1164"/>
                  </a:cxn>
                  <a:cxn ang="0">
                    <a:pos x="156" y="1164"/>
                  </a:cxn>
                  <a:cxn ang="0">
                    <a:pos x="36" y="1152"/>
                  </a:cxn>
                  <a:cxn ang="0">
                    <a:pos x="16" y="1116"/>
                  </a:cxn>
                  <a:cxn ang="0">
                    <a:pos x="16" y="1056"/>
                  </a:cxn>
                  <a:cxn ang="0">
                    <a:pos x="12" y="960"/>
                  </a:cxn>
                  <a:cxn ang="0">
                    <a:pos x="24" y="828"/>
                  </a:cxn>
                  <a:cxn ang="0">
                    <a:pos x="24" y="636"/>
                  </a:cxn>
                  <a:cxn ang="0">
                    <a:pos x="24" y="492"/>
                  </a:cxn>
                </a:cxnLst>
                <a:rect l="0" t="0" r="r" b="b"/>
                <a:pathLst>
                  <a:path w="473" h="1164">
                    <a:moveTo>
                      <a:pt x="24" y="492"/>
                    </a:moveTo>
                    <a:lnTo>
                      <a:pt x="24" y="348"/>
                    </a:lnTo>
                    <a:lnTo>
                      <a:pt x="8" y="204"/>
                    </a:lnTo>
                    <a:lnTo>
                      <a:pt x="0" y="148"/>
                    </a:lnTo>
                    <a:lnTo>
                      <a:pt x="4" y="84"/>
                    </a:lnTo>
                    <a:lnTo>
                      <a:pt x="40" y="32"/>
                    </a:lnTo>
                    <a:lnTo>
                      <a:pt x="120" y="12"/>
                    </a:lnTo>
                    <a:lnTo>
                      <a:pt x="216" y="0"/>
                    </a:lnTo>
                    <a:lnTo>
                      <a:pt x="324" y="0"/>
                    </a:lnTo>
                    <a:lnTo>
                      <a:pt x="368" y="8"/>
                    </a:lnTo>
                    <a:lnTo>
                      <a:pt x="408" y="24"/>
                    </a:lnTo>
                    <a:cubicBezTo>
                      <a:pt x="431" y="30"/>
                      <a:pt x="431" y="32"/>
                      <a:pt x="440" y="40"/>
                    </a:cubicBezTo>
                    <a:cubicBezTo>
                      <a:pt x="449" y="48"/>
                      <a:pt x="455" y="55"/>
                      <a:pt x="460" y="72"/>
                    </a:cubicBezTo>
                    <a:cubicBezTo>
                      <a:pt x="469" y="91"/>
                      <a:pt x="471" y="116"/>
                      <a:pt x="472" y="140"/>
                    </a:cubicBezTo>
                    <a:cubicBezTo>
                      <a:pt x="473" y="164"/>
                      <a:pt x="471" y="182"/>
                      <a:pt x="468" y="216"/>
                    </a:cubicBezTo>
                    <a:lnTo>
                      <a:pt x="452" y="344"/>
                    </a:lnTo>
                    <a:lnTo>
                      <a:pt x="452" y="532"/>
                    </a:lnTo>
                    <a:lnTo>
                      <a:pt x="456" y="828"/>
                    </a:lnTo>
                    <a:lnTo>
                      <a:pt x="468" y="972"/>
                    </a:lnTo>
                    <a:lnTo>
                      <a:pt x="468" y="1092"/>
                    </a:lnTo>
                    <a:lnTo>
                      <a:pt x="432" y="1152"/>
                    </a:lnTo>
                    <a:lnTo>
                      <a:pt x="312" y="1164"/>
                    </a:lnTo>
                    <a:lnTo>
                      <a:pt x="156" y="1164"/>
                    </a:lnTo>
                    <a:lnTo>
                      <a:pt x="36" y="1152"/>
                    </a:lnTo>
                    <a:lnTo>
                      <a:pt x="16" y="1116"/>
                    </a:lnTo>
                    <a:lnTo>
                      <a:pt x="16" y="1056"/>
                    </a:lnTo>
                    <a:lnTo>
                      <a:pt x="12" y="960"/>
                    </a:lnTo>
                    <a:lnTo>
                      <a:pt x="24" y="828"/>
                    </a:lnTo>
                    <a:lnTo>
                      <a:pt x="24" y="636"/>
                    </a:lnTo>
                    <a:lnTo>
                      <a:pt x="24" y="492"/>
                    </a:lnTo>
                    <a:close/>
                  </a:path>
                </a:pathLst>
              </a:custGeom>
              <a:gradFill rotWithShape="0">
                <a:gsLst>
                  <a:gs pos="0">
                    <a:schemeClr val="bg2"/>
                  </a:gs>
                  <a:gs pos="100000">
                    <a:srgbClr val="4D4D4D"/>
                  </a:gs>
                </a:gsLst>
                <a:lin ang="5400000" scaled="1"/>
              </a:gradFill>
              <a:ln w="9525">
                <a:solidFill>
                  <a:schemeClr val="tx1"/>
                </a:solidFill>
                <a:round/>
                <a:headEnd/>
                <a:tailEnd/>
              </a:ln>
              <a:effectLst/>
            </p:spPr>
            <p:txBody>
              <a:bodyPr wrap="none" anchor="ctr"/>
              <a:lstStyle/>
              <a:p>
                <a:endParaRPr lang="en-US" dirty="0">
                  <a:solidFill>
                    <a:srgbClr val="000000"/>
                  </a:solidFill>
                  <a:latin typeface="Arial" charset="0"/>
                  <a:cs typeface="Arial" charset="0"/>
                </a:endParaRPr>
              </a:p>
            </p:txBody>
          </p:sp>
          <p:sp>
            <p:nvSpPr>
              <p:cNvPr id="25" name="Line 11"/>
              <p:cNvSpPr>
                <a:spLocks noChangeShapeType="1"/>
              </p:cNvSpPr>
              <p:nvPr/>
            </p:nvSpPr>
            <p:spPr bwMode="auto">
              <a:xfrm>
                <a:off x="3888" y="192"/>
                <a:ext cx="0" cy="1152"/>
              </a:xfrm>
              <a:prstGeom prst="line">
                <a:avLst/>
              </a:prstGeom>
              <a:noFill/>
              <a:ln w="19050">
                <a:solidFill>
                  <a:schemeClr val="folHlink"/>
                </a:solidFill>
                <a:round/>
                <a:headEnd/>
                <a:tailEnd/>
              </a:ln>
              <a:effectLst/>
            </p:spPr>
            <p:txBody>
              <a:bodyPr wrap="none" anchor="ctr"/>
              <a:lstStyle/>
              <a:p>
                <a:endParaRPr lang="en-US" dirty="0">
                  <a:solidFill>
                    <a:srgbClr val="000000"/>
                  </a:solidFill>
                  <a:latin typeface="Arial" charset="0"/>
                  <a:cs typeface="Arial" charset="0"/>
                </a:endParaRPr>
              </a:p>
            </p:txBody>
          </p:sp>
          <p:sp>
            <p:nvSpPr>
              <p:cNvPr id="26" name="Line 12"/>
              <p:cNvSpPr>
                <a:spLocks noChangeShapeType="1"/>
              </p:cNvSpPr>
              <p:nvPr/>
            </p:nvSpPr>
            <p:spPr bwMode="auto">
              <a:xfrm>
                <a:off x="4128" y="192"/>
                <a:ext cx="0" cy="1152"/>
              </a:xfrm>
              <a:prstGeom prst="line">
                <a:avLst/>
              </a:prstGeom>
              <a:noFill/>
              <a:ln w="19050">
                <a:solidFill>
                  <a:schemeClr val="folHlink"/>
                </a:solidFill>
                <a:round/>
                <a:headEnd/>
                <a:tailEnd/>
              </a:ln>
              <a:effectLst/>
            </p:spPr>
            <p:txBody>
              <a:bodyPr wrap="none" anchor="ctr"/>
              <a:lstStyle/>
              <a:p>
                <a:endParaRPr lang="en-US" dirty="0">
                  <a:solidFill>
                    <a:srgbClr val="000000"/>
                  </a:solidFill>
                  <a:latin typeface="Arial" charset="0"/>
                  <a:cs typeface="Arial" charset="0"/>
                </a:endParaRPr>
              </a:p>
            </p:txBody>
          </p:sp>
          <p:sp>
            <p:nvSpPr>
              <p:cNvPr id="27" name="Line 13"/>
              <p:cNvSpPr>
                <a:spLocks noChangeShapeType="1"/>
              </p:cNvSpPr>
              <p:nvPr/>
            </p:nvSpPr>
            <p:spPr bwMode="auto">
              <a:xfrm>
                <a:off x="4008" y="184"/>
                <a:ext cx="0" cy="1152"/>
              </a:xfrm>
              <a:prstGeom prst="line">
                <a:avLst/>
              </a:prstGeom>
              <a:noFill/>
              <a:ln w="19050">
                <a:solidFill>
                  <a:schemeClr val="folHlink"/>
                </a:solidFill>
                <a:round/>
                <a:headEnd/>
                <a:tailEnd/>
              </a:ln>
              <a:effectLst/>
            </p:spPr>
            <p:txBody>
              <a:bodyPr wrap="none" anchor="ctr"/>
              <a:lstStyle/>
              <a:p>
                <a:endParaRPr lang="en-US" dirty="0">
                  <a:solidFill>
                    <a:srgbClr val="000000"/>
                  </a:solidFill>
                  <a:latin typeface="Arial" charset="0"/>
                  <a:cs typeface="Arial" charset="0"/>
                </a:endParaRPr>
              </a:p>
            </p:txBody>
          </p:sp>
        </p:grpSp>
        <p:sp>
          <p:nvSpPr>
            <p:cNvPr id="11" name="Line 14"/>
            <p:cNvSpPr>
              <a:spLocks noChangeShapeType="1"/>
            </p:cNvSpPr>
            <p:nvPr/>
          </p:nvSpPr>
          <p:spPr bwMode="auto">
            <a:xfrm flipV="1">
              <a:off x="4768" y="1899"/>
              <a:ext cx="215" cy="78"/>
            </a:xfrm>
            <a:prstGeom prst="line">
              <a:avLst/>
            </a:prstGeom>
            <a:noFill/>
            <a:ln w="38100">
              <a:solidFill>
                <a:schemeClr val="tx1"/>
              </a:solidFill>
              <a:round/>
              <a:headEnd type="none" w="sm" len="sm"/>
              <a:tailEnd type="triangle" w="sm" len="sm"/>
            </a:ln>
            <a:effectLst/>
          </p:spPr>
          <p:txBody>
            <a:bodyPr/>
            <a:lstStyle/>
            <a:p>
              <a:endParaRPr lang="en-US" dirty="0">
                <a:solidFill>
                  <a:srgbClr val="000000"/>
                </a:solidFill>
                <a:latin typeface="Arial" charset="0"/>
                <a:cs typeface="Arial" charset="0"/>
              </a:endParaRPr>
            </a:p>
          </p:txBody>
        </p:sp>
        <p:sp>
          <p:nvSpPr>
            <p:cNvPr id="12" name="Line 15"/>
            <p:cNvSpPr>
              <a:spLocks noChangeShapeType="1"/>
            </p:cNvSpPr>
            <p:nvPr/>
          </p:nvSpPr>
          <p:spPr bwMode="auto">
            <a:xfrm flipH="1">
              <a:off x="3910" y="1895"/>
              <a:ext cx="215" cy="78"/>
            </a:xfrm>
            <a:prstGeom prst="line">
              <a:avLst/>
            </a:prstGeom>
            <a:noFill/>
            <a:ln w="38100">
              <a:solidFill>
                <a:schemeClr val="tx1"/>
              </a:solidFill>
              <a:round/>
              <a:headEnd type="none" w="sm" len="sm"/>
              <a:tailEnd type="triangle" w="sm" len="sm"/>
            </a:ln>
            <a:effectLst/>
          </p:spPr>
          <p:txBody>
            <a:bodyPr/>
            <a:lstStyle/>
            <a:p>
              <a:endParaRPr lang="en-US" dirty="0">
                <a:solidFill>
                  <a:srgbClr val="000000"/>
                </a:solidFill>
                <a:latin typeface="Arial" charset="0"/>
                <a:cs typeface="Arial" charset="0"/>
              </a:endParaRPr>
            </a:p>
          </p:txBody>
        </p:sp>
        <p:sp>
          <p:nvSpPr>
            <p:cNvPr id="13" name="Line 16"/>
            <p:cNvSpPr>
              <a:spLocks noChangeShapeType="1"/>
            </p:cNvSpPr>
            <p:nvPr/>
          </p:nvSpPr>
          <p:spPr bwMode="auto">
            <a:xfrm>
              <a:off x="5025" y="1912"/>
              <a:ext cx="163" cy="39"/>
            </a:xfrm>
            <a:prstGeom prst="line">
              <a:avLst/>
            </a:prstGeom>
            <a:noFill/>
            <a:ln w="38100">
              <a:solidFill>
                <a:schemeClr val="tx1"/>
              </a:solidFill>
              <a:round/>
              <a:headEnd type="none" w="sm" len="sm"/>
              <a:tailEnd type="triangle" w="sm" len="sm"/>
            </a:ln>
            <a:effectLst/>
          </p:spPr>
          <p:txBody>
            <a:bodyPr/>
            <a:lstStyle/>
            <a:p>
              <a:endParaRPr lang="en-US" dirty="0">
                <a:solidFill>
                  <a:srgbClr val="000000"/>
                </a:solidFill>
                <a:latin typeface="Arial" charset="0"/>
                <a:cs typeface="Arial" charset="0"/>
              </a:endParaRPr>
            </a:p>
          </p:txBody>
        </p:sp>
        <p:sp>
          <p:nvSpPr>
            <p:cNvPr id="14" name="Line 17"/>
            <p:cNvSpPr>
              <a:spLocks noChangeShapeType="1"/>
            </p:cNvSpPr>
            <p:nvPr/>
          </p:nvSpPr>
          <p:spPr bwMode="auto">
            <a:xfrm flipH="1" flipV="1">
              <a:off x="4190" y="1890"/>
              <a:ext cx="215" cy="78"/>
            </a:xfrm>
            <a:prstGeom prst="line">
              <a:avLst/>
            </a:prstGeom>
            <a:noFill/>
            <a:ln w="38100">
              <a:solidFill>
                <a:schemeClr val="tx1"/>
              </a:solidFill>
              <a:round/>
              <a:headEnd type="none" w="sm" len="sm"/>
              <a:tailEnd type="triangle" w="sm" len="sm"/>
            </a:ln>
            <a:effectLst/>
          </p:spPr>
          <p:txBody>
            <a:bodyPr/>
            <a:lstStyle/>
            <a:p>
              <a:endParaRPr lang="en-US" dirty="0">
                <a:solidFill>
                  <a:srgbClr val="000000"/>
                </a:solidFill>
                <a:latin typeface="Arial" charset="0"/>
                <a:cs typeface="Arial" charset="0"/>
              </a:endParaRPr>
            </a:p>
          </p:txBody>
        </p:sp>
        <p:sp>
          <p:nvSpPr>
            <p:cNvPr id="15" name="Line 18"/>
            <p:cNvSpPr>
              <a:spLocks noChangeShapeType="1"/>
            </p:cNvSpPr>
            <p:nvPr/>
          </p:nvSpPr>
          <p:spPr bwMode="auto">
            <a:xfrm flipV="1">
              <a:off x="4429" y="1974"/>
              <a:ext cx="1" cy="229"/>
            </a:xfrm>
            <a:prstGeom prst="line">
              <a:avLst/>
            </a:prstGeom>
            <a:noFill/>
            <a:ln w="38100">
              <a:solidFill>
                <a:srgbClr val="0000FF"/>
              </a:solidFill>
              <a:round/>
              <a:headEnd type="none" w="sm" len="sm"/>
              <a:tailEnd type="triangle" w="lg" len="med"/>
            </a:ln>
            <a:effectLst/>
          </p:spPr>
          <p:txBody>
            <a:bodyPr/>
            <a:lstStyle/>
            <a:p>
              <a:endParaRPr lang="en-US" dirty="0">
                <a:solidFill>
                  <a:srgbClr val="000000"/>
                </a:solidFill>
                <a:latin typeface="Arial" charset="0"/>
                <a:cs typeface="Arial" charset="0"/>
              </a:endParaRPr>
            </a:p>
          </p:txBody>
        </p:sp>
        <p:sp>
          <p:nvSpPr>
            <p:cNvPr id="16" name="Line 19"/>
            <p:cNvSpPr>
              <a:spLocks noChangeShapeType="1"/>
            </p:cNvSpPr>
            <p:nvPr/>
          </p:nvSpPr>
          <p:spPr bwMode="auto">
            <a:xfrm flipV="1">
              <a:off x="4582" y="1985"/>
              <a:ext cx="1" cy="212"/>
            </a:xfrm>
            <a:prstGeom prst="line">
              <a:avLst/>
            </a:prstGeom>
            <a:noFill/>
            <a:ln w="38100">
              <a:solidFill>
                <a:srgbClr val="0000FF"/>
              </a:solidFill>
              <a:round/>
              <a:headEnd type="none" w="sm" len="sm"/>
              <a:tailEnd type="triangle" w="lg" len="med"/>
            </a:ln>
            <a:effectLst/>
          </p:spPr>
          <p:txBody>
            <a:bodyPr/>
            <a:lstStyle/>
            <a:p>
              <a:endParaRPr lang="en-US" dirty="0">
                <a:solidFill>
                  <a:srgbClr val="000000"/>
                </a:solidFill>
                <a:latin typeface="Arial" charset="0"/>
                <a:cs typeface="Arial" charset="0"/>
              </a:endParaRPr>
            </a:p>
          </p:txBody>
        </p:sp>
        <p:sp>
          <p:nvSpPr>
            <p:cNvPr id="17" name="Line 20"/>
            <p:cNvSpPr>
              <a:spLocks noChangeShapeType="1"/>
            </p:cNvSpPr>
            <p:nvPr/>
          </p:nvSpPr>
          <p:spPr bwMode="auto">
            <a:xfrm flipV="1">
              <a:off x="4720" y="1941"/>
              <a:ext cx="1" cy="257"/>
            </a:xfrm>
            <a:prstGeom prst="line">
              <a:avLst/>
            </a:prstGeom>
            <a:noFill/>
            <a:ln w="38100">
              <a:solidFill>
                <a:srgbClr val="0000FF"/>
              </a:solidFill>
              <a:round/>
              <a:headEnd type="none" w="sm" len="sm"/>
              <a:tailEnd type="triangle" w="lg" len="med"/>
            </a:ln>
            <a:effectLst/>
          </p:spPr>
          <p:txBody>
            <a:bodyPr/>
            <a:lstStyle/>
            <a:p>
              <a:endParaRPr lang="en-US" dirty="0">
                <a:solidFill>
                  <a:srgbClr val="000000"/>
                </a:solidFill>
                <a:latin typeface="Arial" charset="0"/>
                <a:cs typeface="Arial" charset="0"/>
              </a:endParaRPr>
            </a:p>
          </p:txBody>
        </p:sp>
        <p:sp>
          <p:nvSpPr>
            <p:cNvPr id="18" name="AutoShape 21"/>
            <p:cNvSpPr>
              <a:spLocks noChangeArrowheads="1"/>
            </p:cNvSpPr>
            <p:nvPr/>
          </p:nvSpPr>
          <p:spPr bwMode="auto">
            <a:xfrm flipV="1">
              <a:off x="4290" y="1605"/>
              <a:ext cx="492" cy="24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FF3300"/>
                </a:gs>
                <a:gs pos="100000">
                  <a:schemeClr val="hlink"/>
                </a:gs>
              </a:gsLst>
              <a:lin ang="5400000" scaled="1"/>
            </a:gradFill>
            <a:ln w="12700">
              <a:noFill/>
              <a:miter lim="800000"/>
              <a:headEnd type="none" w="sm" len="sm"/>
              <a:tailEnd type="none" w="sm" len="sm"/>
            </a:ln>
            <a:effectLst/>
          </p:spPr>
          <p:txBody>
            <a:bodyPr wrap="none" anchor="ctr"/>
            <a:lstStyle/>
            <a:p>
              <a:endParaRPr lang="en-US" dirty="0">
                <a:solidFill>
                  <a:srgbClr val="000000"/>
                </a:solidFill>
                <a:latin typeface="Arial" charset="0"/>
                <a:cs typeface="Arial" charset="0"/>
              </a:endParaRPr>
            </a:p>
          </p:txBody>
        </p:sp>
        <p:sp>
          <p:nvSpPr>
            <p:cNvPr id="19" name="Text Box 22"/>
            <p:cNvSpPr txBox="1">
              <a:spLocks noChangeArrowheads="1"/>
            </p:cNvSpPr>
            <p:nvPr/>
          </p:nvSpPr>
          <p:spPr bwMode="auto">
            <a:xfrm>
              <a:off x="3323" y="2447"/>
              <a:ext cx="2395" cy="141"/>
            </a:xfrm>
            <a:prstGeom prst="rect">
              <a:avLst/>
            </a:prstGeom>
            <a:noFill/>
            <a:ln w="12700">
              <a:noFill/>
              <a:miter lim="800000"/>
              <a:headEnd type="none" w="sm" len="sm"/>
              <a:tailEnd type="none" w="sm" len="sm"/>
            </a:ln>
            <a:effectLst/>
          </p:spPr>
          <p:txBody>
            <a:bodyPr wrap="square">
              <a:spAutoFit/>
            </a:bodyPr>
            <a:lstStyle/>
            <a:p>
              <a:r>
                <a:rPr lang="en-US" sz="1400" b="1" dirty="0">
                  <a:solidFill>
                    <a:srgbClr val="000000"/>
                  </a:solidFill>
                  <a:latin typeface="Arial" charset="0"/>
                  <a:ea typeface="ＭＳ Ｐゴシック" pitchFamily="1" charset="-128"/>
                  <a:cs typeface="Arial" charset="0"/>
                </a:rPr>
                <a:t>Vertical Membrane Support</a:t>
              </a:r>
            </a:p>
          </p:txBody>
        </p:sp>
        <p:sp>
          <p:nvSpPr>
            <p:cNvPr id="20" name="Line 23"/>
            <p:cNvSpPr>
              <a:spLocks noChangeShapeType="1"/>
            </p:cNvSpPr>
            <p:nvPr/>
          </p:nvSpPr>
          <p:spPr bwMode="auto">
            <a:xfrm flipH="1">
              <a:off x="4009" y="2130"/>
              <a:ext cx="365" cy="338"/>
            </a:xfrm>
            <a:prstGeom prst="line">
              <a:avLst/>
            </a:prstGeom>
            <a:noFill/>
            <a:ln w="25400">
              <a:solidFill>
                <a:schemeClr val="tx1"/>
              </a:solidFill>
              <a:round/>
              <a:headEnd type="triangle" w="lg" len="med"/>
              <a:tailEnd type="none" w="sm" len="sm"/>
            </a:ln>
            <a:effectLst/>
          </p:spPr>
          <p:txBody>
            <a:bodyPr/>
            <a:lstStyle/>
            <a:p>
              <a:endParaRPr lang="en-US" dirty="0">
                <a:solidFill>
                  <a:srgbClr val="000000"/>
                </a:solidFill>
                <a:latin typeface="Arial" charset="0"/>
                <a:cs typeface="Arial" charset="0"/>
              </a:endParaRPr>
            </a:p>
          </p:txBody>
        </p:sp>
        <p:sp>
          <p:nvSpPr>
            <p:cNvPr id="22" name="Line 25"/>
            <p:cNvSpPr>
              <a:spLocks noChangeShapeType="1"/>
            </p:cNvSpPr>
            <p:nvPr/>
          </p:nvSpPr>
          <p:spPr bwMode="auto">
            <a:xfrm flipV="1">
              <a:off x="5070" y="1352"/>
              <a:ext cx="118" cy="567"/>
            </a:xfrm>
            <a:prstGeom prst="line">
              <a:avLst/>
            </a:prstGeom>
            <a:noFill/>
            <a:ln w="25400">
              <a:solidFill>
                <a:schemeClr val="tx1"/>
              </a:solidFill>
              <a:round/>
              <a:headEnd type="triangle" w="lg" len="med"/>
              <a:tailEnd type="oval" w="sm" len="sm"/>
            </a:ln>
            <a:effectLst/>
          </p:spPr>
          <p:txBody>
            <a:bodyPr/>
            <a:lstStyle/>
            <a:p>
              <a:endParaRPr lang="en-US" dirty="0">
                <a:solidFill>
                  <a:srgbClr val="000000"/>
                </a:solidFill>
                <a:latin typeface="Arial" charset="0"/>
                <a:cs typeface="Arial" charset="0"/>
              </a:endParaRPr>
            </a:p>
          </p:txBody>
        </p:sp>
        <p:sp>
          <p:nvSpPr>
            <p:cNvPr id="23" name="Text Box 26"/>
            <p:cNvSpPr txBox="1">
              <a:spLocks noChangeArrowheads="1"/>
            </p:cNvSpPr>
            <p:nvPr/>
          </p:nvSpPr>
          <p:spPr bwMode="auto">
            <a:xfrm>
              <a:off x="4719" y="1142"/>
              <a:ext cx="1305" cy="141"/>
            </a:xfrm>
            <a:prstGeom prst="rect">
              <a:avLst/>
            </a:prstGeom>
            <a:noFill/>
            <a:ln w="12700">
              <a:noFill/>
              <a:miter lim="800000"/>
              <a:headEnd type="none" w="sm" len="sm"/>
              <a:tailEnd type="none" w="sm" len="sm"/>
            </a:ln>
            <a:effectLst/>
          </p:spPr>
          <p:txBody>
            <a:bodyPr wrap="none">
              <a:spAutoFit/>
            </a:bodyPr>
            <a:lstStyle/>
            <a:p>
              <a:r>
                <a:rPr lang="en-US" sz="1400" b="1" dirty="0">
                  <a:solidFill>
                    <a:srgbClr val="000000"/>
                  </a:solidFill>
                  <a:latin typeface="Arial" charset="0"/>
                  <a:ea typeface="ＭＳ Ｐゴシック" pitchFamily="1" charset="-128"/>
                  <a:cs typeface="Arial" charset="0"/>
                </a:rPr>
                <a:t>Membrane Tension</a:t>
              </a:r>
            </a:p>
          </p:txBody>
        </p:sp>
      </p:grpSp>
    </p:spTree>
    <p:extLst>
      <p:ext uri="{BB962C8B-B14F-4D97-AF65-F5344CB8AC3E}">
        <p14:creationId xmlns:p14="http://schemas.microsoft.com/office/powerpoint/2010/main" val="2773644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p:cNvSpPr txBox="1">
            <a:spLocks noChangeArrowheads="1"/>
          </p:cNvSpPr>
          <p:nvPr/>
        </p:nvSpPr>
        <p:spPr bwMode="auto">
          <a:xfrm>
            <a:off x="3886200" y="1709158"/>
            <a:ext cx="4953001" cy="45331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33363" indent="-233363">
              <a:lnSpc>
                <a:spcPct val="120000"/>
              </a:lnSpc>
              <a:spcBef>
                <a:spcPct val="20000"/>
              </a:spcBef>
              <a:buClr>
                <a:srgbClr val="E31836"/>
              </a:buClr>
              <a:buFont typeface="Arial" pitchFamily="34" charset="0"/>
              <a:buChar char="•"/>
              <a:defRPr/>
            </a:pPr>
            <a:r>
              <a:rPr lang="en-US" sz="1600" kern="0" dirty="0">
                <a:solidFill>
                  <a:srgbClr val="000000"/>
                </a:solidFill>
                <a:latin typeface="Verdana"/>
                <a:cs typeface="Arial" charset="0"/>
              </a:rPr>
              <a:t>Limited to 10,000 passes</a:t>
            </a:r>
          </a:p>
          <a:p>
            <a:pPr marL="233363" indent="-233363">
              <a:lnSpc>
                <a:spcPct val="120000"/>
              </a:lnSpc>
              <a:spcBef>
                <a:spcPct val="20000"/>
              </a:spcBef>
              <a:buClr>
                <a:srgbClr val="E31836"/>
              </a:buClr>
              <a:buFont typeface="Arial" pitchFamily="34" charset="0"/>
              <a:buChar char="•"/>
              <a:defRPr/>
            </a:pPr>
            <a:endParaRPr lang="en-US" sz="1600" kern="0" dirty="0">
              <a:solidFill>
                <a:srgbClr val="000000"/>
              </a:solidFill>
              <a:latin typeface="Verdana"/>
              <a:cs typeface="Arial" charset="0"/>
            </a:endParaRPr>
          </a:p>
          <a:p>
            <a:pPr marL="233363" indent="-233363">
              <a:lnSpc>
                <a:spcPct val="120000"/>
              </a:lnSpc>
              <a:spcBef>
                <a:spcPct val="20000"/>
              </a:spcBef>
              <a:buClr>
                <a:srgbClr val="E31836"/>
              </a:buClr>
              <a:buFont typeface="Arial" pitchFamily="34" charset="0"/>
              <a:buChar char="•"/>
              <a:defRPr/>
            </a:pPr>
            <a:r>
              <a:rPr lang="en-US" sz="1600" kern="0" dirty="0">
                <a:solidFill>
                  <a:srgbClr val="000000"/>
                </a:solidFill>
                <a:latin typeface="Verdana"/>
                <a:cs typeface="Arial" charset="0"/>
              </a:rPr>
              <a:t>No minimum aggregate depth</a:t>
            </a:r>
          </a:p>
          <a:p>
            <a:pPr marL="233363" indent="-233363">
              <a:lnSpc>
                <a:spcPct val="120000"/>
              </a:lnSpc>
              <a:spcBef>
                <a:spcPct val="20000"/>
              </a:spcBef>
              <a:buClr>
                <a:srgbClr val="E31836"/>
              </a:buClr>
              <a:buFont typeface="Arial" pitchFamily="34" charset="0"/>
              <a:buChar char="•"/>
              <a:defRPr/>
            </a:pPr>
            <a:endParaRPr lang="en-US" sz="1600" kern="0" dirty="0">
              <a:solidFill>
                <a:srgbClr val="000000"/>
              </a:solidFill>
              <a:latin typeface="Verdana"/>
              <a:cs typeface="Arial" charset="0"/>
            </a:endParaRPr>
          </a:p>
          <a:p>
            <a:pPr marL="233363" indent="-233363">
              <a:lnSpc>
                <a:spcPct val="120000"/>
              </a:lnSpc>
              <a:spcBef>
                <a:spcPct val="20000"/>
              </a:spcBef>
              <a:buClr>
                <a:srgbClr val="E31836"/>
              </a:buClr>
              <a:buFont typeface="Arial" pitchFamily="34" charset="0"/>
              <a:buChar char="•"/>
              <a:defRPr/>
            </a:pPr>
            <a:r>
              <a:rPr lang="en-US" sz="1600" kern="0" dirty="0">
                <a:solidFill>
                  <a:srgbClr val="000000"/>
                </a:solidFill>
                <a:latin typeface="Verdana"/>
                <a:cs typeface="Arial" charset="0"/>
              </a:rPr>
              <a:t>Results are independent of geotextile tensile strength</a:t>
            </a:r>
          </a:p>
          <a:p>
            <a:pPr marL="233363" indent="-233363">
              <a:lnSpc>
                <a:spcPct val="120000"/>
              </a:lnSpc>
              <a:spcBef>
                <a:spcPct val="20000"/>
              </a:spcBef>
              <a:buClr>
                <a:srgbClr val="E31836"/>
              </a:buClr>
              <a:buFont typeface="Arial" pitchFamily="34" charset="0"/>
              <a:buChar char="•"/>
              <a:defRPr/>
            </a:pPr>
            <a:endParaRPr lang="en-US" sz="1600" kern="0" dirty="0">
              <a:solidFill>
                <a:srgbClr val="000000"/>
              </a:solidFill>
              <a:latin typeface="Verdana"/>
              <a:cs typeface="Arial" charset="0"/>
            </a:endParaRPr>
          </a:p>
          <a:p>
            <a:pPr marL="233363" indent="-233363">
              <a:lnSpc>
                <a:spcPct val="120000"/>
              </a:lnSpc>
              <a:spcBef>
                <a:spcPct val="20000"/>
              </a:spcBef>
              <a:buClr>
                <a:srgbClr val="E31836"/>
              </a:buClr>
              <a:buFont typeface="Arial" pitchFamily="34" charset="0"/>
              <a:buChar char="•"/>
              <a:defRPr/>
            </a:pPr>
            <a:r>
              <a:rPr lang="en-US" sz="1600" kern="0" dirty="0">
                <a:solidFill>
                  <a:srgbClr val="000000"/>
                </a:solidFill>
                <a:latin typeface="Verdana"/>
                <a:cs typeface="Arial" charset="0"/>
              </a:rPr>
              <a:t>Results negligible to rut depths ≤ 3 inches (the tensioned membrane effect is irrelevant until significant rutting occurs)</a:t>
            </a:r>
          </a:p>
        </p:txBody>
      </p:sp>
      <p:pic>
        <p:nvPicPr>
          <p:cNvPr id="61442" name="Picture 2"/>
          <p:cNvPicPr>
            <a:picLocks noChangeAspect="1" noChangeArrowheads="1"/>
          </p:cNvPicPr>
          <p:nvPr/>
        </p:nvPicPr>
        <p:blipFill>
          <a:blip r:embed="rId2"/>
          <a:srcRect/>
          <a:stretch>
            <a:fillRect/>
          </a:stretch>
        </p:blipFill>
        <p:spPr bwMode="auto">
          <a:xfrm>
            <a:off x="655059" y="1709159"/>
            <a:ext cx="2942938" cy="2329441"/>
          </a:xfrm>
          <a:prstGeom prst="rect">
            <a:avLst/>
          </a:prstGeom>
          <a:noFill/>
          <a:ln w="9525">
            <a:noFill/>
            <a:miter lim="800000"/>
            <a:headEnd/>
            <a:tailEnd/>
          </a:ln>
          <a:effectLst/>
        </p:spPr>
      </p:pic>
      <p:pic>
        <p:nvPicPr>
          <p:cNvPr id="17" name="Picture 4" descr="pousseur-recouvr"/>
          <p:cNvPicPr>
            <a:picLocks noChangeAspect="1" noChangeArrowheads="1"/>
          </p:cNvPicPr>
          <p:nvPr/>
        </p:nvPicPr>
        <p:blipFill>
          <a:blip r:embed="rId3"/>
          <a:srcRect/>
          <a:stretch>
            <a:fillRect/>
          </a:stretch>
        </p:blipFill>
        <p:spPr bwMode="auto">
          <a:xfrm>
            <a:off x="659687" y="4038600"/>
            <a:ext cx="2938309" cy="2203732"/>
          </a:xfrm>
          <a:prstGeom prst="rect">
            <a:avLst/>
          </a:prstGeom>
          <a:noFill/>
          <a:ln w="9525">
            <a:noFill/>
            <a:miter lim="800000"/>
            <a:headEnd/>
            <a:tailEnd/>
          </a:ln>
        </p:spPr>
      </p:pic>
      <p:sp>
        <p:nvSpPr>
          <p:cNvPr id="10" name="Rectangle 2"/>
          <p:cNvSpPr txBox="1">
            <a:spLocks noChangeArrowheads="1"/>
          </p:cNvSpPr>
          <p:nvPr/>
        </p:nvSpPr>
        <p:spPr>
          <a:xfrm>
            <a:off x="167389" y="175987"/>
            <a:ext cx="8610600" cy="914400"/>
          </a:xfrm>
          <a:prstGeom prst="rect">
            <a:avLst/>
          </a:prstGeom>
        </p:spPr>
        <p:txBody>
          <a:bodyPr/>
          <a:lstStyle>
            <a:lvl1pPr algn="l" rtl="0" eaLnBrk="0" fontAlgn="base" hangingPunct="0">
              <a:spcBef>
                <a:spcPct val="0"/>
              </a:spcBef>
              <a:spcAft>
                <a:spcPct val="0"/>
              </a:spcAft>
              <a:defRPr sz="2800" b="1">
                <a:solidFill>
                  <a:srgbClr val="F3F3F3"/>
                </a:solidFill>
                <a:latin typeface="+mj-lt"/>
                <a:ea typeface="+mj-ea"/>
                <a:cs typeface="+mj-cs"/>
              </a:defRPr>
            </a:lvl1pPr>
            <a:lvl2pPr algn="l" rtl="0" eaLnBrk="0" fontAlgn="base" hangingPunct="0">
              <a:spcBef>
                <a:spcPct val="0"/>
              </a:spcBef>
              <a:spcAft>
                <a:spcPct val="0"/>
              </a:spcAft>
              <a:defRPr sz="2800" b="1">
                <a:solidFill>
                  <a:srgbClr val="F3F3F3"/>
                </a:solidFill>
                <a:latin typeface="Verdana" pitchFamily="-80" charset="-52"/>
                <a:ea typeface="ヒラギノ角ゴ Pro W3" charset="-128"/>
                <a:cs typeface="ヒラギノ角ゴ Pro W3" charset="-128"/>
              </a:defRPr>
            </a:lvl2pPr>
            <a:lvl3pPr algn="l" rtl="0" eaLnBrk="0" fontAlgn="base" hangingPunct="0">
              <a:spcBef>
                <a:spcPct val="0"/>
              </a:spcBef>
              <a:spcAft>
                <a:spcPct val="0"/>
              </a:spcAft>
              <a:defRPr sz="2800" b="1">
                <a:solidFill>
                  <a:srgbClr val="F3F3F3"/>
                </a:solidFill>
                <a:latin typeface="Verdana" pitchFamily="-80" charset="-52"/>
                <a:ea typeface="ヒラギノ角ゴ Pro W3" charset="-128"/>
                <a:cs typeface="ヒラギノ角ゴ Pro W3" charset="-128"/>
              </a:defRPr>
            </a:lvl3pPr>
            <a:lvl4pPr algn="l" rtl="0" eaLnBrk="0" fontAlgn="base" hangingPunct="0">
              <a:spcBef>
                <a:spcPct val="0"/>
              </a:spcBef>
              <a:spcAft>
                <a:spcPct val="0"/>
              </a:spcAft>
              <a:defRPr sz="2800" b="1">
                <a:solidFill>
                  <a:srgbClr val="F3F3F3"/>
                </a:solidFill>
                <a:latin typeface="Verdana" pitchFamily="-80" charset="-52"/>
                <a:ea typeface="ヒラギノ角ゴ Pro W3" charset="-128"/>
                <a:cs typeface="ヒラギノ角ゴ Pro W3" charset="-128"/>
              </a:defRPr>
            </a:lvl4pPr>
            <a:lvl5pPr algn="l" rtl="0" eaLnBrk="0" fontAlgn="base" hangingPunct="0">
              <a:spcBef>
                <a:spcPct val="0"/>
              </a:spcBef>
              <a:spcAft>
                <a:spcPct val="0"/>
              </a:spcAft>
              <a:defRPr sz="2800" b="1">
                <a:solidFill>
                  <a:srgbClr val="F3F3F3"/>
                </a:solidFill>
                <a:latin typeface="Verdana" pitchFamily="-80" charset="-52"/>
                <a:ea typeface="ヒラギノ角ゴ Pro W3" charset="-128"/>
                <a:cs typeface="ヒラギノ角ゴ Pro W3" charset="-128"/>
              </a:defRPr>
            </a:lvl5pPr>
            <a:lvl6pPr marL="457200" algn="l" rtl="0" fontAlgn="base">
              <a:spcBef>
                <a:spcPct val="0"/>
              </a:spcBef>
              <a:spcAft>
                <a:spcPct val="0"/>
              </a:spcAft>
              <a:defRPr sz="2800" b="1">
                <a:solidFill>
                  <a:srgbClr val="F3F3F3"/>
                </a:solidFill>
                <a:latin typeface="Verdana" pitchFamily="-80" charset="-52"/>
                <a:ea typeface="ヒラギノ角ゴ Pro W3" charset="-128"/>
                <a:cs typeface="ヒラギノ角ゴ Pro W3" charset="-128"/>
              </a:defRPr>
            </a:lvl6pPr>
            <a:lvl7pPr marL="914400" algn="l" rtl="0" fontAlgn="base">
              <a:spcBef>
                <a:spcPct val="0"/>
              </a:spcBef>
              <a:spcAft>
                <a:spcPct val="0"/>
              </a:spcAft>
              <a:defRPr sz="2800" b="1">
                <a:solidFill>
                  <a:srgbClr val="F3F3F3"/>
                </a:solidFill>
                <a:latin typeface="Verdana" pitchFamily="-80" charset="-52"/>
                <a:ea typeface="ヒラギノ角ゴ Pro W3" charset="-128"/>
                <a:cs typeface="ヒラギノ角ゴ Pro W3" charset="-128"/>
              </a:defRPr>
            </a:lvl7pPr>
            <a:lvl8pPr marL="1371600" algn="l" rtl="0" fontAlgn="base">
              <a:spcBef>
                <a:spcPct val="0"/>
              </a:spcBef>
              <a:spcAft>
                <a:spcPct val="0"/>
              </a:spcAft>
              <a:defRPr sz="2800" b="1">
                <a:solidFill>
                  <a:srgbClr val="F3F3F3"/>
                </a:solidFill>
                <a:latin typeface="Verdana" pitchFamily="-80" charset="-52"/>
                <a:ea typeface="ヒラギノ角ゴ Pro W3" charset="-128"/>
                <a:cs typeface="ヒラギノ角ゴ Pro W3" charset="-128"/>
              </a:defRPr>
            </a:lvl8pPr>
            <a:lvl9pPr marL="1828800" algn="l" rtl="0" fontAlgn="base">
              <a:spcBef>
                <a:spcPct val="0"/>
              </a:spcBef>
              <a:spcAft>
                <a:spcPct val="0"/>
              </a:spcAft>
              <a:defRPr sz="2800" b="1">
                <a:solidFill>
                  <a:srgbClr val="F3F3F3"/>
                </a:solidFill>
                <a:latin typeface="Verdana" pitchFamily="-80" charset="-52"/>
                <a:ea typeface="ヒラギノ角ゴ Pro W3" charset="-128"/>
                <a:cs typeface="ヒラギノ角ゴ Pro W3" charset="-128"/>
              </a:defRPr>
            </a:lvl9pPr>
          </a:lstStyle>
          <a:p>
            <a:pPr eaLnBrk="1" hangingPunct="1"/>
            <a:r>
              <a:rPr lang="en-US" sz="2400" b="0" dirty="0" err="1" smtClean="0"/>
              <a:t>Giroud-Noiray</a:t>
            </a:r>
            <a:r>
              <a:rPr lang="en-US" sz="2400" b="0" dirty="0" smtClean="0"/>
              <a:t> Design Limitations</a:t>
            </a:r>
          </a:p>
        </p:txBody>
      </p:sp>
    </p:spTree>
    <p:extLst>
      <p:ext uri="{BB962C8B-B14F-4D97-AF65-F5344CB8AC3E}">
        <p14:creationId xmlns:p14="http://schemas.microsoft.com/office/powerpoint/2010/main" val="28459618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1 Agenda</a:t>
            </a:r>
            <a:endParaRPr lang="en-US" dirty="0"/>
          </a:p>
        </p:txBody>
      </p:sp>
      <p:sp>
        <p:nvSpPr>
          <p:cNvPr id="3" name="Text Placeholder 2"/>
          <p:cNvSpPr>
            <a:spLocks noGrp="1"/>
          </p:cNvSpPr>
          <p:nvPr>
            <p:ph type="body" sz="quarter" idx="13"/>
          </p:nvPr>
        </p:nvSpPr>
        <p:spPr/>
        <p:txBody>
          <a:bodyPr/>
          <a:lstStyle/>
          <a:p>
            <a:endParaRPr lang="en-US" sz="1200" dirty="0" smtClean="0"/>
          </a:p>
          <a:p>
            <a:r>
              <a:rPr lang="en-US" sz="1200" dirty="0" smtClean="0"/>
              <a:t>7.30 </a:t>
            </a:r>
            <a:r>
              <a:rPr lang="en-US" sz="1200" dirty="0"/>
              <a:t>am to 8.30 am	</a:t>
            </a:r>
            <a:r>
              <a:rPr lang="en-US" sz="1200" dirty="0" smtClean="0"/>
              <a:t>	Intro </a:t>
            </a:r>
            <a:r>
              <a:rPr lang="en-US" sz="1200" dirty="0"/>
              <a:t>to Roadway Products and </a:t>
            </a:r>
            <a:r>
              <a:rPr lang="en-US" sz="1200" dirty="0" smtClean="0"/>
              <a:t>Applications</a:t>
            </a:r>
          </a:p>
          <a:p>
            <a:endParaRPr lang="en-US" sz="1200" dirty="0"/>
          </a:p>
          <a:p>
            <a:r>
              <a:rPr lang="en-US" sz="1200" dirty="0"/>
              <a:t>8.30 am to 10.30 am	</a:t>
            </a:r>
            <a:r>
              <a:rPr lang="en-US" sz="1200" dirty="0" smtClean="0"/>
              <a:t>Site </a:t>
            </a:r>
            <a:r>
              <a:rPr lang="en-US" sz="1200" dirty="0"/>
              <a:t>Evaluation, Subgrade Stabilization Design and </a:t>
            </a:r>
            <a:r>
              <a:rPr lang="en-US" sz="1200" dirty="0" smtClean="0"/>
              <a:t>Applications</a:t>
            </a:r>
          </a:p>
          <a:p>
            <a:endParaRPr lang="en-US" sz="1200" dirty="0"/>
          </a:p>
          <a:p>
            <a:r>
              <a:rPr lang="en-US" sz="1200" dirty="0"/>
              <a:t>10.30 am to 10.45 am	</a:t>
            </a:r>
            <a:r>
              <a:rPr lang="en-US" sz="1200" dirty="0" smtClean="0"/>
              <a:t>Break</a:t>
            </a:r>
          </a:p>
          <a:p>
            <a:endParaRPr lang="en-US" sz="1200" dirty="0"/>
          </a:p>
          <a:p>
            <a:r>
              <a:rPr lang="en-US" sz="1200" dirty="0"/>
              <a:t>10.45 am to 12.00 pm	</a:t>
            </a:r>
            <a:r>
              <a:rPr lang="en-US" sz="1200" dirty="0" smtClean="0"/>
              <a:t>Pavement </a:t>
            </a:r>
            <a:r>
              <a:rPr lang="en-US" sz="1200" dirty="0"/>
              <a:t>Optimization Design and Applications</a:t>
            </a:r>
          </a:p>
          <a:p>
            <a:endParaRPr lang="en-US" sz="1200" dirty="0" smtClean="0"/>
          </a:p>
          <a:p>
            <a:r>
              <a:rPr lang="en-US" sz="1200" dirty="0" smtClean="0"/>
              <a:t>12.00 </a:t>
            </a:r>
            <a:r>
              <a:rPr lang="en-US" sz="1200" dirty="0"/>
              <a:t>pm to 1.00 pm	</a:t>
            </a:r>
            <a:r>
              <a:rPr lang="en-US" sz="1200" dirty="0" smtClean="0"/>
              <a:t>Lunch</a:t>
            </a:r>
            <a:endParaRPr lang="en-US" sz="1200" dirty="0"/>
          </a:p>
          <a:p>
            <a:endParaRPr lang="en-US" sz="1200" dirty="0"/>
          </a:p>
          <a:p>
            <a:r>
              <a:rPr lang="en-US" sz="1200" dirty="0"/>
              <a:t>1.00 pm to 2.45 pm		</a:t>
            </a:r>
            <a:r>
              <a:rPr lang="en-US" sz="1200" dirty="0" smtClean="0"/>
              <a:t>Pavement </a:t>
            </a:r>
            <a:r>
              <a:rPr lang="en-US" sz="1200" dirty="0"/>
              <a:t>Optimization Continued</a:t>
            </a:r>
          </a:p>
          <a:p>
            <a:endParaRPr lang="en-US" sz="1200" dirty="0"/>
          </a:p>
          <a:p>
            <a:r>
              <a:rPr lang="en-US" sz="1200" dirty="0"/>
              <a:t>2.45 pm to 3.00 pm		</a:t>
            </a:r>
            <a:r>
              <a:rPr lang="en-US" sz="1200" dirty="0" smtClean="0"/>
              <a:t>Break </a:t>
            </a:r>
            <a:endParaRPr lang="en-US" sz="1200" dirty="0"/>
          </a:p>
          <a:p>
            <a:endParaRPr lang="en-US" sz="1200" dirty="0"/>
          </a:p>
          <a:p>
            <a:r>
              <a:rPr lang="en-US" sz="1200" dirty="0"/>
              <a:t>3.00 pm to 4.00 pm		</a:t>
            </a:r>
            <a:r>
              <a:rPr lang="en-US" sz="1200" dirty="0" smtClean="0"/>
              <a:t>Local </a:t>
            </a:r>
            <a:r>
              <a:rPr lang="en-US" sz="1200" dirty="0"/>
              <a:t>Research</a:t>
            </a:r>
          </a:p>
          <a:p>
            <a:endParaRPr lang="en-US" sz="1200" dirty="0"/>
          </a:p>
          <a:p>
            <a:r>
              <a:rPr lang="en-US" sz="1200" dirty="0"/>
              <a:t>4.00 pm to </a:t>
            </a:r>
            <a:r>
              <a:rPr lang="en-US" sz="1200" dirty="0" smtClean="0"/>
              <a:t>4.30 pm		Lead Generation &amp; Execution</a:t>
            </a:r>
          </a:p>
          <a:p>
            <a:endParaRPr lang="en-US" sz="1200" dirty="0"/>
          </a:p>
          <a:p>
            <a:r>
              <a:rPr lang="en-US" sz="1200" dirty="0" smtClean="0"/>
              <a:t>4.30 pm to 5.30 </a:t>
            </a:r>
            <a:r>
              <a:rPr lang="en-US" sz="1200" dirty="0"/>
              <a:t>pm		</a:t>
            </a:r>
            <a:r>
              <a:rPr lang="en-US" sz="1200" dirty="0" smtClean="0"/>
              <a:t>Specialty </a:t>
            </a:r>
            <a:r>
              <a:rPr lang="en-US" sz="1200" dirty="0"/>
              <a:t>Applications – Haul Roads, Crane Pads, Rail, </a:t>
            </a:r>
            <a:r>
              <a:rPr lang="en-US" sz="1200" dirty="0" smtClean="0"/>
              <a:t>Dimension</a:t>
            </a:r>
            <a:endParaRPr lang="en-US" sz="1200" dirty="0"/>
          </a:p>
        </p:txBody>
      </p:sp>
    </p:spTree>
    <p:extLst>
      <p:ext uri="{BB962C8B-B14F-4D97-AF65-F5344CB8AC3E}">
        <p14:creationId xmlns:p14="http://schemas.microsoft.com/office/powerpoint/2010/main" val="288097902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2993" y="164205"/>
            <a:ext cx="6907212" cy="724557"/>
          </a:xfrm>
        </p:spPr>
        <p:txBody>
          <a:bodyPr/>
          <a:lstStyle/>
          <a:p>
            <a:pPr eaLnBrk="1" hangingPunct="1"/>
            <a:r>
              <a:rPr lang="en-US" sz="2000" b="0" dirty="0" smtClean="0"/>
              <a:t>USACE ETL 1110-1-189 (Gravel-Surfaced Roads) Key Points</a:t>
            </a:r>
          </a:p>
        </p:txBody>
      </p:sp>
      <p:sp>
        <p:nvSpPr>
          <p:cNvPr id="18435" name="Rectangle 3"/>
          <p:cNvSpPr>
            <a:spLocks noGrp="1" noChangeArrowheads="1"/>
          </p:cNvSpPr>
          <p:nvPr>
            <p:ph type="body" idx="1"/>
          </p:nvPr>
        </p:nvSpPr>
        <p:spPr>
          <a:xfrm>
            <a:off x="4224269" y="1392964"/>
            <a:ext cx="4697539" cy="5255663"/>
          </a:xfrm>
        </p:spPr>
        <p:txBody>
          <a:bodyPr/>
          <a:lstStyle/>
          <a:p>
            <a:pPr marL="225425" indent="-225425" eaLnBrk="1" hangingPunct="1">
              <a:buFont typeface="Arial" pitchFamily="34" charset="0"/>
              <a:buChar char="•"/>
            </a:pPr>
            <a:r>
              <a:rPr lang="en-US" sz="1400" dirty="0" smtClean="0"/>
              <a:t>Intended for low volume roads – design charts are for 18 kip axle &amp; 1,000 passes</a:t>
            </a:r>
          </a:p>
          <a:p>
            <a:pPr marL="225425" indent="-225425" eaLnBrk="1" hangingPunct="1">
              <a:buFont typeface="Arial" pitchFamily="34" charset="0"/>
              <a:buChar char="•"/>
            </a:pPr>
            <a:endParaRPr lang="en-US" sz="1400" dirty="0"/>
          </a:p>
          <a:p>
            <a:pPr marL="225425" indent="-225425" eaLnBrk="1" hangingPunct="1">
              <a:buFont typeface="Arial" pitchFamily="34" charset="0"/>
              <a:buChar char="•"/>
            </a:pPr>
            <a:r>
              <a:rPr lang="en-US" sz="1400" dirty="0" smtClean="0"/>
              <a:t>Identified 3 primary geosynthetic mechanisms:</a:t>
            </a:r>
          </a:p>
          <a:p>
            <a:pPr marL="685800" lvl="1" indent="-225425" eaLnBrk="1" hangingPunct="1">
              <a:buFont typeface="Arial" pitchFamily="34" charset="0"/>
              <a:buChar char="•"/>
            </a:pPr>
            <a:r>
              <a:rPr lang="en-US" sz="1400" dirty="0" smtClean="0"/>
              <a:t>Bearing Capacity Improvement</a:t>
            </a:r>
          </a:p>
          <a:p>
            <a:pPr marL="685800" lvl="1" indent="-225425" eaLnBrk="1" hangingPunct="1">
              <a:buFont typeface="Arial" pitchFamily="34" charset="0"/>
              <a:buChar char="•"/>
            </a:pPr>
            <a:r>
              <a:rPr lang="en-US" sz="1400" dirty="0" smtClean="0"/>
              <a:t>Lateral Restraint (interlock)</a:t>
            </a:r>
          </a:p>
          <a:p>
            <a:pPr marL="685800" lvl="1" indent="-225425" eaLnBrk="1" hangingPunct="1">
              <a:buFont typeface="Arial" pitchFamily="34" charset="0"/>
              <a:buChar char="•"/>
            </a:pPr>
            <a:r>
              <a:rPr lang="en-US" sz="1400" dirty="0" smtClean="0"/>
              <a:t>Tensioned Membrane Effect</a:t>
            </a:r>
          </a:p>
          <a:p>
            <a:pPr marL="225425" indent="-225425" eaLnBrk="1" hangingPunct="1">
              <a:buFont typeface="Arial" pitchFamily="34" charset="0"/>
              <a:buChar char="•"/>
            </a:pPr>
            <a:endParaRPr lang="en-US" sz="1400" dirty="0" smtClean="0"/>
          </a:p>
          <a:p>
            <a:pPr marL="225425" indent="-225425" eaLnBrk="1" hangingPunct="1">
              <a:buFont typeface="Arial" pitchFamily="34" charset="0"/>
              <a:buChar char="•"/>
            </a:pPr>
            <a:r>
              <a:rPr lang="en-US" sz="1400" dirty="0" smtClean="0"/>
              <a:t>Empirical approach using design charts</a:t>
            </a:r>
          </a:p>
          <a:p>
            <a:pPr marL="225425" indent="-225425" eaLnBrk="1" hangingPunct="1">
              <a:buFont typeface="Arial" pitchFamily="34" charset="0"/>
              <a:buChar char="•"/>
            </a:pPr>
            <a:endParaRPr lang="en-US" sz="1400" dirty="0" smtClean="0"/>
          </a:p>
          <a:p>
            <a:pPr marL="225425" indent="-225425" eaLnBrk="1" hangingPunct="1">
              <a:buFont typeface="Arial" pitchFamily="34" charset="0"/>
              <a:buChar char="•"/>
            </a:pPr>
            <a:r>
              <a:rPr lang="en-US" sz="1400" dirty="0" smtClean="0"/>
              <a:t>Bearing capacity factors established based on USACE full-scale testing:</a:t>
            </a:r>
          </a:p>
          <a:p>
            <a:pPr marL="685800" lvl="1" indent="-225425" eaLnBrk="1" hangingPunct="1">
              <a:buFont typeface="Arial" pitchFamily="34" charset="0"/>
              <a:buChar char="•"/>
            </a:pPr>
            <a:r>
              <a:rPr lang="en-US" sz="1400" dirty="0" err="1" smtClean="0"/>
              <a:t>Unstabilized</a:t>
            </a:r>
            <a:r>
              <a:rPr lang="en-US" sz="1400" dirty="0" smtClean="0"/>
              <a:t> – 2.8</a:t>
            </a:r>
          </a:p>
          <a:p>
            <a:pPr marL="685800" lvl="1" indent="-225425" eaLnBrk="1" hangingPunct="1">
              <a:buFont typeface="Arial" pitchFamily="34" charset="0"/>
              <a:buChar char="•"/>
            </a:pPr>
            <a:r>
              <a:rPr lang="en-US" sz="1400" dirty="0" smtClean="0"/>
              <a:t>Geotextile – 3.6</a:t>
            </a:r>
          </a:p>
          <a:p>
            <a:pPr marL="685800" lvl="1" indent="-225425" eaLnBrk="1" hangingPunct="1">
              <a:buFont typeface="Arial" pitchFamily="34" charset="0"/>
              <a:buChar char="•"/>
            </a:pPr>
            <a:r>
              <a:rPr lang="en-US" sz="1400" dirty="0" smtClean="0"/>
              <a:t>Geogrid – 5.8</a:t>
            </a:r>
          </a:p>
          <a:p>
            <a:pPr marL="225425" indent="-225425" eaLnBrk="1" hangingPunct="1">
              <a:buFont typeface="Arial" pitchFamily="34" charset="0"/>
              <a:buChar char="•"/>
            </a:pPr>
            <a:endParaRPr lang="en-US" sz="1400" dirty="0"/>
          </a:p>
          <a:p>
            <a:pPr marL="225425" indent="-225425" eaLnBrk="1" hangingPunct="1">
              <a:buFont typeface="Arial" pitchFamily="34" charset="0"/>
              <a:buChar char="•"/>
            </a:pPr>
            <a:r>
              <a:rPr lang="en-US" sz="1400" dirty="0" smtClean="0"/>
              <a:t>Subgrade bearing capacity, </a:t>
            </a:r>
            <a:r>
              <a:rPr lang="en-US" sz="1400" dirty="0" err="1" smtClean="0"/>
              <a:t>CN</a:t>
            </a:r>
            <a:r>
              <a:rPr lang="en-US" sz="1400" baseline="-25000" dirty="0" err="1" smtClean="0"/>
              <a:t>c</a:t>
            </a:r>
            <a:r>
              <a:rPr lang="en-US" sz="1400" dirty="0" smtClean="0"/>
              <a:t>, used to determine required thickness for gravel roads</a:t>
            </a:r>
          </a:p>
          <a:p>
            <a:pPr marL="225425" indent="-225425" eaLnBrk="1" hangingPunct="1">
              <a:buFont typeface="Arial" pitchFamily="34" charset="0"/>
              <a:buChar char="•"/>
            </a:pPr>
            <a:endParaRPr lang="en-US" sz="1400" dirty="0"/>
          </a:p>
          <a:p>
            <a:pPr marL="225425" indent="-225425" eaLnBrk="1" hangingPunct="1">
              <a:buFont typeface="Arial" pitchFamily="34" charset="0"/>
              <a:buChar char="•"/>
            </a:pPr>
            <a:r>
              <a:rPr lang="en-US" sz="1400" dirty="0" smtClean="0"/>
              <a:t>Associated method for asphalt-surfaced roads</a:t>
            </a:r>
          </a:p>
        </p:txBody>
      </p:sp>
      <p:pic>
        <p:nvPicPr>
          <p:cNvPr id="31745" name="Picture 1"/>
          <p:cNvPicPr>
            <a:picLocks noChangeAspect="1" noChangeArrowheads="1"/>
          </p:cNvPicPr>
          <p:nvPr/>
        </p:nvPicPr>
        <p:blipFill>
          <a:blip r:embed="rId3"/>
          <a:srcRect/>
          <a:stretch>
            <a:fillRect/>
          </a:stretch>
        </p:blipFill>
        <p:spPr bwMode="auto">
          <a:xfrm>
            <a:off x="207535" y="1894740"/>
            <a:ext cx="3647941" cy="4648200"/>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39866052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dirty="0" smtClean="0"/>
              <a:t>ETL Design Charts</a:t>
            </a:r>
          </a:p>
        </p:txBody>
      </p:sp>
      <p:sp>
        <p:nvSpPr>
          <p:cNvPr id="6" name="TextBox 5"/>
          <p:cNvSpPr txBox="1"/>
          <p:nvPr/>
        </p:nvSpPr>
        <p:spPr>
          <a:xfrm>
            <a:off x="3886200" y="4567535"/>
            <a:ext cx="1234633" cy="461665"/>
          </a:xfrm>
          <a:prstGeom prst="rect">
            <a:avLst/>
          </a:prstGeom>
          <a:solidFill>
            <a:schemeClr val="bg1"/>
          </a:solidFill>
        </p:spPr>
        <p:txBody>
          <a:bodyPr wrap="none" rtlCol="0">
            <a:spAutoFit/>
          </a:bodyPr>
          <a:lstStyle/>
          <a:p>
            <a:r>
              <a:rPr lang="en-US" sz="2400" dirty="0">
                <a:solidFill>
                  <a:srgbClr val="000000"/>
                </a:solidFill>
                <a:latin typeface="Arial" charset="0"/>
                <a:cs typeface="Arial" charset="0"/>
              </a:rPr>
              <a:t>4.8 psi</a:t>
            </a:r>
          </a:p>
        </p:txBody>
      </p:sp>
      <p:sp>
        <p:nvSpPr>
          <p:cNvPr id="798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srgbClr val="000000"/>
              </a:solidFill>
              <a:latin typeface="Arial" charset="0"/>
              <a:cs typeface="Arial" charset="0"/>
            </a:endParaRPr>
          </a:p>
        </p:txBody>
      </p:sp>
      <p:graphicFrame>
        <p:nvGraphicFramePr>
          <p:cNvPr id="79873" name="Object 1"/>
          <p:cNvGraphicFramePr>
            <a:graphicFrameLocks noChangeAspect="1"/>
          </p:cNvGraphicFramePr>
          <p:nvPr>
            <p:extLst>
              <p:ext uri="{D42A27DB-BD31-4B8C-83A1-F6EECF244321}">
                <p14:modId xmlns:p14="http://schemas.microsoft.com/office/powerpoint/2010/main" val="2650478699"/>
              </p:ext>
            </p:extLst>
          </p:nvPr>
        </p:nvGraphicFramePr>
        <p:xfrm>
          <a:off x="146079" y="1683577"/>
          <a:ext cx="5896524" cy="4422393"/>
        </p:xfrm>
        <a:graphic>
          <a:graphicData uri="http://schemas.openxmlformats.org/presentationml/2006/ole">
            <mc:AlternateContent xmlns:mc="http://schemas.openxmlformats.org/markup-compatibility/2006">
              <mc:Choice xmlns:v="urn:schemas-microsoft-com:vml" Requires="v">
                <p:oleObj spid="_x0000_s28731" name="Chart" r:id="rId4" imgW="5486400" imgH="3752850" progId="Excel.Sheet.8">
                  <p:embed/>
                </p:oleObj>
              </mc:Choice>
              <mc:Fallback>
                <p:oleObj name="Chart" r:id="rId4" imgW="5486400" imgH="375285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079" y="1683577"/>
                        <a:ext cx="5896524" cy="4422393"/>
                      </a:xfrm>
                      <a:prstGeom prst="rect">
                        <a:avLst/>
                      </a:prstGeom>
                      <a:solidFill>
                        <a:schemeClr val="bg1"/>
                      </a:solidFill>
                    </p:spPr>
                  </p:pic>
                </p:oleObj>
              </mc:Fallback>
            </mc:AlternateContent>
          </a:graphicData>
        </a:graphic>
      </p:graphicFrame>
      <p:graphicFrame>
        <p:nvGraphicFramePr>
          <p:cNvPr id="79875" name="Object 3"/>
          <p:cNvGraphicFramePr>
            <a:graphicFrameLocks noChangeAspect="1"/>
          </p:cNvGraphicFramePr>
          <p:nvPr>
            <p:extLst>
              <p:ext uri="{D42A27DB-BD31-4B8C-83A1-F6EECF244321}">
                <p14:modId xmlns:p14="http://schemas.microsoft.com/office/powerpoint/2010/main" val="3481638094"/>
              </p:ext>
            </p:extLst>
          </p:nvPr>
        </p:nvGraphicFramePr>
        <p:xfrm>
          <a:off x="1587630" y="1952813"/>
          <a:ext cx="5831772" cy="4447939"/>
        </p:xfrm>
        <a:graphic>
          <a:graphicData uri="http://schemas.openxmlformats.org/presentationml/2006/ole">
            <mc:AlternateContent xmlns:mc="http://schemas.openxmlformats.org/markup-compatibility/2006">
              <mc:Choice xmlns:v="urn:schemas-microsoft-com:vml" Requires="v">
                <p:oleObj spid="_x0000_s28732" name="Worksheet" r:id="rId6" imgW="5238810" imgH="3571875" progId="Excel.Sheet.8">
                  <p:embed/>
                </p:oleObj>
              </mc:Choice>
              <mc:Fallback>
                <p:oleObj name="Worksheet" r:id="rId6" imgW="5238810" imgH="3571875" progId="Excel.Sheet.8">
                  <p:embed/>
                  <p:pic>
                    <p:nvPicPr>
                      <p:cNvPr id="0" name=""/>
                      <p:cNvPicPr>
                        <a:picLocks noChangeAspect="1" noChangeArrowheads="1"/>
                      </p:cNvPicPr>
                      <p:nvPr/>
                    </p:nvPicPr>
                    <p:blipFill>
                      <a:blip r:embed="rId7"/>
                      <a:srcRect/>
                      <a:stretch>
                        <a:fillRect/>
                      </a:stretch>
                    </p:blipFill>
                    <p:spPr bwMode="auto">
                      <a:xfrm>
                        <a:off x="1587630" y="1952813"/>
                        <a:ext cx="5831772" cy="4447939"/>
                      </a:xfrm>
                      <a:prstGeom prst="rect">
                        <a:avLst/>
                      </a:prstGeom>
                      <a:solidFill>
                        <a:schemeClr val="bg1"/>
                      </a:solidFill>
                    </p:spPr>
                  </p:pic>
                </p:oleObj>
              </mc:Fallback>
            </mc:AlternateContent>
          </a:graphicData>
        </a:graphic>
      </p:graphicFrame>
      <p:sp>
        <p:nvSpPr>
          <p:cNvPr id="7987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srgbClr val="000000"/>
              </a:solidFill>
              <a:latin typeface="Arial" charset="0"/>
              <a:cs typeface="Arial" charset="0"/>
            </a:endParaRPr>
          </a:p>
        </p:txBody>
      </p:sp>
      <p:graphicFrame>
        <p:nvGraphicFramePr>
          <p:cNvPr id="79876" name="Object 4"/>
          <p:cNvGraphicFramePr>
            <a:graphicFrameLocks noChangeAspect="1"/>
          </p:cNvGraphicFramePr>
          <p:nvPr>
            <p:extLst>
              <p:ext uri="{D42A27DB-BD31-4B8C-83A1-F6EECF244321}">
                <p14:modId xmlns:p14="http://schemas.microsoft.com/office/powerpoint/2010/main" val="1271304326"/>
              </p:ext>
            </p:extLst>
          </p:nvPr>
        </p:nvGraphicFramePr>
        <p:xfrm>
          <a:off x="3127650" y="2247596"/>
          <a:ext cx="5829906" cy="4447939"/>
        </p:xfrm>
        <a:graphic>
          <a:graphicData uri="http://schemas.openxmlformats.org/presentationml/2006/ole">
            <mc:AlternateContent xmlns:mc="http://schemas.openxmlformats.org/markup-compatibility/2006">
              <mc:Choice xmlns:v="urn:schemas-microsoft-com:vml" Requires="v">
                <p:oleObj spid="_x0000_s28733" name="Worksheet" r:id="rId8" imgW="7991460" imgH="5829300" progId="Excel.Sheet.8">
                  <p:embed/>
                </p:oleObj>
              </mc:Choice>
              <mc:Fallback>
                <p:oleObj name="Worksheet" r:id="rId8" imgW="7991460" imgH="5829300" progId="Excel.Sheet.8">
                  <p:embed/>
                  <p:pic>
                    <p:nvPicPr>
                      <p:cNvPr id="0" name=""/>
                      <p:cNvPicPr>
                        <a:picLocks noChangeAspect="1" noChangeArrowheads="1"/>
                      </p:cNvPicPr>
                      <p:nvPr/>
                    </p:nvPicPr>
                    <p:blipFill>
                      <a:blip r:embed="rId9"/>
                      <a:srcRect/>
                      <a:stretch>
                        <a:fillRect/>
                      </a:stretch>
                    </p:blipFill>
                    <p:spPr bwMode="auto">
                      <a:xfrm>
                        <a:off x="3127650" y="2247596"/>
                        <a:ext cx="5829906" cy="4447939"/>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33906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79875" grpId="0"/>
      <p:bldOleChart spid="7987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 Course Reduction Factor Design</a:t>
            </a:r>
            <a:endParaRPr lang="en-US" dirty="0"/>
          </a:p>
        </p:txBody>
      </p:sp>
      <p:sp>
        <p:nvSpPr>
          <p:cNvPr id="3" name="Text Placeholder 2"/>
          <p:cNvSpPr>
            <a:spLocks noGrp="1"/>
          </p:cNvSpPr>
          <p:nvPr>
            <p:ph type="body" sz="quarter" idx="13"/>
          </p:nvPr>
        </p:nvSpPr>
        <p:spPr/>
        <p:txBody>
          <a:bodyPr/>
          <a:lstStyle/>
          <a:p>
            <a:r>
              <a:rPr lang="en-US" sz="1600" dirty="0" smtClean="0"/>
              <a:t>For design methods that were not originally developed for use with geosynthetics, the benefit of using a geogrid can be accounted for using a </a:t>
            </a:r>
            <a:r>
              <a:rPr lang="en-US" sz="1600" b="1" i="1" dirty="0" smtClean="0">
                <a:solidFill>
                  <a:srgbClr val="C00000"/>
                </a:solidFill>
              </a:rPr>
              <a:t>Base Course Reduction Factor (BCR)</a:t>
            </a:r>
          </a:p>
          <a:p>
            <a:endParaRPr lang="en-US" sz="1600" dirty="0" smtClean="0"/>
          </a:p>
          <a:p>
            <a:r>
              <a:rPr lang="en-US" sz="1600" dirty="0" smtClean="0"/>
              <a:t>Most frequent use of BCR approach currently is for very heavy or unusual design loadings on heavy duty haul roads</a:t>
            </a:r>
            <a:endParaRPr lang="en-US" sz="1600" dirty="0"/>
          </a:p>
          <a:p>
            <a:endParaRPr lang="en-US" sz="1600" dirty="0"/>
          </a:p>
          <a:p>
            <a:r>
              <a:rPr lang="en-US" sz="1600" dirty="0" smtClean="0"/>
              <a:t>BCR factors are based on the experience and discretion of the designer – </a:t>
            </a:r>
            <a:r>
              <a:rPr lang="en-US" sz="1600" b="1" i="1" dirty="0" smtClean="0">
                <a:solidFill>
                  <a:srgbClr val="C00000"/>
                </a:solidFill>
              </a:rPr>
              <a:t>typical BCR factors range from 25% to 60% for gravel-surfaced roads </a:t>
            </a:r>
            <a:r>
              <a:rPr lang="en-US" sz="1600" dirty="0" smtClean="0"/>
              <a:t>of various types</a:t>
            </a:r>
          </a:p>
          <a:p>
            <a:endParaRPr lang="en-US" sz="1600" dirty="0"/>
          </a:p>
          <a:p>
            <a:r>
              <a:rPr lang="en-US" sz="1600" dirty="0" smtClean="0"/>
              <a:t>BCR factors are occasionally applied to asphalt-surfaced pavements, but must be used with extreme caution.  </a:t>
            </a:r>
            <a:r>
              <a:rPr lang="en-US" sz="1600" b="1" i="1" dirty="0" smtClean="0">
                <a:solidFill>
                  <a:srgbClr val="C00000"/>
                </a:solidFill>
              </a:rPr>
              <a:t>More accurate and precise methods are available in most cases</a:t>
            </a:r>
            <a:r>
              <a:rPr lang="en-US" sz="1600" dirty="0" smtClean="0"/>
              <a:t> (e.g., AASHTO 1993 / SpectraPave4-PRO design methodology)</a:t>
            </a:r>
            <a:endParaRPr lang="en-US" sz="1600" dirty="0"/>
          </a:p>
        </p:txBody>
      </p:sp>
    </p:spTree>
    <p:extLst>
      <p:ext uri="{BB962C8B-B14F-4D97-AF65-F5344CB8AC3E}">
        <p14:creationId xmlns:p14="http://schemas.microsoft.com/office/powerpoint/2010/main" val="5174163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Early Methods Key Points</a:t>
            </a:r>
            <a:endParaRPr lang="en-US" dirty="0"/>
          </a:p>
        </p:txBody>
      </p:sp>
      <p:sp>
        <p:nvSpPr>
          <p:cNvPr id="8" name="Text Placeholder 7"/>
          <p:cNvSpPr>
            <a:spLocks noGrp="1"/>
          </p:cNvSpPr>
          <p:nvPr>
            <p:ph type="body" sz="quarter" idx="13"/>
          </p:nvPr>
        </p:nvSpPr>
        <p:spPr>
          <a:xfrm>
            <a:off x="457200" y="1755649"/>
            <a:ext cx="8229600" cy="4790430"/>
          </a:xfrm>
        </p:spPr>
        <p:txBody>
          <a:bodyPr/>
          <a:lstStyle/>
          <a:p>
            <a:endParaRPr lang="en-US" dirty="0" smtClean="0"/>
          </a:p>
          <a:p>
            <a:r>
              <a:rPr lang="en-US" dirty="0" smtClean="0"/>
              <a:t>Understanding of geosynthetic performance mechanisms</a:t>
            </a:r>
          </a:p>
          <a:p>
            <a:endParaRPr lang="en-US" dirty="0"/>
          </a:p>
          <a:p>
            <a:r>
              <a:rPr lang="en-US" dirty="0" smtClean="0"/>
              <a:t>Importance of full-scale testing for method calibration and performance validation</a:t>
            </a:r>
          </a:p>
          <a:p>
            <a:endParaRPr lang="en-US" dirty="0"/>
          </a:p>
          <a:p>
            <a:r>
              <a:rPr lang="en-US" dirty="0" smtClean="0"/>
              <a:t>Design limits and intended conditions must be understood</a:t>
            </a:r>
          </a:p>
          <a:p>
            <a:endParaRPr lang="en-US" dirty="0"/>
          </a:p>
          <a:p>
            <a:r>
              <a:rPr lang="en-US" dirty="0" smtClean="0"/>
              <a:t>Bearing capacity factors demonstrate performance differences among geosynthetic types</a:t>
            </a:r>
            <a:endParaRPr lang="en-US" dirty="0"/>
          </a:p>
        </p:txBody>
      </p:sp>
    </p:spTree>
    <p:extLst>
      <p:ext uri="{BB962C8B-B14F-4D97-AF65-F5344CB8AC3E}">
        <p14:creationId xmlns:p14="http://schemas.microsoft.com/office/powerpoint/2010/main" val="91915784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581114" y="3048000"/>
            <a:ext cx="8562886" cy="838200"/>
          </a:xfrm>
        </p:spPr>
        <p:txBody>
          <a:bodyPr>
            <a:normAutofit/>
          </a:bodyPr>
          <a:lstStyle/>
          <a:p>
            <a:pPr eaLnBrk="1" hangingPunct="1"/>
            <a:r>
              <a:rPr lang="en-US" sz="2400" b="0" dirty="0" err="1" smtClean="0"/>
              <a:t>Giroud</a:t>
            </a:r>
            <a:r>
              <a:rPr lang="en-US" sz="2400" b="0" dirty="0" smtClean="0"/>
              <a:t>-Han Design Method </a:t>
            </a:r>
            <a:endParaRPr lang="en-US" sz="2400" dirty="0" smtClean="0"/>
          </a:p>
        </p:txBody>
      </p:sp>
      <p:sp>
        <p:nvSpPr>
          <p:cNvPr id="14339" name="Rectangle 3"/>
          <p:cNvSpPr>
            <a:spLocks noGrp="1" noChangeArrowheads="1"/>
          </p:cNvSpPr>
          <p:nvPr>
            <p:ph type="subTitle" idx="4294967295"/>
          </p:nvPr>
        </p:nvSpPr>
        <p:spPr>
          <a:xfrm>
            <a:off x="581114" y="4343400"/>
            <a:ext cx="7648486" cy="533400"/>
          </a:xfrm>
          <a:prstGeom prst="rect">
            <a:avLst/>
          </a:prstGeom>
        </p:spPr>
        <p:txBody>
          <a:bodyPr/>
          <a:lstStyle/>
          <a:p>
            <a:pPr eaLnBrk="1" hangingPunct="1"/>
            <a:endParaRPr lang="en-US" sz="16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body" sz="half" idx="4294967295"/>
          </p:nvPr>
        </p:nvSpPr>
        <p:spPr>
          <a:xfrm>
            <a:off x="191728" y="1897166"/>
            <a:ext cx="4989872" cy="4307754"/>
          </a:xfrm>
          <a:noFill/>
          <a:ln w="9525">
            <a:noFill/>
            <a:miter lim="800000"/>
            <a:headEnd/>
            <a:tailEnd/>
          </a:ln>
        </p:spPr>
        <p:txBody>
          <a:bodyPr vert="horz" wrap="square" lIns="91440" tIns="45720" rIns="91440" bIns="45720" numCol="1" anchor="t" anchorCtr="0" compatLnSpc="1">
            <a:prstTxWarp prst="textNoShape">
              <a:avLst/>
            </a:prstTxWarp>
          </a:bodyPr>
          <a:lstStyle/>
          <a:p>
            <a:pPr marL="342900" lvl="1" indent="-342900">
              <a:buFont typeface="Wingdings" panose="05000000000000000000" pitchFamily="2" charset="2"/>
              <a:buChar char="§"/>
            </a:pPr>
            <a:r>
              <a:rPr lang="en-US" dirty="0" smtClean="0">
                <a:cs typeface="+mn-cs"/>
              </a:rPr>
              <a:t>I.	Development of Design 	Method (Aug 2004)</a:t>
            </a:r>
          </a:p>
          <a:p>
            <a:pPr marL="342900" lvl="1" indent="-342900">
              <a:buFont typeface="Wingdings" panose="05000000000000000000" pitchFamily="2" charset="2"/>
              <a:buChar char="§"/>
            </a:pPr>
            <a:endParaRPr lang="en-US" dirty="0" smtClean="0">
              <a:cs typeface="+mn-cs"/>
            </a:endParaRPr>
          </a:p>
          <a:p>
            <a:pPr marL="342900" lvl="1" indent="-342900">
              <a:buFont typeface="Wingdings" panose="05000000000000000000" pitchFamily="2" charset="2"/>
              <a:buChar char="§"/>
            </a:pPr>
            <a:r>
              <a:rPr lang="en-US" dirty="0" smtClean="0">
                <a:cs typeface="+mn-cs"/>
              </a:rPr>
              <a:t>II.	Calibrations &amp; 		Applications (Aug 2004)</a:t>
            </a:r>
          </a:p>
          <a:p>
            <a:pPr marL="342900" lvl="1" indent="-342900">
              <a:buFont typeface="Wingdings" panose="05000000000000000000" pitchFamily="2" charset="2"/>
              <a:buChar char="§"/>
            </a:pPr>
            <a:endParaRPr lang="en-US" dirty="0" smtClean="0">
              <a:cs typeface="+mn-cs"/>
            </a:endParaRPr>
          </a:p>
          <a:p>
            <a:pPr marL="342900" lvl="1" indent="-342900">
              <a:buFont typeface="Wingdings" panose="05000000000000000000" pitchFamily="2" charset="2"/>
              <a:buChar char="§"/>
            </a:pPr>
            <a:r>
              <a:rPr lang="en-US" dirty="0" smtClean="0">
                <a:cs typeface="+mn-cs"/>
              </a:rPr>
              <a:t>Discussion of… (April 2006)</a:t>
            </a:r>
          </a:p>
        </p:txBody>
      </p:sp>
      <p:sp>
        <p:nvSpPr>
          <p:cNvPr id="6" name="Rectangle 2"/>
          <p:cNvSpPr>
            <a:spLocks noGrp="1" noChangeArrowheads="1"/>
          </p:cNvSpPr>
          <p:nvPr>
            <p:ph type="title"/>
          </p:nvPr>
        </p:nvSpPr>
        <p:spPr>
          <a:xfrm>
            <a:off x="256375" y="228600"/>
            <a:ext cx="5512036" cy="489247"/>
          </a:xfrm>
        </p:spPr>
        <p:txBody>
          <a:bodyPr anchor="b"/>
          <a:lstStyle/>
          <a:p>
            <a:r>
              <a:rPr lang="en-US" sz="2400" dirty="0"/>
              <a:t>ASCE </a:t>
            </a:r>
            <a:r>
              <a:rPr lang="en-US" sz="2400" dirty="0" smtClean="0"/>
              <a:t>Publication &amp; </a:t>
            </a:r>
            <a:r>
              <a:rPr lang="en-US" sz="2400" dirty="0"/>
              <a:t>Peer </a:t>
            </a:r>
            <a:r>
              <a:rPr lang="en-US" sz="2400" dirty="0" smtClean="0"/>
              <a:t>Review</a:t>
            </a:r>
            <a:endParaRPr lang="en-US" sz="2400" b="0" dirty="0"/>
          </a:p>
        </p:txBody>
      </p:sp>
      <p:pic>
        <p:nvPicPr>
          <p:cNvPr id="218114" name="Picture 2"/>
          <p:cNvPicPr>
            <a:picLocks noChangeAspect="1" noChangeArrowheads="1"/>
          </p:cNvPicPr>
          <p:nvPr/>
        </p:nvPicPr>
        <p:blipFill>
          <a:blip r:embed="rId3" cstate="print"/>
          <a:srcRect b="22"/>
          <a:stretch>
            <a:fillRect/>
          </a:stretch>
        </p:blipFill>
        <p:spPr bwMode="auto">
          <a:xfrm>
            <a:off x="5207001" y="1767472"/>
            <a:ext cx="3618603" cy="4852219"/>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79388" y="228600"/>
            <a:ext cx="6907212" cy="523430"/>
          </a:xfrm>
        </p:spPr>
        <p:txBody>
          <a:bodyPr anchor="ctr"/>
          <a:lstStyle/>
          <a:p>
            <a:r>
              <a:rPr lang="en-US" sz="2400" dirty="0" smtClean="0"/>
              <a:t>FHWA Design/Usage Protocol</a:t>
            </a:r>
            <a:endParaRPr lang="en-US" sz="2400" dirty="0"/>
          </a:p>
        </p:txBody>
      </p:sp>
      <p:sp>
        <p:nvSpPr>
          <p:cNvPr id="29699" name="Rectangle 3"/>
          <p:cNvSpPr>
            <a:spLocks noGrp="1" noChangeArrowheads="1"/>
          </p:cNvSpPr>
          <p:nvPr>
            <p:ph type="body" idx="1"/>
          </p:nvPr>
        </p:nvSpPr>
        <p:spPr>
          <a:xfrm>
            <a:off x="4247260" y="1828800"/>
            <a:ext cx="4306805" cy="4638372"/>
          </a:xfrm>
        </p:spPr>
        <p:txBody>
          <a:bodyPr/>
          <a:lstStyle/>
          <a:p>
            <a:r>
              <a:rPr lang="en-US" dirty="0" smtClean="0"/>
              <a:t>USFS Method (1977) – Bearing Capacity Method: Unpaved</a:t>
            </a:r>
          </a:p>
          <a:p>
            <a:endParaRPr lang="en-US" dirty="0" smtClean="0"/>
          </a:p>
          <a:p>
            <a:r>
              <a:rPr lang="en-US" dirty="0" smtClean="0"/>
              <a:t>USACOE (2003) –   Bearing Capacity Method: Unpaved</a:t>
            </a:r>
          </a:p>
          <a:p>
            <a:endParaRPr lang="en-US" dirty="0" smtClean="0"/>
          </a:p>
          <a:p>
            <a:r>
              <a:rPr lang="en-US" dirty="0" err="1" smtClean="0"/>
              <a:t>Giroud</a:t>
            </a:r>
            <a:r>
              <a:rPr lang="en-US" dirty="0" smtClean="0"/>
              <a:t>-Han (2004) – Serviceability Method: Unpaved</a:t>
            </a:r>
          </a:p>
        </p:txBody>
      </p:sp>
      <p:pic>
        <p:nvPicPr>
          <p:cNvPr id="217090" name="Picture 2"/>
          <p:cNvPicPr>
            <a:picLocks noChangeAspect="1" noChangeArrowheads="1"/>
          </p:cNvPicPr>
          <p:nvPr/>
        </p:nvPicPr>
        <p:blipFill>
          <a:blip r:embed="rId3" cstate="print"/>
          <a:srcRect r="86" b="8"/>
          <a:stretch>
            <a:fillRect/>
          </a:stretch>
        </p:blipFill>
        <p:spPr bwMode="auto">
          <a:xfrm>
            <a:off x="351063" y="1692379"/>
            <a:ext cx="3750758" cy="4911213"/>
          </a:xfrm>
          <a:prstGeom prst="rect">
            <a:avLst/>
          </a:prstGeom>
          <a:noFill/>
          <a:ln w="9525">
            <a:solidFill>
              <a:schemeClr val="tx2"/>
            </a:solidFill>
            <a:miter lim="800000"/>
            <a:headEnd/>
            <a:tailEnd/>
          </a:ln>
        </p:spPr>
      </p:pic>
      <p:sp>
        <p:nvSpPr>
          <p:cNvPr id="5" name="Rectangle 4"/>
          <p:cNvSpPr/>
          <p:nvPr/>
        </p:nvSpPr>
        <p:spPr bwMode="auto">
          <a:xfrm>
            <a:off x="4503633" y="3681176"/>
            <a:ext cx="2221906" cy="381000"/>
          </a:xfrm>
          <a:prstGeom prst="rect">
            <a:avLst/>
          </a:prstGeom>
          <a:solidFill>
            <a:srgbClr val="FFFF00">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3200">
              <a:solidFill>
                <a:srgbClr val="000000"/>
              </a:solidFill>
              <a:latin typeface="Verdana" pitchFamily="1" charset="0"/>
              <a:ea typeface="ヒラギノ角ゴ Pro W3" pitchFamily="1" charset="-128"/>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dirty="0" smtClean="0"/>
              <a:t>Design Theory – Giroud Han (2004)</a:t>
            </a:r>
          </a:p>
        </p:txBody>
      </p:sp>
      <p:sp>
        <p:nvSpPr>
          <p:cNvPr id="18435" name="Rectangle 3"/>
          <p:cNvSpPr>
            <a:spLocks noGrp="1" noChangeArrowheads="1"/>
          </p:cNvSpPr>
          <p:nvPr>
            <p:ph type="body" idx="1"/>
          </p:nvPr>
        </p:nvSpPr>
        <p:spPr>
          <a:xfrm>
            <a:off x="152399" y="1700612"/>
            <a:ext cx="4747147" cy="4935067"/>
          </a:xfrm>
        </p:spPr>
        <p:txBody>
          <a:bodyPr/>
          <a:lstStyle/>
          <a:p>
            <a:pPr eaLnBrk="1" hangingPunct="1"/>
            <a:r>
              <a:rPr lang="en-US" dirty="0" smtClean="0"/>
              <a:t>Limit Equilibrium Bearing Capacity Analysis</a:t>
            </a:r>
          </a:p>
          <a:p>
            <a:pPr eaLnBrk="1" hangingPunct="1"/>
            <a:r>
              <a:rPr lang="en-US" dirty="0" smtClean="0"/>
              <a:t>Adopted from design theory presented in Giroud Noiray except:</a:t>
            </a:r>
          </a:p>
          <a:p>
            <a:pPr lvl="1" eaLnBrk="1" hangingPunct="1"/>
            <a:r>
              <a:rPr lang="en-US" dirty="0" smtClean="0"/>
              <a:t>Utilizes a single equation applicable for all design cases</a:t>
            </a:r>
          </a:p>
          <a:p>
            <a:pPr lvl="1" eaLnBrk="1" hangingPunct="1"/>
            <a:r>
              <a:rPr lang="en-US" dirty="0" smtClean="0"/>
              <a:t>Incorporates unique bearing capacity factors, </a:t>
            </a:r>
            <a:r>
              <a:rPr lang="en-US" dirty="0" err="1" smtClean="0"/>
              <a:t>N</a:t>
            </a:r>
            <a:r>
              <a:rPr lang="en-US" baseline="-25000" dirty="0" err="1" smtClean="0"/>
              <a:t>c</a:t>
            </a:r>
            <a:r>
              <a:rPr lang="en-US" dirty="0" smtClean="0"/>
              <a:t>, for all design cases</a:t>
            </a:r>
            <a:endParaRPr lang="en-US" baseline="-25000" dirty="0" smtClean="0"/>
          </a:p>
          <a:p>
            <a:pPr lvl="1" eaLnBrk="1" hangingPunct="1"/>
            <a:r>
              <a:rPr lang="en-US" dirty="0" smtClean="0"/>
              <a:t>Varies stress distribution angle, </a:t>
            </a:r>
            <a:r>
              <a:rPr lang="en-US" dirty="0" smtClean="0">
                <a:sym typeface="Symbol"/>
              </a:rPr>
              <a:t></a:t>
            </a:r>
            <a:r>
              <a:rPr lang="en-US" dirty="0" smtClean="0"/>
              <a:t>, based upon geosynthetic type</a:t>
            </a:r>
          </a:p>
          <a:p>
            <a:pPr lvl="1" eaLnBrk="1" hangingPunct="1"/>
            <a:r>
              <a:rPr lang="en-US" dirty="0" smtClean="0"/>
              <a:t>Considers quality of aggregate base material and stiffness </a:t>
            </a:r>
            <a:r>
              <a:rPr lang="en-US" dirty="0" err="1" smtClean="0"/>
              <a:t>ratio</a:t>
            </a:r>
            <a:r>
              <a:rPr lang="en-US" baseline="-25000" dirty="0" err="1" smtClean="0"/>
              <a:t>base</a:t>
            </a:r>
            <a:r>
              <a:rPr lang="en-US" baseline="-25000" dirty="0" smtClean="0"/>
              <a:t>-subgrade</a:t>
            </a:r>
          </a:p>
          <a:p>
            <a:pPr lvl="1" eaLnBrk="1" hangingPunct="1"/>
            <a:endParaRPr lang="en-US" dirty="0" smtClean="0"/>
          </a:p>
        </p:txBody>
      </p:sp>
      <p:grpSp>
        <p:nvGrpSpPr>
          <p:cNvPr id="26" name="Group 25"/>
          <p:cNvGrpSpPr>
            <a:grpSpLocks/>
          </p:cNvGrpSpPr>
          <p:nvPr/>
        </p:nvGrpSpPr>
        <p:grpSpPr bwMode="auto">
          <a:xfrm>
            <a:off x="5104266" y="1433016"/>
            <a:ext cx="3691718" cy="2603310"/>
            <a:chOff x="336" y="288"/>
            <a:chExt cx="5136" cy="3888"/>
          </a:xfrm>
        </p:grpSpPr>
        <p:sp>
          <p:nvSpPr>
            <p:cNvPr id="27" name="Rectangle 26"/>
            <p:cNvSpPr>
              <a:spLocks noChangeArrowheads="1"/>
            </p:cNvSpPr>
            <p:nvPr/>
          </p:nvSpPr>
          <p:spPr bwMode="auto">
            <a:xfrm>
              <a:off x="336" y="288"/>
              <a:ext cx="5136" cy="3888"/>
            </a:xfrm>
            <a:prstGeom prst="rect">
              <a:avLst/>
            </a:prstGeom>
            <a:solidFill>
              <a:schemeClr val="bg1"/>
            </a:solidFill>
            <a:ln w="9525">
              <a:solidFill>
                <a:schemeClr val="tx1"/>
              </a:solidFill>
              <a:miter lim="800000"/>
              <a:headEnd/>
              <a:tailEnd/>
            </a:ln>
          </p:spPr>
          <p:txBody>
            <a:bodyPr wrap="none" anchor="ctr"/>
            <a:lstStyle/>
            <a:p>
              <a:endParaRPr lang="en-US" dirty="0">
                <a:solidFill>
                  <a:srgbClr val="000000"/>
                </a:solidFill>
                <a:latin typeface="Arial" charset="0"/>
                <a:cs typeface="Arial" charset="0"/>
              </a:endParaRPr>
            </a:p>
          </p:txBody>
        </p:sp>
        <p:pic>
          <p:nvPicPr>
            <p:cNvPr id="28" name="Picture 27" descr="MPj03057400000[1]"/>
            <p:cNvPicPr>
              <a:picLocks noChangeAspect="1" noChangeArrowheads="1"/>
            </p:cNvPicPr>
            <p:nvPr/>
          </p:nvPicPr>
          <p:blipFill>
            <a:blip r:embed="rId3"/>
            <a:srcRect/>
            <a:stretch>
              <a:fillRect/>
            </a:stretch>
          </p:blipFill>
          <p:spPr bwMode="auto">
            <a:xfrm>
              <a:off x="2637" y="546"/>
              <a:ext cx="486" cy="1056"/>
            </a:xfrm>
            <a:prstGeom prst="rect">
              <a:avLst/>
            </a:prstGeom>
            <a:noFill/>
            <a:ln w="9525">
              <a:noFill/>
              <a:miter lim="800000"/>
              <a:headEnd/>
              <a:tailEnd/>
            </a:ln>
          </p:spPr>
        </p:pic>
        <p:pic>
          <p:nvPicPr>
            <p:cNvPr id="29" name="Picture 28" descr="MPPH03961I0000[1]"/>
            <p:cNvPicPr>
              <a:picLocks noChangeAspect="1" noChangeArrowheads="1"/>
            </p:cNvPicPr>
            <p:nvPr/>
          </p:nvPicPr>
          <p:blipFill>
            <a:blip r:embed="rId4">
              <a:lum bright="40000" contrast="-70000"/>
            </a:blip>
            <a:srcRect b="629"/>
            <a:stretch>
              <a:fillRect/>
            </a:stretch>
          </p:blipFill>
          <p:spPr bwMode="auto">
            <a:xfrm>
              <a:off x="576" y="1584"/>
              <a:ext cx="4608" cy="576"/>
            </a:xfrm>
            <a:prstGeom prst="rect">
              <a:avLst/>
            </a:prstGeom>
            <a:noFill/>
            <a:ln w="9525">
              <a:noFill/>
              <a:miter lim="800000"/>
              <a:headEnd/>
              <a:tailEnd/>
            </a:ln>
          </p:spPr>
        </p:pic>
        <p:sp>
          <p:nvSpPr>
            <p:cNvPr id="30" name="Line 6"/>
            <p:cNvSpPr>
              <a:spLocks noChangeShapeType="1"/>
            </p:cNvSpPr>
            <p:nvPr/>
          </p:nvSpPr>
          <p:spPr bwMode="auto">
            <a:xfrm>
              <a:off x="576" y="1584"/>
              <a:ext cx="4608" cy="0"/>
            </a:xfrm>
            <a:prstGeom prst="line">
              <a:avLst/>
            </a:prstGeom>
            <a:noFill/>
            <a:ln w="28575">
              <a:solidFill>
                <a:schemeClr val="tx1"/>
              </a:solidFill>
              <a:round/>
              <a:headEnd/>
              <a:tailEnd type="arrow" w="lg" len="lg"/>
            </a:ln>
          </p:spPr>
          <p:txBody>
            <a:bodyPr/>
            <a:lstStyle/>
            <a:p>
              <a:endParaRPr lang="en-US" dirty="0">
                <a:solidFill>
                  <a:srgbClr val="000000"/>
                </a:solidFill>
                <a:latin typeface="Arial" charset="0"/>
                <a:cs typeface="Arial" charset="0"/>
              </a:endParaRPr>
            </a:p>
          </p:txBody>
        </p:sp>
        <p:sp>
          <p:nvSpPr>
            <p:cNvPr id="31" name="Line 7"/>
            <p:cNvSpPr>
              <a:spLocks noChangeShapeType="1"/>
            </p:cNvSpPr>
            <p:nvPr/>
          </p:nvSpPr>
          <p:spPr bwMode="auto">
            <a:xfrm>
              <a:off x="576" y="2160"/>
              <a:ext cx="4608" cy="0"/>
            </a:xfrm>
            <a:prstGeom prst="line">
              <a:avLst/>
            </a:prstGeom>
            <a:noFill/>
            <a:ln w="28575">
              <a:solidFill>
                <a:schemeClr val="tx1"/>
              </a:solidFill>
              <a:round/>
              <a:headEnd/>
              <a:tailEnd/>
            </a:ln>
          </p:spPr>
          <p:txBody>
            <a:bodyPr/>
            <a:lstStyle/>
            <a:p>
              <a:endParaRPr lang="en-US" dirty="0">
                <a:solidFill>
                  <a:srgbClr val="000000"/>
                </a:solidFill>
                <a:latin typeface="Arial" charset="0"/>
                <a:cs typeface="Arial" charset="0"/>
              </a:endParaRPr>
            </a:p>
          </p:txBody>
        </p:sp>
        <p:grpSp>
          <p:nvGrpSpPr>
            <p:cNvPr id="32" name="Group 31"/>
            <p:cNvGrpSpPr>
              <a:grpSpLocks/>
            </p:cNvGrpSpPr>
            <p:nvPr/>
          </p:nvGrpSpPr>
          <p:grpSpPr bwMode="auto">
            <a:xfrm>
              <a:off x="576" y="2156"/>
              <a:ext cx="4608" cy="1728"/>
              <a:chOff x="576" y="2156"/>
              <a:chExt cx="4608" cy="1728"/>
            </a:xfrm>
          </p:grpSpPr>
          <p:pic>
            <p:nvPicPr>
              <p:cNvPr id="41" name="Picture 9" descr="MPj01789340000[1]"/>
              <p:cNvPicPr>
                <a:picLocks noChangeAspect="1" noChangeArrowheads="1"/>
              </p:cNvPicPr>
              <p:nvPr/>
            </p:nvPicPr>
            <p:blipFill>
              <a:blip r:embed="rId5">
                <a:lum bright="50000" contrast="-70000"/>
              </a:blip>
              <a:stretch>
                <a:fillRect/>
              </a:stretch>
            </p:blipFill>
            <p:spPr bwMode="auto">
              <a:xfrm>
                <a:off x="576" y="2156"/>
                <a:ext cx="4608" cy="576"/>
              </a:xfrm>
              <a:prstGeom prst="rect">
                <a:avLst/>
              </a:prstGeom>
              <a:noFill/>
              <a:ln w="9525">
                <a:noFill/>
                <a:miter lim="800000"/>
                <a:headEnd/>
                <a:tailEnd/>
              </a:ln>
            </p:spPr>
          </p:pic>
          <p:pic>
            <p:nvPicPr>
              <p:cNvPr id="42" name="Picture 10" descr="MPj01789340000[1]"/>
              <p:cNvPicPr>
                <a:picLocks noChangeAspect="1" noChangeArrowheads="1"/>
              </p:cNvPicPr>
              <p:nvPr/>
            </p:nvPicPr>
            <p:blipFill>
              <a:blip r:embed="rId5">
                <a:lum bright="50000" contrast="-70000"/>
              </a:blip>
              <a:stretch>
                <a:fillRect/>
              </a:stretch>
            </p:blipFill>
            <p:spPr bwMode="auto">
              <a:xfrm>
                <a:off x="576" y="2732"/>
                <a:ext cx="4608" cy="576"/>
              </a:xfrm>
              <a:prstGeom prst="rect">
                <a:avLst/>
              </a:prstGeom>
              <a:noFill/>
              <a:ln w="9525">
                <a:noFill/>
                <a:miter lim="800000"/>
                <a:headEnd/>
                <a:tailEnd/>
              </a:ln>
            </p:spPr>
          </p:pic>
          <p:pic>
            <p:nvPicPr>
              <p:cNvPr id="43" name="Picture 11" descr="MPj01789340000[1]"/>
              <p:cNvPicPr>
                <a:picLocks noChangeAspect="1" noChangeArrowheads="1"/>
              </p:cNvPicPr>
              <p:nvPr/>
            </p:nvPicPr>
            <p:blipFill>
              <a:blip r:embed="rId5">
                <a:lum bright="50000" contrast="-70000"/>
              </a:blip>
              <a:stretch>
                <a:fillRect/>
              </a:stretch>
            </p:blipFill>
            <p:spPr bwMode="auto">
              <a:xfrm>
                <a:off x="576" y="3308"/>
                <a:ext cx="4608" cy="576"/>
              </a:xfrm>
              <a:prstGeom prst="rect">
                <a:avLst/>
              </a:prstGeom>
              <a:noFill/>
              <a:ln w="9525">
                <a:noFill/>
                <a:miter lim="800000"/>
                <a:headEnd/>
                <a:tailEnd/>
              </a:ln>
            </p:spPr>
          </p:pic>
        </p:grpSp>
        <p:sp>
          <p:nvSpPr>
            <p:cNvPr id="33" name="Line 12"/>
            <p:cNvSpPr>
              <a:spLocks noChangeShapeType="1"/>
            </p:cNvSpPr>
            <p:nvPr/>
          </p:nvSpPr>
          <p:spPr bwMode="auto">
            <a:xfrm>
              <a:off x="2880" y="1584"/>
              <a:ext cx="0" cy="2496"/>
            </a:xfrm>
            <a:prstGeom prst="line">
              <a:avLst/>
            </a:prstGeom>
            <a:noFill/>
            <a:ln w="28575">
              <a:solidFill>
                <a:schemeClr val="tx1"/>
              </a:solidFill>
              <a:round/>
              <a:headEnd/>
              <a:tailEnd type="arrow" w="lg" len="lg"/>
            </a:ln>
          </p:spPr>
          <p:txBody>
            <a:bodyPr/>
            <a:lstStyle/>
            <a:p>
              <a:endParaRPr lang="en-US" dirty="0">
                <a:solidFill>
                  <a:srgbClr val="000000"/>
                </a:solidFill>
                <a:latin typeface="Arial" charset="0"/>
                <a:cs typeface="Arial" charset="0"/>
              </a:endParaRPr>
            </a:p>
          </p:txBody>
        </p:sp>
        <p:sp>
          <p:nvSpPr>
            <p:cNvPr id="34" name="Freeform 13"/>
            <p:cNvSpPr>
              <a:spLocks/>
            </p:cNvSpPr>
            <p:nvPr/>
          </p:nvSpPr>
          <p:spPr bwMode="auto">
            <a:xfrm>
              <a:off x="3160" y="1584"/>
              <a:ext cx="1456" cy="2352"/>
            </a:xfrm>
            <a:custGeom>
              <a:avLst/>
              <a:gdLst>
                <a:gd name="T0" fmla="*/ 1448 w 1456"/>
                <a:gd name="T1" fmla="*/ 0 h 2352"/>
                <a:gd name="T2" fmla="*/ 1448 w 1456"/>
                <a:gd name="T3" fmla="*/ 144 h 2352"/>
                <a:gd name="T4" fmla="*/ 1400 w 1456"/>
                <a:gd name="T5" fmla="*/ 336 h 2352"/>
                <a:gd name="T6" fmla="*/ 1208 w 1456"/>
                <a:gd name="T7" fmla="*/ 576 h 2352"/>
                <a:gd name="T8" fmla="*/ 872 w 1456"/>
                <a:gd name="T9" fmla="*/ 816 h 2352"/>
                <a:gd name="T10" fmla="*/ 632 w 1456"/>
                <a:gd name="T11" fmla="*/ 960 h 2352"/>
                <a:gd name="T12" fmla="*/ 392 w 1456"/>
                <a:gd name="T13" fmla="*/ 1104 h 2352"/>
                <a:gd name="T14" fmla="*/ 200 w 1456"/>
                <a:gd name="T15" fmla="*/ 1344 h 2352"/>
                <a:gd name="T16" fmla="*/ 56 w 1456"/>
                <a:gd name="T17" fmla="*/ 1728 h 2352"/>
                <a:gd name="T18" fmla="*/ 8 w 1456"/>
                <a:gd name="T19" fmla="*/ 2256 h 2352"/>
                <a:gd name="T20" fmla="*/ 8 w 1456"/>
                <a:gd name="T21" fmla="*/ 2304 h 23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56"/>
                <a:gd name="T34" fmla="*/ 0 h 2352"/>
                <a:gd name="T35" fmla="*/ 1456 w 1456"/>
                <a:gd name="T36" fmla="*/ 2352 h 23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56" h="2352">
                  <a:moveTo>
                    <a:pt x="1448" y="0"/>
                  </a:moveTo>
                  <a:cubicBezTo>
                    <a:pt x="1452" y="44"/>
                    <a:pt x="1456" y="88"/>
                    <a:pt x="1448" y="144"/>
                  </a:cubicBezTo>
                  <a:cubicBezTo>
                    <a:pt x="1440" y="200"/>
                    <a:pt x="1440" y="264"/>
                    <a:pt x="1400" y="336"/>
                  </a:cubicBezTo>
                  <a:cubicBezTo>
                    <a:pt x="1360" y="408"/>
                    <a:pt x="1296" y="496"/>
                    <a:pt x="1208" y="576"/>
                  </a:cubicBezTo>
                  <a:cubicBezTo>
                    <a:pt x="1120" y="656"/>
                    <a:pt x="968" y="752"/>
                    <a:pt x="872" y="816"/>
                  </a:cubicBezTo>
                  <a:cubicBezTo>
                    <a:pt x="776" y="880"/>
                    <a:pt x="712" y="912"/>
                    <a:pt x="632" y="960"/>
                  </a:cubicBezTo>
                  <a:cubicBezTo>
                    <a:pt x="552" y="1008"/>
                    <a:pt x="464" y="1040"/>
                    <a:pt x="392" y="1104"/>
                  </a:cubicBezTo>
                  <a:cubicBezTo>
                    <a:pt x="320" y="1168"/>
                    <a:pt x="256" y="1240"/>
                    <a:pt x="200" y="1344"/>
                  </a:cubicBezTo>
                  <a:cubicBezTo>
                    <a:pt x="144" y="1448"/>
                    <a:pt x="88" y="1576"/>
                    <a:pt x="56" y="1728"/>
                  </a:cubicBezTo>
                  <a:cubicBezTo>
                    <a:pt x="24" y="1880"/>
                    <a:pt x="16" y="2160"/>
                    <a:pt x="8" y="2256"/>
                  </a:cubicBezTo>
                  <a:cubicBezTo>
                    <a:pt x="0" y="2352"/>
                    <a:pt x="8" y="2304"/>
                    <a:pt x="8" y="2304"/>
                  </a:cubicBezTo>
                </a:path>
              </a:pathLst>
            </a:custGeom>
            <a:noFill/>
            <a:ln w="57150">
              <a:solidFill>
                <a:schemeClr val="tx1"/>
              </a:solidFill>
              <a:prstDash val="sysDot"/>
              <a:round/>
              <a:headEnd/>
              <a:tailEnd/>
            </a:ln>
          </p:spPr>
          <p:txBody>
            <a:bodyPr/>
            <a:lstStyle/>
            <a:p>
              <a:endParaRPr lang="en-US" dirty="0">
                <a:solidFill>
                  <a:srgbClr val="000000"/>
                </a:solidFill>
                <a:latin typeface="Arial" charset="0"/>
                <a:cs typeface="Arial" charset="0"/>
              </a:endParaRPr>
            </a:p>
          </p:txBody>
        </p:sp>
        <p:sp>
          <p:nvSpPr>
            <p:cNvPr id="35" name="Freeform 14"/>
            <p:cNvSpPr>
              <a:spLocks/>
            </p:cNvSpPr>
            <p:nvPr/>
          </p:nvSpPr>
          <p:spPr bwMode="auto">
            <a:xfrm>
              <a:off x="2968" y="1584"/>
              <a:ext cx="1640" cy="2304"/>
            </a:xfrm>
            <a:custGeom>
              <a:avLst/>
              <a:gdLst>
                <a:gd name="T0" fmla="*/ 1640 w 1640"/>
                <a:gd name="T1" fmla="*/ 0 h 2304"/>
                <a:gd name="T2" fmla="*/ 1592 w 1640"/>
                <a:gd name="T3" fmla="*/ 192 h 2304"/>
                <a:gd name="T4" fmla="*/ 1448 w 1640"/>
                <a:gd name="T5" fmla="*/ 288 h 2304"/>
                <a:gd name="T6" fmla="*/ 776 w 1640"/>
                <a:gd name="T7" fmla="*/ 336 h 2304"/>
                <a:gd name="T8" fmla="*/ 248 w 1640"/>
                <a:gd name="T9" fmla="*/ 432 h 2304"/>
                <a:gd name="T10" fmla="*/ 56 w 1640"/>
                <a:gd name="T11" fmla="*/ 816 h 2304"/>
                <a:gd name="T12" fmla="*/ 8 w 1640"/>
                <a:gd name="T13" fmla="*/ 1824 h 2304"/>
                <a:gd name="T14" fmla="*/ 8 w 1640"/>
                <a:gd name="T15" fmla="*/ 2304 h 2304"/>
                <a:gd name="T16" fmla="*/ 0 60000 65536"/>
                <a:gd name="T17" fmla="*/ 0 60000 65536"/>
                <a:gd name="T18" fmla="*/ 0 60000 65536"/>
                <a:gd name="T19" fmla="*/ 0 60000 65536"/>
                <a:gd name="T20" fmla="*/ 0 60000 65536"/>
                <a:gd name="T21" fmla="*/ 0 60000 65536"/>
                <a:gd name="T22" fmla="*/ 0 60000 65536"/>
                <a:gd name="T23" fmla="*/ 0 60000 65536"/>
                <a:gd name="T24" fmla="*/ 0 w 1640"/>
                <a:gd name="T25" fmla="*/ 0 h 2304"/>
                <a:gd name="T26" fmla="*/ 1640 w 1640"/>
                <a:gd name="T27" fmla="*/ 2304 h 23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0" h="2304">
                  <a:moveTo>
                    <a:pt x="1640" y="0"/>
                  </a:moveTo>
                  <a:cubicBezTo>
                    <a:pt x="1632" y="72"/>
                    <a:pt x="1624" y="144"/>
                    <a:pt x="1592" y="192"/>
                  </a:cubicBezTo>
                  <a:cubicBezTo>
                    <a:pt x="1560" y="240"/>
                    <a:pt x="1584" y="264"/>
                    <a:pt x="1448" y="288"/>
                  </a:cubicBezTo>
                  <a:cubicBezTo>
                    <a:pt x="1312" y="312"/>
                    <a:pt x="976" y="312"/>
                    <a:pt x="776" y="336"/>
                  </a:cubicBezTo>
                  <a:cubicBezTo>
                    <a:pt x="576" y="360"/>
                    <a:pt x="368" y="352"/>
                    <a:pt x="248" y="432"/>
                  </a:cubicBezTo>
                  <a:cubicBezTo>
                    <a:pt x="128" y="512"/>
                    <a:pt x="96" y="584"/>
                    <a:pt x="56" y="816"/>
                  </a:cubicBezTo>
                  <a:cubicBezTo>
                    <a:pt x="16" y="1048"/>
                    <a:pt x="16" y="1576"/>
                    <a:pt x="8" y="1824"/>
                  </a:cubicBezTo>
                  <a:cubicBezTo>
                    <a:pt x="0" y="2072"/>
                    <a:pt x="8" y="2224"/>
                    <a:pt x="8" y="2304"/>
                  </a:cubicBezTo>
                </a:path>
              </a:pathLst>
            </a:custGeom>
            <a:noFill/>
            <a:ln w="57150">
              <a:solidFill>
                <a:srgbClr val="FF0000"/>
              </a:solidFill>
              <a:round/>
              <a:headEnd/>
              <a:tailEnd/>
            </a:ln>
          </p:spPr>
          <p:txBody>
            <a:bodyPr/>
            <a:lstStyle/>
            <a:p>
              <a:endParaRPr lang="en-US" dirty="0">
                <a:solidFill>
                  <a:srgbClr val="000000"/>
                </a:solidFill>
                <a:latin typeface="Arial" charset="0"/>
                <a:cs typeface="Arial" charset="0"/>
              </a:endParaRPr>
            </a:p>
          </p:txBody>
        </p:sp>
        <p:sp>
          <p:nvSpPr>
            <p:cNvPr id="36" name="Text Box 15"/>
            <p:cNvSpPr txBox="1">
              <a:spLocks noChangeArrowheads="1"/>
            </p:cNvSpPr>
            <p:nvPr/>
          </p:nvSpPr>
          <p:spPr bwMode="auto">
            <a:xfrm>
              <a:off x="864" y="1680"/>
              <a:ext cx="1447" cy="460"/>
            </a:xfrm>
            <a:prstGeom prst="rect">
              <a:avLst/>
            </a:prstGeom>
            <a:noFill/>
            <a:ln w="9525">
              <a:noFill/>
              <a:miter lim="800000"/>
              <a:headEnd/>
              <a:tailEnd/>
            </a:ln>
          </p:spPr>
          <p:txBody>
            <a:bodyPr wrap="square">
              <a:spAutoFit/>
            </a:bodyPr>
            <a:lstStyle/>
            <a:p>
              <a:pPr>
                <a:spcBef>
                  <a:spcPct val="50000"/>
                </a:spcBef>
              </a:pPr>
              <a:r>
                <a:rPr lang="en-US" sz="1400" b="1" dirty="0">
                  <a:solidFill>
                    <a:srgbClr val="000000"/>
                  </a:solidFill>
                  <a:latin typeface="Arial" charset="0"/>
                  <a:cs typeface="Arial" charset="0"/>
                </a:rPr>
                <a:t>E</a:t>
              </a:r>
              <a:r>
                <a:rPr lang="en-US" sz="1400" b="1" baseline="-25000" dirty="0">
                  <a:solidFill>
                    <a:srgbClr val="000000"/>
                  </a:solidFill>
                  <a:latin typeface="Arial" charset="0"/>
                  <a:cs typeface="Arial" charset="0"/>
                </a:rPr>
                <a:t>1</a:t>
              </a:r>
              <a:r>
                <a:rPr lang="en-US" sz="1400" b="1" dirty="0">
                  <a:solidFill>
                    <a:srgbClr val="000000"/>
                  </a:solidFill>
                  <a:latin typeface="Arial" charset="0"/>
                  <a:cs typeface="Arial" charset="0"/>
                </a:rPr>
                <a:t> &gt; E</a:t>
              </a:r>
              <a:r>
                <a:rPr lang="en-US" sz="1400" b="1" baseline="-25000" dirty="0">
                  <a:solidFill>
                    <a:srgbClr val="000000"/>
                  </a:solidFill>
                  <a:latin typeface="Arial" charset="0"/>
                  <a:cs typeface="Arial" charset="0"/>
                </a:rPr>
                <a:t>2</a:t>
              </a:r>
              <a:endParaRPr lang="en-US" sz="1400" b="1" dirty="0">
                <a:solidFill>
                  <a:srgbClr val="000000"/>
                </a:solidFill>
                <a:latin typeface="Arial" charset="0"/>
                <a:cs typeface="Arial" charset="0"/>
              </a:endParaRPr>
            </a:p>
          </p:txBody>
        </p:sp>
        <p:sp>
          <p:nvSpPr>
            <p:cNvPr id="37" name="Text Box 16"/>
            <p:cNvSpPr txBox="1">
              <a:spLocks noChangeArrowheads="1"/>
            </p:cNvSpPr>
            <p:nvPr/>
          </p:nvSpPr>
          <p:spPr bwMode="auto">
            <a:xfrm>
              <a:off x="1200" y="2743"/>
              <a:ext cx="1225" cy="460"/>
            </a:xfrm>
            <a:prstGeom prst="rect">
              <a:avLst/>
            </a:prstGeom>
            <a:noFill/>
            <a:ln w="9525">
              <a:noFill/>
              <a:miter lim="800000"/>
              <a:headEnd/>
              <a:tailEnd/>
            </a:ln>
          </p:spPr>
          <p:txBody>
            <a:bodyPr wrap="square">
              <a:spAutoFit/>
            </a:bodyPr>
            <a:lstStyle/>
            <a:p>
              <a:pPr>
                <a:spcBef>
                  <a:spcPct val="50000"/>
                </a:spcBef>
              </a:pPr>
              <a:r>
                <a:rPr lang="en-US" sz="1400" b="1" dirty="0">
                  <a:solidFill>
                    <a:srgbClr val="000000"/>
                  </a:solidFill>
                  <a:latin typeface="Arial" charset="0"/>
                  <a:cs typeface="Arial" charset="0"/>
                </a:rPr>
                <a:t>E</a:t>
              </a:r>
              <a:r>
                <a:rPr lang="en-US" sz="1400" b="1" baseline="-25000" dirty="0">
                  <a:solidFill>
                    <a:srgbClr val="000000"/>
                  </a:solidFill>
                  <a:latin typeface="Arial" charset="0"/>
                  <a:cs typeface="Arial" charset="0"/>
                </a:rPr>
                <a:t>2</a:t>
              </a:r>
              <a:endParaRPr lang="en-US" sz="1400" b="1" dirty="0">
                <a:solidFill>
                  <a:srgbClr val="000000"/>
                </a:solidFill>
                <a:latin typeface="Arial" charset="0"/>
                <a:cs typeface="Arial" charset="0"/>
              </a:endParaRPr>
            </a:p>
          </p:txBody>
        </p:sp>
        <p:sp>
          <p:nvSpPr>
            <p:cNvPr id="38" name="Text Box 17"/>
            <p:cNvSpPr txBox="1">
              <a:spLocks noChangeArrowheads="1"/>
            </p:cNvSpPr>
            <p:nvPr/>
          </p:nvSpPr>
          <p:spPr bwMode="auto">
            <a:xfrm>
              <a:off x="4001" y="1176"/>
              <a:ext cx="1329" cy="460"/>
            </a:xfrm>
            <a:prstGeom prst="rect">
              <a:avLst/>
            </a:prstGeom>
            <a:noFill/>
            <a:ln w="9525">
              <a:noFill/>
              <a:miter lim="800000"/>
              <a:headEnd/>
              <a:tailEnd/>
            </a:ln>
          </p:spPr>
          <p:txBody>
            <a:bodyPr wrap="square">
              <a:spAutoFit/>
            </a:bodyPr>
            <a:lstStyle/>
            <a:p>
              <a:pPr>
                <a:spcBef>
                  <a:spcPct val="50000"/>
                </a:spcBef>
              </a:pPr>
              <a:r>
                <a:rPr lang="en-US" sz="1400" b="1" dirty="0">
                  <a:solidFill>
                    <a:srgbClr val="000000"/>
                  </a:solidFill>
                  <a:latin typeface="Arial" charset="0"/>
                  <a:cs typeface="Arial" charset="0"/>
                </a:rPr>
                <a:t>Stress</a:t>
              </a:r>
            </a:p>
          </p:txBody>
        </p:sp>
        <p:sp>
          <p:nvSpPr>
            <p:cNvPr id="39" name="Text Box 18"/>
            <p:cNvSpPr txBox="1">
              <a:spLocks noChangeArrowheads="1"/>
            </p:cNvSpPr>
            <p:nvPr/>
          </p:nvSpPr>
          <p:spPr bwMode="auto">
            <a:xfrm>
              <a:off x="3691" y="2750"/>
              <a:ext cx="1488" cy="1103"/>
            </a:xfrm>
            <a:prstGeom prst="rect">
              <a:avLst/>
            </a:prstGeom>
            <a:noFill/>
            <a:ln w="9525">
              <a:noFill/>
              <a:miter lim="800000"/>
              <a:headEnd/>
              <a:tailEnd/>
            </a:ln>
          </p:spPr>
          <p:txBody>
            <a:bodyPr>
              <a:spAutoFit/>
            </a:bodyPr>
            <a:lstStyle/>
            <a:p>
              <a:pPr>
                <a:spcBef>
                  <a:spcPct val="50000"/>
                </a:spcBef>
              </a:pPr>
              <a:r>
                <a:rPr lang="en-US" sz="1400" b="1" dirty="0">
                  <a:solidFill>
                    <a:srgbClr val="000000"/>
                  </a:solidFill>
                  <a:latin typeface="Arial" charset="0"/>
                  <a:cs typeface="Arial" charset="0"/>
                </a:rPr>
                <a:t>Stress in uniform soil</a:t>
              </a:r>
            </a:p>
          </p:txBody>
        </p:sp>
        <p:sp>
          <p:nvSpPr>
            <p:cNvPr id="40" name="Line 19"/>
            <p:cNvSpPr>
              <a:spLocks noChangeShapeType="1"/>
            </p:cNvSpPr>
            <p:nvPr/>
          </p:nvSpPr>
          <p:spPr bwMode="auto">
            <a:xfrm flipH="1" flipV="1">
              <a:off x="3552" y="2732"/>
              <a:ext cx="192" cy="292"/>
            </a:xfrm>
            <a:prstGeom prst="line">
              <a:avLst/>
            </a:prstGeom>
            <a:noFill/>
            <a:ln w="28575">
              <a:solidFill>
                <a:schemeClr val="tx1"/>
              </a:solidFill>
              <a:round/>
              <a:headEnd/>
              <a:tailEnd type="arrow" w="lg" len="lg"/>
            </a:ln>
          </p:spPr>
          <p:txBody>
            <a:bodyPr/>
            <a:lstStyle/>
            <a:p>
              <a:endParaRPr lang="en-US" dirty="0">
                <a:solidFill>
                  <a:srgbClr val="000000"/>
                </a:solidFill>
                <a:latin typeface="Arial" charset="0"/>
                <a:cs typeface="Arial" charset="0"/>
              </a:endParaRPr>
            </a:p>
          </p:txBody>
        </p:sp>
      </p:grpSp>
      <p:pic>
        <p:nvPicPr>
          <p:cNvPr id="91138" name="Picture 2" descr="JP Giroud"/>
          <p:cNvPicPr>
            <a:picLocks noChangeAspect="1" noChangeArrowheads="1"/>
          </p:cNvPicPr>
          <p:nvPr/>
        </p:nvPicPr>
        <p:blipFill>
          <a:blip r:embed="rId6"/>
          <a:srcRect/>
          <a:stretch>
            <a:fillRect/>
          </a:stretch>
        </p:blipFill>
        <p:spPr bwMode="auto">
          <a:xfrm>
            <a:off x="5136347" y="4135272"/>
            <a:ext cx="1946916" cy="2518012"/>
          </a:xfrm>
          <a:prstGeom prst="rect">
            <a:avLst/>
          </a:prstGeom>
          <a:noFill/>
        </p:spPr>
      </p:pic>
      <p:pic>
        <p:nvPicPr>
          <p:cNvPr id="91140" name="Picture 4" descr="Jie Han"/>
          <p:cNvPicPr>
            <a:picLocks noChangeAspect="1" noChangeArrowheads="1"/>
          </p:cNvPicPr>
          <p:nvPr/>
        </p:nvPicPr>
        <p:blipFill>
          <a:blip r:embed="rId7"/>
          <a:srcRect/>
          <a:stretch>
            <a:fillRect/>
          </a:stretch>
        </p:blipFill>
        <p:spPr bwMode="auto">
          <a:xfrm>
            <a:off x="7169862" y="4135272"/>
            <a:ext cx="1676250" cy="2500407"/>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94020" name="Object 4"/>
          <p:cNvGraphicFramePr>
            <a:graphicFrameLocks noChangeAspect="1"/>
          </p:cNvGraphicFramePr>
          <p:nvPr>
            <p:extLst>
              <p:ext uri="{D42A27DB-BD31-4B8C-83A1-F6EECF244321}">
                <p14:modId xmlns:p14="http://schemas.microsoft.com/office/powerpoint/2010/main" val="3249052790"/>
              </p:ext>
            </p:extLst>
          </p:nvPr>
        </p:nvGraphicFramePr>
        <p:xfrm>
          <a:off x="1315090" y="3276449"/>
          <a:ext cx="4393501" cy="1135194"/>
        </p:xfrm>
        <a:graphic>
          <a:graphicData uri="http://schemas.openxmlformats.org/presentationml/2006/ole">
            <mc:AlternateContent xmlns:mc="http://schemas.openxmlformats.org/markup-compatibility/2006">
              <mc:Choice xmlns:v="urn:schemas-microsoft-com:vml" Requires="v">
                <p:oleObj spid="_x0000_s29736" name="Equation" r:id="rId3" imgW="1968480" imgH="507960" progId="">
                  <p:embed/>
                </p:oleObj>
              </mc:Choice>
              <mc:Fallback>
                <p:oleObj name="Equation" r:id="rId3" imgW="1968480" imgH="5079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5090" y="3276449"/>
                        <a:ext cx="4393501" cy="1135194"/>
                      </a:xfrm>
                      <a:prstGeom prst="rect">
                        <a:avLst/>
                      </a:prstGeom>
                      <a:noFill/>
                      <a:ln>
                        <a:noFill/>
                      </a:ln>
                      <a:effectLst/>
                      <a:extLst/>
                    </p:spPr>
                  </p:pic>
                </p:oleObj>
              </mc:Fallback>
            </mc:AlternateContent>
          </a:graphicData>
        </a:graphic>
      </p:graphicFrame>
      <p:graphicFrame>
        <p:nvGraphicFramePr>
          <p:cNvPr id="4694021" name="Object 5"/>
          <p:cNvGraphicFramePr>
            <a:graphicFrameLocks noChangeAspect="1"/>
          </p:cNvGraphicFramePr>
          <p:nvPr>
            <p:extLst>
              <p:ext uri="{D42A27DB-BD31-4B8C-83A1-F6EECF244321}">
                <p14:modId xmlns:p14="http://schemas.microsoft.com/office/powerpoint/2010/main" val="951778175"/>
              </p:ext>
            </p:extLst>
          </p:nvPr>
        </p:nvGraphicFramePr>
        <p:xfrm>
          <a:off x="1187866" y="4596344"/>
          <a:ext cx="6007694" cy="1454596"/>
        </p:xfrm>
        <a:graphic>
          <a:graphicData uri="http://schemas.openxmlformats.org/presentationml/2006/ole">
            <mc:AlternateContent xmlns:mc="http://schemas.openxmlformats.org/markup-compatibility/2006">
              <mc:Choice xmlns:v="urn:schemas-microsoft-com:vml" Requires="v">
                <p:oleObj spid="_x0000_s29737" name="Equation" r:id="rId5" imgW="3670200" imgH="888840" progId="">
                  <p:embed/>
                </p:oleObj>
              </mc:Choice>
              <mc:Fallback>
                <p:oleObj name="Equation" r:id="rId5" imgW="3670200" imgH="88884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866" y="4596344"/>
                        <a:ext cx="6007694" cy="1454596"/>
                      </a:xfrm>
                      <a:prstGeom prst="rect">
                        <a:avLst/>
                      </a:prstGeom>
                      <a:noFill/>
                      <a:ln>
                        <a:noFill/>
                      </a:ln>
                      <a:effectLst/>
                      <a:extLst/>
                    </p:spPr>
                  </p:pic>
                </p:oleObj>
              </mc:Fallback>
            </mc:AlternateContent>
          </a:graphicData>
        </a:graphic>
      </p:graphicFrame>
      <p:sp>
        <p:nvSpPr>
          <p:cNvPr id="6" name="Rectangle 3"/>
          <p:cNvSpPr txBox="1">
            <a:spLocks noChangeArrowheads="1"/>
          </p:cNvSpPr>
          <p:nvPr/>
        </p:nvSpPr>
        <p:spPr>
          <a:xfrm>
            <a:off x="711579" y="1882058"/>
            <a:ext cx="7572229" cy="913282"/>
          </a:xfrm>
          <a:prstGeom prst="rect">
            <a:avLst/>
          </a:prstGeom>
        </p:spPr>
        <p:txBody>
          <a:bodyPr/>
          <a:lstStyle/>
          <a:p>
            <a:pPr marL="342900" indent="-342900">
              <a:lnSpc>
                <a:spcPct val="120000"/>
              </a:lnSpc>
              <a:spcBef>
                <a:spcPct val="20000"/>
              </a:spcBef>
              <a:buClr>
                <a:srgbClr val="E31836"/>
              </a:buClr>
              <a:buFont typeface="Wingdings" panose="05000000000000000000" pitchFamily="2" charset="2"/>
              <a:buChar char="§"/>
            </a:pPr>
            <a:r>
              <a:rPr lang="en-US" kern="0" dirty="0" err="1">
                <a:solidFill>
                  <a:srgbClr val="000000"/>
                </a:solidFill>
                <a:latin typeface="Verdana"/>
                <a:cs typeface="Arial" charset="0"/>
              </a:rPr>
              <a:t>Giroud</a:t>
            </a:r>
            <a:r>
              <a:rPr lang="en-US" kern="0" dirty="0">
                <a:solidFill>
                  <a:srgbClr val="000000"/>
                </a:solidFill>
                <a:latin typeface="Verdana"/>
                <a:cs typeface="Arial" charset="0"/>
              </a:rPr>
              <a:t> Han method uses the same Giroud Noiray equation for unreinforced and reinforced unpaved roads</a:t>
            </a:r>
          </a:p>
        </p:txBody>
      </p:sp>
      <p:sp>
        <p:nvSpPr>
          <p:cNvPr id="7" name="Rectangle 2"/>
          <p:cNvSpPr txBox="1">
            <a:spLocks noChangeArrowheads="1"/>
          </p:cNvSpPr>
          <p:nvPr/>
        </p:nvSpPr>
        <p:spPr>
          <a:xfrm>
            <a:off x="222191" y="228600"/>
            <a:ext cx="8617009" cy="497793"/>
          </a:xfrm>
          <a:prstGeom prst="rect">
            <a:avLst/>
          </a:prstGeom>
        </p:spPr>
        <p:txBody>
          <a:bodyPr anchor="b"/>
          <a:lstStyle/>
          <a:p>
            <a:pPr>
              <a:defRPr/>
            </a:pPr>
            <a:r>
              <a:rPr lang="en-US" sz="2400" kern="0" dirty="0">
                <a:solidFill>
                  <a:srgbClr val="F3F3F3"/>
                </a:solidFill>
                <a:latin typeface="Verdana"/>
                <a:cs typeface="Arial" charset="0"/>
              </a:rPr>
              <a:t>Design Theory – Giroud Han (2004)</a:t>
            </a:r>
          </a:p>
        </p:txBody>
      </p:sp>
      <p:sp>
        <p:nvSpPr>
          <p:cNvPr id="8" name="TextBox 7"/>
          <p:cNvSpPr txBox="1"/>
          <p:nvPr/>
        </p:nvSpPr>
        <p:spPr>
          <a:xfrm>
            <a:off x="-1" y="6591869"/>
            <a:ext cx="5008729" cy="246221"/>
          </a:xfrm>
          <a:prstGeom prst="rect">
            <a:avLst/>
          </a:prstGeom>
          <a:noFill/>
        </p:spPr>
        <p:txBody>
          <a:bodyPr wrap="square" rtlCol="0">
            <a:spAutoFit/>
          </a:bodyPr>
          <a:lstStyle/>
          <a:p>
            <a:r>
              <a:rPr lang="en-US" sz="1000" dirty="0">
                <a:solidFill>
                  <a:srgbClr val="000000"/>
                </a:solidFill>
                <a:latin typeface="Arial" charset="0"/>
                <a:cs typeface="Arial" charset="0"/>
              </a:rPr>
              <a:t>JP Giroud - International Conference on </a:t>
            </a:r>
            <a:r>
              <a:rPr lang="en-US" sz="1000" dirty="0" err="1">
                <a:solidFill>
                  <a:srgbClr val="000000"/>
                </a:solidFill>
                <a:latin typeface="Arial" charset="0"/>
                <a:cs typeface="Arial" charset="0"/>
              </a:rPr>
              <a:t>Geosynthetics</a:t>
            </a:r>
            <a:r>
              <a:rPr lang="en-US" sz="1000" dirty="0">
                <a:solidFill>
                  <a:srgbClr val="000000"/>
                </a:solidFill>
                <a:latin typeface="Arial" charset="0"/>
                <a:cs typeface="Arial" charset="0"/>
              </a:rPr>
              <a:t> 9 – Cancun, Mexico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4694020"/>
                                        </p:tgtEl>
                                        <p:attrNameLst>
                                          <p:attrName>style.visibility</p:attrName>
                                        </p:attrNameLst>
                                      </p:cBhvr>
                                      <p:to>
                                        <p:strVal val="visible"/>
                                      </p:to>
                                    </p:set>
                                    <p:animEffect transition="in" filter="fade">
                                      <p:cBhvr>
                                        <p:cTn id="9" dur="500"/>
                                        <p:tgtEl>
                                          <p:spTgt spid="4694020"/>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2.5E-6 -4.81481E-6 L 2.5E-6 -0.20856 " pathEditMode="relative" rAng="0" ptsTypes="AA">
                                      <p:cBhvr>
                                        <p:cTn id="13" dur="2000" fill="hold"/>
                                        <p:tgtEl>
                                          <p:spTgt spid="4694020"/>
                                        </p:tgtEl>
                                        <p:attrNameLst>
                                          <p:attrName>ppt_x</p:attrName>
                                          <p:attrName>ppt_y</p:attrName>
                                        </p:attrNameLst>
                                      </p:cBhvr>
                                      <p:rCtr x="0" y="-104"/>
                                    </p:animMotion>
                                  </p:childTnLst>
                                </p:cTn>
                              </p:par>
                              <p:par>
                                <p:cTn id="14" presetID="10" presetClass="entr" presetSubtype="0" fill="hold" nodeType="withEffect">
                                  <p:stCondLst>
                                    <p:cond delay="0"/>
                                  </p:stCondLst>
                                  <p:childTnLst>
                                    <p:set>
                                      <p:cBhvr>
                                        <p:cTn id="15" dur="1" fill="hold">
                                          <p:stCondLst>
                                            <p:cond delay="0"/>
                                          </p:stCondLst>
                                        </p:cTn>
                                        <p:tgtEl>
                                          <p:spTgt spid="4694021"/>
                                        </p:tgtEl>
                                        <p:attrNameLst>
                                          <p:attrName>style.visibility</p:attrName>
                                        </p:attrNameLst>
                                      </p:cBhvr>
                                      <p:to>
                                        <p:strVal val="visible"/>
                                      </p:to>
                                    </p:set>
                                    <p:animEffect transition="in" filter="fade">
                                      <p:cBhvr>
                                        <p:cTn id="16" dur="500"/>
                                        <p:tgtEl>
                                          <p:spTgt spid="4694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95042" name="Object 2"/>
          <p:cNvGraphicFramePr>
            <a:graphicFrameLocks noChangeAspect="1"/>
          </p:cNvGraphicFramePr>
          <p:nvPr>
            <p:extLst>
              <p:ext uri="{D42A27DB-BD31-4B8C-83A1-F6EECF244321}">
                <p14:modId xmlns:p14="http://schemas.microsoft.com/office/powerpoint/2010/main" val="4205261313"/>
              </p:ext>
            </p:extLst>
          </p:nvPr>
        </p:nvGraphicFramePr>
        <p:xfrm>
          <a:off x="2115003" y="1691050"/>
          <a:ext cx="4573802" cy="1181780"/>
        </p:xfrm>
        <a:graphic>
          <a:graphicData uri="http://schemas.openxmlformats.org/presentationml/2006/ole">
            <mc:AlternateContent xmlns:mc="http://schemas.openxmlformats.org/markup-compatibility/2006">
              <mc:Choice xmlns:v="urn:schemas-microsoft-com:vml" Requires="v">
                <p:oleObj spid="_x0000_s30760" name="Equation" r:id="rId3" imgW="1968480" imgH="507960" progId="">
                  <p:embed/>
                </p:oleObj>
              </mc:Choice>
              <mc:Fallback>
                <p:oleObj name="Equation" r:id="rId3" imgW="1968480" imgH="5079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5003" y="1691050"/>
                        <a:ext cx="4573802" cy="1181780"/>
                      </a:xfrm>
                      <a:prstGeom prst="rect">
                        <a:avLst/>
                      </a:prstGeom>
                      <a:noFill/>
                      <a:ln>
                        <a:noFill/>
                      </a:ln>
                      <a:effectLst/>
                      <a:extLst/>
                    </p:spPr>
                  </p:pic>
                </p:oleObj>
              </mc:Fallback>
            </mc:AlternateContent>
          </a:graphicData>
        </a:graphic>
      </p:graphicFrame>
      <p:graphicFrame>
        <p:nvGraphicFramePr>
          <p:cNvPr id="4695048" name="Object 8"/>
          <p:cNvGraphicFramePr>
            <a:graphicFrameLocks noChangeAspect="1"/>
          </p:cNvGraphicFramePr>
          <p:nvPr>
            <p:extLst>
              <p:ext uri="{D42A27DB-BD31-4B8C-83A1-F6EECF244321}">
                <p14:modId xmlns:p14="http://schemas.microsoft.com/office/powerpoint/2010/main" val="1134753461"/>
              </p:ext>
            </p:extLst>
          </p:nvPr>
        </p:nvGraphicFramePr>
        <p:xfrm>
          <a:off x="1855169" y="3951618"/>
          <a:ext cx="5239779" cy="1781525"/>
        </p:xfrm>
        <a:graphic>
          <a:graphicData uri="http://schemas.openxmlformats.org/presentationml/2006/ole">
            <mc:AlternateContent xmlns:mc="http://schemas.openxmlformats.org/markup-compatibility/2006">
              <mc:Choice xmlns:v="urn:schemas-microsoft-com:vml" Requires="v">
                <p:oleObj spid="_x0000_s30761" name="Equation" r:id="rId5" imgW="2577960" imgH="876240" progId="">
                  <p:embed/>
                </p:oleObj>
              </mc:Choice>
              <mc:Fallback>
                <p:oleObj name="Equation" r:id="rId5" imgW="2577960" imgH="87624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5169" y="3951618"/>
                        <a:ext cx="5239779" cy="1781525"/>
                      </a:xfrm>
                      <a:prstGeom prst="rect">
                        <a:avLst/>
                      </a:prstGeom>
                      <a:noFill/>
                      <a:ln>
                        <a:noFill/>
                      </a:ln>
                      <a:effectLst/>
                      <a:extLst/>
                    </p:spPr>
                  </p:pic>
                </p:oleObj>
              </mc:Fallback>
            </mc:AlternateContent>
          </a:graphicData>
        </a:graphic>
      </p:graphicFrame>
      <p:sp>
        <p:nvSpPr>
          <p:cNvPr id="7" name="Rectangle 2"/>
          <p:cNvSpPr txBox="1">
            <a:spLocks noChangeArrowheads="1"/>
          </p:cNvSpPr>
          <p:nvPr/>
        </p:nvSpPr>
        <p:spPr>
          <a:xfrm>
            <a:off x="213645" y="228600"/>
            <a:ext cx="8625555" cy="472155"/>
          </a:xfrm>
          <a:prstGeom prst="rect">
            <a:avLst/>
          </a:prstGeom>
        </p:spPr>
        <p:txBody>
          <a:bodyPr anchor="b"/>
          <a:lstStyle/>
          <a:p>
            <a:pPr>
              <a:defRPr/>
            </a:pPr>
            <a:r>
              <a:rPr lang="en-US" sz="2400" kern="0" dirty="0">
                <a:solidFill>
                  <a:srgbClr val="F3F3F3"/>
                </a:solidFill>
                <a:latin typeface="Verdana"/>
                <a:cs typeface="Arial" charset="0"/>
              </a:rPr>
              <a:t>Design Theory – Giroud Han (2004)</a:t>
            </a:r>
          </a:p>
        </p:txBody>
      </p:sp>
      <p:sp>
        <p:nvSpPr>
          <p:cNvPr id="8" name="Rectangle 3"/>
          <p:cNvSpPr txBox="1">
            <a:spLocks noChangeArrowheads="1"/>
          </p:cNvSpPr>
          <p:nvPr/>
        </p:nvSpPr>
        <p:spPr>
          <a:xfrm>
            <a:off x="903030" y="2982037"/>
            <a:ext cx="7572229" cy="820842"/>
          </a:xfrm>
          <a:prstGeom prst="rect">
            <a:avLst/>
          </a:prstGeom>
        </p:spPr>
        <p:txBody>
          <a:bodyPr/>
          <a:lstStyle/>
          <a:p>
            <a:pPr marL="342900" indent="-342900">
              <a:lnSpc>
                <a:spcPct val="120000"/>
              </a:lnSpc>
              <a:spcBef>
                <a:spcPct val="20000"/>
              </a:spcBef>
              <a:buClr>
                <a:srgbClr val="E31836"/>
              </a:buClr>
              <a:buFont typeface="Wingdings" panose="05000000000000000000" pitchFamily="2" charset="2"/>
              <a:buChar char="§"/>
            </a:pPr>
            <a:r>
              <a:rPr lang="en-US" dirty="0">
                <a:solidFill>
                  <a:srgbClr val="FF0000"/>
                </a:solidFill>
                <a:ea typeface="Verdana" panose="020B0604030504040204" pitchFamily="34" charset="0"/>
                <a:cs typeface="Verdana" panose="020B0604030504040204" pitchFamily="34" charset="0"/>
              </a:rPr>
              <a:t>Bearing capacity factor</a:t>
            </a:r>
            <a:r>
              <a:rPr lang="en-US" dirty="0">
                <a:solidFill>
                  <a:srgbClr val="000000"/>
                </a:solidFill>
                <a:ea typeface="Verdana" panose="020B0604030504040204" pitchFamily="34" charset="0"/>
                <a:cs typeface="Verdana" panose="020B0604030504040204" pitchFamily="34" charset="0"/>
              </a:rPr>
              <a:t>, </a:t>
            </a:r>
            <a:r>
              <a:rPr lang="en-US" i="1" dirty="0" err="1">
                <a:solidFill>
                  <a:srgbClr val="FF0000"/>
                </a:solidFill>
                <a:ea typeface="Verdana" panose="020B0604030504040204" pitchFamily="34" charset="0"/>
                <a:cs typeface="Verdana" panose="020B0604030504040204" pitchFamily="34" charset="0"/>
              </a:rPr>
              <a:t>N</a:t>
            </a:r>
            <a:r>
              <a:rPr lang="en-US" i="1" baseline="-25000" dirty="0" err="1">
                <a:solidFill>
                  <a:srgbClr val="FF0000"/>
                </a:solidFill>
                <a:ea typeface="Verdana" panose="020B0604030504040204" pitchFamily="34" charset="0"/>
                <a:cs typeface="Verdana" panose="020B0604030504040204" pitchFamily="34" charset="0"/>
              </a:rPr>
              <a:t>c</a:t>
            </a:r>
            <a:r>
              <a:rPr lang="en-US" i="1" baseline="-25000" dirty="0">
                <a:solidFill>
                  <a:srgbClr val="000000"/>
                </a:solidFill>
                <a:ea typeface="Verdana" panose="020B0604030504040204" pitchFamily="34" charset="0"/>
                <a:cs typeface="Verdana" panose="020B0604030504040204" pitchFamily="34" charset="0"/>
              </a:rPr>
              <a:t> </a:t>
            </a:r>
            <a:r>
              <a:rPr lang="en-US" dirty="0">
                <a:solidFill>
                  <a:srgbClr val="000000"/>
                </a:solidFill>
                <a:ea typeface="Verdana" panose="020B0604030504040204" pitchFamily="34" charset="0"/>
                <a:cs typeface="Verdana" panose="020B0604030504040204" pitchFamily="34" charset="0"/>
              </a:rPr>
              <a:t>, is theoretically justified and depends on the type of reinforcement:</a:t>
            </a:r>
          </a:p>
          <a:p>
            <a:pPr marL="342900" indent="-342900">
              <a:lnSpc>
                <a:spcPct val="120000"/>
              </a:lnSpc>
              <a:spcBef>
                <a:spcPct val="20000"/>
              </a:spcBef>
              <a:buClr>
                <a:srgbClr val="E31836"/>
              </a:buClr>
              <a:buFont typeface="Wingdings" panose="05000000000000000000" pitchFamily="2" charset="2"/>
              <a:buChar char="§"/>
            </a:pPr>
            <a:endParaRPr lang="en-US" sz="2400" kern="0" dirty="0">
              <a:solidFill>
                <a:srgbClr val="000000"/>
              </a:solidFill>
              <a:latin typeface="Verdana"/>
              <a:cs typeface="Arial" charset="0"/>
            </a:endParaRPr>
          </a:p>
          <a:p>
            <a:pPr marL="742950" lvl="1" indent="-285750">
              <a:lnSpc>
                <a:spcPct val="120000"/>
              </a:lnSpc>
              <a:spcBef>
                <a:spcPct val="20000"/>
              </a:spcBef>
              <a:buFont typeface="Times" charset="0"/>
              <a:buChar char="•"/>
              <a:defRPr/>
            </a:pPr>
            <a:endParaRPr lang="en-US" sz="2000" kern="0" dirty="0">
              <a:solidFill>
                <a:srgbClr val="000000"/>
              </a:solidFill>
              <a:latin typeface="Verdana"/>
              <a:cs typeface="Arial" charset="0"/>
            </a:endParaRPr>
          </a:p>
        </p:txBody>
      </p:sp>
      <p:sp>
        <p:nvSpPr>
          <p:cNvPr id="9" name="TextBox 8"/>
          <p:cNvSpPr txBox="1"/>
          <p:nvPr/>
        </p:nvSpPr>
        <p:spPr>
          <a:xfrm>
            <a:off x="-1" y="6591869"/>
            <a:ext cx="5008729" cy="246221"/>
          </a:xfrm>
          <a:prstGeom prst="rect">
            <a:avLst/>
          </a:prstGeom>
          <a:noFill/>
        </p:spPr>
        <p:txBody>
          <a:bodyPr wrap="square" rtlCol="0">
            <a:spAutoFit/>
          </a:bodyPr>
          <a:lstStyle/>
          <a:p>
            <a:r>
              <a:rPr lang="en-US" sz="1000" dirty="0">
                <a:solidFill>
                  <a:srgbClr val="000000"/>
                </a:solidFill>
                <a:latin typeface="Arial" charset="0"/>
                <a:cs typeface="Arial" charset="0"/>
              </a:rPr>
              <a:t>JP Giroud - International Conference on </a:t>
            </a:r>
            <a:r>
              <a:rPr lang="en-US" sz="1000" dirty="0" err="1">
                <a:solidFill>
                  <a:srgbClr val="000000"/>
                </a:solidFill>
                <a:latin typeface="Arial" charset="0"/>
                <a:cs typeface="Arial" charset="0"/>
              </a:rPr>
              <a:t>Geosynthetics</a:t>
            </a:r>
            <a:r>
              <a:rPr lang="en-US" sz="1000" dirty="0">
                <a:solidFill>
                  <a:srgbClr val="000000"/>
                </a:solidFill>
                <a:latin typeface="Arial" charset="0"/>
                <a:cs typeface="Arial" charset="0"/>
              </a:rPr>
              <a:t> 9 – Cancun, Mexico</a:t>
            </a:r>
          </a:p>
        </p:txBody>
      </p:sp>
      <p:sp>
        <p:nvSpPr>
          <p:cNvPr id="10" name="Rectangle 9"/>
          <p:cNvSpPr/>
          <p:nvPr/>
        </p:nvSpPr>
        <p:spPr bwMode="auto">
          <a:xfrm>
            <a:off x="7823200" y="5733143"/>
            <a:ext cx="943428" cy="8853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3200">
              <a:solidFill>
                <a:srgbClr val="000000"/>
              </a:solidFill>
              <a:latin typeface="Verdana" pitchFamily="-80" charset="-52"/>
              <a:ea typeface="ヒラギノ角ゴ Pro W3" charset="-128"/>
              <a:cs typeface="ヒラギノ角ゴ Pro W3"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par>
                          <p:cTn id="7" fill="hold">
                            <p:stCondLst>
                              <p:cond delay="0"/>
                            </p:stCondLst>
                            <p:childTnLst>
                              <p:par>
                                <p:cTn id="8" presetID="64" presetClass="path" presetSubtype="0" accel="50000" decel="50000" fill="hold" nodeType="afterEffect">
                                  <p:stCondLst>
                                    <p:cond delay="2000"/>
                                  </p:stCondLst>
                                  <p:childTnLst>
                                    <p:animMotion origin="layout" path="M 1.38889E-6 -1.48148E-6 L 1.38889E-6 -0.18704 " pathEditMode="relative" rAng="0" ptsTypes="AA">
                                      <p:cBhvr>
                                        <p:cTn id="9" dur="2000" fill="hold"/>
                                        <p:tgtEl>
                                          <p:spTgt spid="4695048"/>
                                        </p:tgtEl>
                                        <p:attrNameLst>
                                          <p:attrName>ppt_x</p:attrName>
                                          <p:attrName>ppt_y</p:attrName>
                                        </p:attrNameLst>
                                      </p:cBhvr>
                                      <p:rCtr x="0" y="-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Placeholder 1"/>
          <p:cNvSpPr>
            <a:spLocks noGrp="1"/>
          </p:cNvSpPr>
          <p:nvPr>
            <p:ph type="body" sz="quarter" idx="10"/>
          </p:nvPr>
        </p:nvSpPr>
        <p:spPr/>
        <p:txBody>
          <a:bodyPr/>
          <a:lstStyle/>
          <a:p>
            <a:pPr marL="0" indent="0" eaLnBrk="1" hangingPunct="1"/>
            <a:endParaRPr lang="en-US" altLang="en-US" dirty="0" smtClean="0">
              <a:latin typeface="Verdana" panose="020B0604030504040204" pitchFamily="34" charset="0"/>
              <a:ea typeface="Verdana" panose="020B0604030504040204" pitchFamily="34" charset="0"/>
              <a:cs typeface="Verdana" panose="020B0604030504040204" pitchFamily="34" charset="0"/>
            </a:endParaRPr>
          </a:p>
          <a:p>
            <a:pPr marL="0" indent="0" eaLnBrk="1" hangingPunct="1"/>
            <a:endParaRPr lang="en-US" altLang="en-US" dirty="0" smtClean="0">
              <a:latin typeface="Verdana" panose="020B0604030504040204" pitchFamily="34" charset="0"/>
              <a:ea typeface="Verdana" panose="020B0604030504040204" pitchFamily="34" charset="0"/>
              <a:cs typeface="Verdana" panose="020B0604030504040204" pitchFamily="34" charset="0"/>
            </a:endParaRPr>
          </a:p>
        </p:txBody>
      </p:sp>
      <p:sp>
        <p:nvSpPr>
          <p:cNvPr id="9219" name="Title 2"/>
          <p:cNvSpPr>
            <a:spLocks noGrp="1"/>
          </p:cNvSpPr>
          <p:nvPr>
            <p:ph type="title"/>
          </p:nvPr>
        </p:nvSpPr>
        <p:spPr/>
        <p:txBody>
          <a:bodyPr/>
          <a:lstStyle/>
          <a:p>
            <a:pPr eaLnBrk="1" hangingPunct="1"/>
            <a:r>
              <a:rPr lang="en-US" altLang="en-US" dirty="0" smtClean="0">
                <a:latin typeface="Verdana" panose="020B0604030504040204" pitchFamily="34" charset="0"/>
                <a:cs typeface="Verdana" panose="020B0604030504040204" pitchFamily="34" charset="0"/>
              </a:rPr>
              <a:t>Geogrid Basics for Roadway Applications</a:t>
            </a:r>
            <a:endParaRPr altLang="en-US" dirty="0" smtClean="0">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229804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16578" name="Object 2"/>
          <p:cNvGraphicFramePr>
            <a:graphicFrameLocks noChangeAspect="1"/>
          </p:cNvGraphicFramePr>
          <p:nvPr>
            <p:extLst>
              <p:ext uri="{D42A27DB-BD31-4B8C-83A1-F6EECF244321}">
                <p14:modId xmlns:p14="http://schemas.microsoft.com/office/powerpoint/2010/main" val="1119340750"/>
              </p:ext>
            </p:extLst>
          </p:nvPr>
        </p:nvGraphicFramePr>
        <p:xfrm>
          <a:off x="1260495" y="2085174"/>
          <a:ext cx="4718364" cy="1219132"/>
        </p:xfrm>
        <a:graphic>
          <a:graphicData uri="http://schemas.openxmlformats.org/presentationml/2006/ole">
            <mc:AlternateContent xmlns:mc="http://schemas.openxmlformats.org/markup-compatibility/2006">
              <mc:Choice xmlns:v="urn:schemas-microsoft-com:vml" Requires="v">
                <p:oleObj spid="_x0000_s31765" name="Equation" r:id="rId4" imgW="1968480" imgH="507960" progId="">
                  <p:embed/>
                </p:oleObj>
              </mc:Choice>
              <mc:Fallback>
                <p:oleObj name="Equation" r:id="rId4" imgW="1968480" imgH="5079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0495" y="2085174"/>
                        <a:ext cx="4718364" cy="1219132"/>
                      </a:xfrm>
                      <a:prstGeom prst="rect">
                        <a:avLst/>
                      </a:prstGeom>
                      <a:noFill/>
                      <a:ln>
                        <a:noFill/>
                      </a:ln>
                      <a:effectLst/>
                      <a:extLst/>
                    </p:spPr>
                  </p:pic>
                </p:oleObj>
              </mc:Fallback>
            </mc:AlternateContent>
          </a:graphicData>
        </a:graphic>
      </p:graphicFrame>
      <p:sp>
        <p:nvSpPr>
          <p:cNvPr id="10" name="TextBox 9"/>
          <p:cNvSpPr txBox="1"/>
          <p:nvPr/>
        </p:nvSpPr>
        <p:spPr>
          <a:xfrm>
            <a:off x="-1" y="6591869"/>
            <a:ext cx="5008729" cy="246221"/>
          </a:xfrm>
          <a:prstGeom prst="rect">
            <a:avLst/>
          </a:prstGeom>
          <a:noFill/>
        </p:spPr>
        <p:txBody>
          <a:bodyPr wrap="square" rtlCol="0">
            <a:spAutoFit/>
          </a:bodyPr>
          <a:lstStyle/>
          <a:p>
            <a:r>
              <a:rPr lang="en-US" sz="1000" dirty="0">
                <a:solidFill>
                  <a:srgbClr val="000000"/>
                </a:solidFill>
                <a:latin typeface="Arial" charset="0"/>
                <a:cs typeface="Arial" charset="0"/>
              </a:rPr>
              <a:t>JP Giroud - International Conference on </a:t>
            </a:r>
            <a:r>
              <a:rPr lang="en-US" sz="1000" dirty="0" err="1">
                <a:solidFill>
                  <a:srgbClr val="000000"/>
                </a:solidFill>
                <a:latin typeface="Arial" charset="0"/>
                <a:cs typeface="Arial" charset="0"/>
              </a:rPr>
              <a:t>Geosynthetics</a:t>
            </a:r>
            <a:r>
              <a:rPr lang="en-US" sz="1000" dirty="0">
                <a:solidFill>
                  <a:srgbClr val="000000"/>
                </a:solidFill>
                <a:latin typeface="Arial" charset="0"/>
                <a:cs typeface="Arial" charset="0"/>
              </a:rPr>
              <a:t> 9 – Cancun, Mexico</a:t>
            </a:r>
          </a:p>
        </p:txBody>
      </p:sp>
      <p:sp>
        <p:nvSpPr>
          <p:cNvPr id="11" name="Rectangle 2"/>
          <p:cNvSpPr txBox="1">
            <a:spLocks noChangeArrowheads="1"/>
          </p:cNvSpPr>
          <p:nvPr/>
        </p:nvSpPr>
        <p:spPr>
          <a:xfrm>
            <a:off x="264921" y="228600"/>
            <a:ext cx="8574280" cy="472155"/>
          </a:xfrm>
          <a:prstGeom prst="rect">
            <a:avLst/>
          </a:prstGeom>
        </p:spPr>
        <p:txBody>
          <a:bodyPr anchor="b"/>
          <a:lstStyle/>
          <a:p>
            <a:pPr>
              <a:defRPr/>
            </a:pPr>
            <a:r>
              <a:rPr lang="en-US" sz="2400" kern="0" dirty="0">
                <a:solidFill>
                  <a:srgbClr val="F3F3F3"/>
                </a:solidFill>
                <a:latin typeface="Verdana"/>
                <a:cs typeface="Arial" charset="0"/>
              </a:rPr>
              <a:t>Design Theory – Giroud Han (2004)</a:t>
            </a:r>
          </a:p>
        </p:txBody>
      </p:sp>
      <p:sp>
        <p:nvSpPr>
          <p:cNvPr id="12" name="Rectangle 3"/>
          <p:cNvSpPr txBox="1">
            <a:spLocks noChangeArrowheads="1"/>
          </p:cNvSpPr>
          <p:nvPr/>
        </p:nvSpPr>
        <p:spPr>
          <a:xfrm>
            <a:off x="889394" y="3650776"/>
            <a:ext cx="7572229" cy="1861261"/>
          </a:xfrm>
          <a:prstGeom prst="rect">
            <a:avLst/>
          </a:prstGeom>
        </p:spPr>
        <p:txBody>
          <a:bodyPr/>
          <a:lstStyle/>
          <a:p>
            <a:pPr marL="342900" indent="-342900">
              <a:lnSpc>
                <a:spcPct val="120000"/>
              </a:lnSpc>
              <a:spcBef>
                <a:spcPct val="20000"/>
              </a:spcBef>
              <a:buClr>
                <a:srgbClr val="E31836"/>
              </a:buClr>
              <a:buFont typeface="Wingdings" panose="05000000000000000000" pitchFamily="2" charset="2"/>
              <a:buChar char="§"/>
            </a:pPr>
            <a:r>
              <a:rPr lang="en-US" dirty="0">
                <a:solidFill>
                  <a:srgbClr val="000000"/>
                </a:solidFill>
                <a:ea typeface="Verdana" panose="020B0604030504040204" pitchFamily="34" charset="0"/>
                <a:cs typeface="Verdana" panose="020B0604030504040204" pitchFamily="34" charset="0"/>
              </a:rPr>
              <a:t>The </a:t>
            </a:r>
            <a:r>
              <a:rPr lang="en-US" dirty="0">
                <a:solidFill>
                  <a:srgbClr val="FF0000"/>
                </a:solidFill>
                <a:ea typeface="Verdana" panose="020B0604030504040204" pitchFamily="34" charset="0"/>
                <a:cs typeface="Verdana" panose="020B0604030504040204" pitchFamily="34" charset="0"/>
              </a:rPr>
              <a:t>stress distribution angle</a:t>
            </a:r>
            <a:r>
              <a:rPr lang="en-US" dirty="0">
                <a:solidFill>
                  <a:srgbClr val="000000"/>
                </a:solidFill>
                <a:ea typeface="Verdana" panose="020B0604030504040204" pitchFamily="34" charset="0"/>
                <a:cs typeface="Verdana" panose="020B0604030504040204" pitchFamily="34" charset="0"/>
              </a:rPr>
              <a:t>, </a:t>
            </a:r>
            <a:r>
              <a:rPr lang="en-US" dirty="0">
                <a:solidFill>
                  <a:srgbClr val="FF0000"/>
                </a:solidFill>
                <a:ea typeface="Verdana" panose="020B0604030504040204" pitchFamily="34" charset="0"/>
                <a:cs typeface="Verdana" panose="020B0604030504040204" pitchFamily="34" charset="0"/>
              </a:rPr>
              <a:t>α</a:t>
            </a:r>
            <a:r>
              <a:rPr lang="en-US" dirty="0">
                <a:solidFill>
                  <a:srgbClr val="000000"/>
                </a:solidFill>
                <a:ea typeface="Verdana" panose="020B0604030504040204" pitchFamily="34" charset="0"/>
                <a:cs typeface="Verdana" panose="020B0604030504040204" pitchFamily="34" charset="0"/>
              </a:rPr>
              <a:t>, depends on:</a:t>
            </a:r>
          </a:p>
          <a:p>
            <a:pPr marL="800100" lvl="1" indent="-342900">
              <a:lnSpc>
                <a:spcPct val="120000"/>
              </a:lnSpc>
              <a:spcBef>
                <a:spcPct val="20000"/>
              </a:spcBef>
              <a:buClr>
                <a:srgbClr val="E31836"/>
              </a:buClr>
              <a:buFont typeface="Wingdings" panose="05000000000000000000" pitchFamily="2" charset="2"/>
              <a:buChar char="§"/>
            </a:pPr>
            <a:r>
              <a:rPr lang="en-US" dirty="0">
                <a:solidFill>
                  <a:srgbClr val="000000"/>
                </a:solidFill>
                <a:ea typeface="Verdana" panose="020B0604030504040204" pitchFamily="34" charset="0"/>
                <a:cs typeface="Verdana" panose="020B0604030504040204" pitchFamily="34" charset="0"/>
              </a:rPr>
              <a:t>number of traffic passes</a:t>
            </a:r>
          </a:p>
          <a:p>
            <a:pPr marL="800100" lvl="1" indent="-342900">
              <a:lnSpc>
                <a:spcPct val="120000"/>
              </a:lnSpc>
              <a:spcBef>
                <a:spcPct val="20000"/>
              </a:spcBef>
              <a:buClr>
                <a:srgbClr val="E31836"/>
              </a:buClr>
              <a:buFont typeface="Wingdings" panose="05000000000000000000" pitchFamily="2" charset="2"/>
              <a:buChar char="§"/>
            </a:pPr>
            <a:r>
              <a:rPr lang="en-US" dirty="0">
                <a:solidFill>
                  <a:srgbClr val="000000"/>
                </a:solidFill>
                <a:ea typeface="Verdana" panose="020B0604030504040204" pitchFamily="34" charset="0"/>
                <a:cs typeface="Verdana" panose="020B0604030504040204" pitchFamily="34" charset="0"/>
              </a:rPr>
              <a:t>subgrade and base properties </a:t>
            </a:r>
          </a:p>
          <a:p>
            <a:pPr marL="800100" lvl="1" indent="-342900">
              <a:lnSpc>
                <a:spcPct val="120000"/>
              </a:lnSpc>
              <a:spcBef>
                <a:spcPct val="20000"/>
              </a:spcBef>
              <a:buClr>
                <a:srgbClr val="E31836"/>
              </a:buClr>
              <a:buFont typeface="Wingdings" panose="05000000000000000000" pitchFamily="2" charset="2"/>
              <a:buChar char="§"/>
            </a:pPr>
            <a:r>
              <a:rPr lang="en-US" dirty="0">
                <a:solidFill>
                  <a:srgbClr val="000000"/>
                </a:solidFill>
                <a:ea typeface="Verdana" panose="020B0604030504040204" pitchFamily="34" charset="0"/>
                <a:cs typeface="Verdana" panose="020B0604030504040204" pitchFamily="34" charset="0"/>
              </a:rPr>
              <a:t>geosynthetic properties </a:t>
            </a:r>
          </a:p>
          <a:p>
            <a:pPr marL="342900" indent="-342900">
              <a:lnSpc>
                <a:spcPct val="120000"/>
              </a:lnSpc>
              <a:spcBef>
                <a:spcPct val="20000"/>
              </a:spcBef>
              <a:buFontTx/>
              <a:buBlip>
                <a:blip r:embed="rId6"/>
              </a:buBlip>
            </a:pPr>
            <a:endParaRPr lang="en-US" sz="2400" dirty="0">
              <a:solidFill>
                <a:srgbClr val="000000"/>
              </a:solidFill>
              <a:latin typeface="Arial" charset="0"/>
              <a:cs typeface="Arial" charset="0"/>
            </a:endParaRPr>
          </a:p>
          <a:p>
            <a:pPr marL="342900" indent="-342900">
              <a:lnSpc>
                <a:spcPct val="120000"/>
              </a:lnSpc>
              <a:spcBef>
                <a:spcPct val="20000"/>
              </a:spcBef>
            </a:pPr>
            <a:endParaRPr lang="en-US" sz="2400" dirty="0">
              <a:solidFill>
                <a:srgbClr val="000000"/>
              </a:solidFill>
              <a:latin typeface="Arial" charset="0"/>
              <a:cs typeface="Arial" charset="0"/>
            </a:endParaRPr>
          </a:p>
        </p:txBody>
      </p:sp>
      <p:sp>
        <p:nvSpPr>
          <p:cNvPr id="6" name="Rectangle 5"/>
          <p:cNvSpPr/>
          <p:nvPr/>
        </p:nvSpPr>
        <p:spPr bwMode="auto">
          <a:xfrm>
            <a:off x="7823200" y="5733143"/>
            <a:ext cx="943428" cy="8853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3200">
              <a:solidFill>
                <a:srgbClr val="000000"/>
              </a:solidFill>
              <a:latin typeface="Verdana" pitchFamily="-80" charset="-52"/>
              <a:ea typeface="ヒラギノ角ゴ Pro W3" charset="-128"/>
              <a:cs typeface="ヒラギノ角ゴ Pro W3" charset="-12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18626" name="Object 2"/>
          <p:cNvGraphicFramePr>
            <a:graphicFrameLocks noChangeAspect="1"/>
          </p:cNvGraphicFramePr>
          <p:nvPr>
            <p:extLst>
              <p:ext uri="{D42A27DB-BD31-4B8C-83A1-F6EECF244321}">
                <p14:modId xmlns:p14="http://schemas.microsoft.com/office/powerpoint/2010/main" val="3792772673"/>
              </p:ext>
            </p:extLst>
          </p:nvPr>
        </p:nvGraphicFramePr>
        <p:xfrm>
          <a:off x="1489807" y="1623898"/>
          <a:ext cx="4235875" cy="1116161"/>
        </p:xfrm>
        <a:graphic>
          <a:graphicData uri="http://schemas.openxmlformats.org/presentationml/2006/ole">
            <mc:AlternateContent xmlns:mc="http://schemas.openxmlformats.org/markup-compatibility/2006">
              <mc:Choice xmlns:v="urn:schemas-microsoft-com:vml" Requires="v">
                <p:oleObj spid="_x0000_s32808" name="Equation" r:id="rId4" imgW="1688760" imgH="444240" progId="">
                  <p:embed/>
                </p:oleObj>
              </mc:Choice>
              <mc:Fallback>
                <p:oleObj name="Equation" r:id="rId4" imgW="1688760" imgH="4442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9807" y="1623898"/>
                        <a:ext cx="4235875" cy="1116161"/>
                      </a:xfrm>
                      <a:prstGeom prst="rect">
                        <a:avLst/>
                      </a:prstGeom>
                      <a:noFill/>
                      <a:ln>
                        <a:noFill/>
                      </a:ln>
                      <a:effectLst/>
                      <a:extLst/>
                    </p:spPr>
                  </p:pic>
                </p:oleObj>
              </mc:Fallback>
            </mc:AlternateContent>
          </a:graphicData>
        </a:graphic>
      </p:graphicFrame>
      <p:sp>
        <p:nvSpPr>
          <p:cNvPr id="5" name="Freeform 14"/>
          <p:cNvSpPr>
            <a:spLocks/>
          </p:cNvSpPr>
          <p:nvPr/>
        </p:nvSpPr>
        <p:spPr bwMode="auto">
          <a:xfrm>
            <a:off x="4117022" y="1623897"/>
            <a:ext cx="472070" cy="427673"/>
          </a:xfrm>
          <a:custGeom>
            <a:avLst/>
            <a:gdLst>
              <a:gd name="T0" fmla="*/ 167653 w 842"/>
              <a:gd name="T1" fmla="*/ 82281 h 874"/>
              <a:gd name="T2" fmla="*/ 90024 w 842"/>
              <a:gd name="T3" fmla="*/ 133844 h 874"/>
              <a:gd name="T4" fmla="*/ 0 w 842"/>
              <a:gd name="T5" fmla="*/ 257814 h 874"/>
              <a:gd name="T6" fmla="*/ 65235 w 842"/>
              <a:gd name="T7" fmla="*/ 387819 h 874"/>
              <a:gd name="T8" fmla="*/ 359442 w 842"/>
              <a:gd name="T9" fmla="*/ 477231 h 874"/>
              <a:gd name="T10" fmla="*/ 429243 w 842"/>
              <a:gd name="T11" fmla="*/ 473940 h 874"/>
              <a:gd name="T12" fmla="*/ 543404 w 842"/>
              <a:gd name="T13" fmla="*/ 329673 h 874"/>
              <a:gd name="T14" fmla="*/ 539490 w 842"/>
              <a:gd name="T15" fmla="*/ 154689 h 874"/>
              <a:gd name="T16" fmla="*/ 506873 w 842"/>
              <a:gd name="T17" fmla="*/ 120131 h 874"/>
              <a:gd name="T18" fmla="*/ 440986 w 842"/>
              <a:gd name="T19" fmla="*/ 51563 h 874"/>
              <a:gd name="T20" fmla="*/ 367923 w 842"/>
              <a:gd name="T21" fmla="*/ 24136 h 874"/>
              <a:gd name="T22" fmla="*/ 277899 w 842"/>
              <a:gd name="T23" fmla="*/ 0 h 874"/>
              <a:gd name="T24" fmla="*/ 176133 w 842"/>
              <a:gd name="T25" fmla="*/ 3291 h 874"/>
              <a:gd name="T26" fmla="*/ 37184 w 842"/>
              <a:gd name="T27" fmla="*/ 41141 h 874"/>
              <a:gd name="T28" fmla="*/ 24789 w 842"/>
              <a:gd name="T29" fmla="*/ 44432 h 874"/>
              <a:gd name="T30" fmla="*/ 12395 w 842"/>
              <a:gd name="T31" fmla="*/ 48272 h 8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42"/>
              <a:gd name="T49" fmla="*/ 0 h 874"/>
              <a:gd name="T50" fmla="*/ 842 w 842"/>
              <a:gd name="T51" fmla="*/ 874 h 8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42" h="874">
                <a:moveTo>
                  <a:pt x="257" y="150"/>
                </a:moveTo>
                <a:cubicBezTo>
                  <a:pt x="221" y="187"/>
                  <a:pt x="173" y="209"/>
                  <a:pt x="138" y="244"/>
                </a:cubicBezTo>
                <a:cubicBezTo>
                  <a:pt x="89" y="293"/>
                  <a:pt x="18" y="402"/>
                  <a:pt x="0" y="470"/>
                </a:cubicBezTo>
                <a:cubicBezTo>
                  <a:pt x="19" y="544"/>
                  <a:pt x="44" y="647"/>
                  <a:pt x="100" y="707"/>
                </a:cubicBezTo>
                <a:cubicBezTo>
                  <a:pt x="218" y="834"/>
                  <a:pt x="390" y="860"/>
                  <a:pt x="551" y="870"/>
                </a:cubicBezTo>
                <a:cubicBezTo>
                  <a:pt x="587" y="868"/>
                  <a:pt x="624" y="874"/>
                  <a:pt x="658" y="864"/>
                </a:cubicBezTo>
                <a:cubicBezTo>
                  <a:pt x="738" y="839"/>
                  <a:pt x="812" y="672"/>
                  <a:pt x="833" y="601"/>
                </a:cubicBezTo>
                <a:cubicBezTo>
                  <a:pt x="831" y="495"/>
                  <a:pt x="842" y="387"/>
                  <a:pt x="827" y="282"/>
                </a:cubicBezTo>
                <a:cubicBezTo>
                  <a:pt x="823" y="255"/>
                  <a:pt x="777" y="219"/>
                  <a:pt x="777" y="219"/>
                </a:cubicBezTo>
                <a:cubicBezTo>
                  <a:pt x="763" y="158"/>
                  <a:pt x="728" y="128"/>
                  <a:pt x="676" y="94"/>
                </a:cubicBezTo>
                <a:cubicBezTo>
                  <a:pt x="655" y="60"/>
                  <a:pt x="602" y="53"/>
                  <a:pt x="564" y="44"/>
                </a:cubicBezTo>
                <a:cubicBezTo>
                  <a:pt x="514" y="32"/>
                  <a:pt x="471" y="22"/>
                  <a:pt x="426" y="0"/>
                </a:cubicBezTo>
                <a:cubicBezTo>
                  <a:pt x="374" y="2"/>
                  <a:pt x="322" y="1"/>
                  <a:pt x="270" y="6"/>
                </a:cubicBezTo>
                <a:cubicBezTo>
                  <a:pt x="198" y="13"/>
                  <a:pt x="129" y="65"/>
                  <a:pt x="57" y="75"/>
                </a:cubicBezTo>
                <a:cubicBezTo>
                  <a:pt x="51" y="77"/>
                  <a:pt x="44" y="79"/>
                  <a:pt x="38" y="81"/>
                </a:cubicBezTo>
                <a:cubicBezTo>
                  <a:pt x="32" y="83"/>
                  <a:pt x="19" y="88"/>
                  <a:pt x="19" y="88"/>
                </a:cubicBezTo>
              </a:path>
            </a:pathLst>
          </a:custGeom>
          <a:noFill/>
          <a:ln w="76200">
            <a:solidFill>
              <a:srgbClr val="FF0000"/>
            </a:solidFill>
            <a:round/>
            <a:headEnd/>
            <a:tailEnd/>
          </a:ln>
        </p:spPr>
        <p:txBody>
          <a:bodyPr/>
          <a:lstStyle/>
          <a:p>
            <a:endParaRPr lang="en-US">
              <a:solidFill>
                <a:srgbClr val="000000"/>
              </a:solidFill>
              <a:latin typeface="Arial" charset="0"/>
              <a:cs typeface="Arial" charset="0"/>
            </a:endParaRPr>
          </a:p>
        </p:txBody>
      </p:sp>
      <p:graphicFrame>
        <p:nvGraphicFramePr>
          <p:cNvPr id="1818627" name="Object 4"/>
          <p:cNvGraphicFramePr>
            <a:graphicFrameLocks noChangeAspect="1"/>
          </p:cNvGraphicFramePr>
          <p:nvPr>
            <p:extLst>
              <p:ext uri="{D42A27DB-BD31-4B8C-83A1-F6EECF244321}">
                <p14:modId xmlns:p14="http://schemas.microsoft.com/office/powerpoint/2010/main" val="236738424"/>
              </p:ext>
            </p:extLst>
          </p:nvPr>
        </p:nvGraphicFramePr>
        <p:xfrm>
          <a:off x="1778813" y="4592396"/>
          <a:ext cx="3784500" cy="953193"/>
        </p:xfrm>
        <a:graphic>
          <a:graphicData uri="http://schemas.openxmlformats.org/presentationml/2006/ole">
            <mc:AlternateContent xmlns:mc="http://schemas.openxmlformats.org/markup-compatibility/2006">
              <mc:Choice xmlns:v="urn:schemas-microsoft-com:vml" Requires="v">
                <p:oleObj spid="_x0000_s32809" name="Equation" r:id="rId6" imgW="1866600" imgH="469800" progId="">
                  <p:embed/>
                </p:oleObj>
              </mc:Choice>
              <mc:Fallback>
                <p:oleObj name="Equation" r:id="rId6" imgW="1866600" imgH="4698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8813" y="4592396"/>
                        <a:ext cx="3784500" cy="953193"/>
                      </a:xfrm>
                      <a:prstGeom prst="rect">
                        <a:avLst/>
                      </a:prstGeom>
                      <a:noFill/>
                      <a:ln>
                        <a:noFill/>
                      </a:ln>
                      <a:effectLst/>
                      <a:extLst/>
                    </p:spPr>
                  </p:pic>
                </p:oleObj>
              </mc:Fallback>
            </mc:AlternateContent>
          </a:graphicData>
        </a:graphic>
      </p:graphicFrame>
      <p:sp>
        <p:nvSpPr>
          <p:cNvPr id="9" name="TextBox 8"/>
          <p:cNvSpPr txBox="1"/>
          <p:nvPr/>
        </p:nvSpPr>
        <p:spPr>
          <a:xfrm>
            <a:off x="-1" y="6591869"/>
            <a:ext cx="5008729" cy="246221"/>
          </a:xfrm>
          <a:prstGeom prst="rect">
            <a:avLst/>
          </a:prstGeom>
          <a:noFill/>
        </p:spPr>
        <p:txBody>
          <a:bodyPr wrap="square" rtlCol="0">
            <a:spAutoFit/>
          </a:bodyPr>
          <a:lstStyle/>
          <a:p>
            <a:r>
              <a:rPr lang="en-US" sz="1000" dirty="0">
                <a:solidFill>
                  <a:srgbClr val="000000"/>
                </a:solidFill>
                <a:latin typeface="Arial" charset="0"/>
                <a:cs typeface="Arial" charset="0"/>
              </a:rPr>
              <a:t>JP Giroud - International Conference on </a:t>
            </a:r>
            <a:r>
              <a:rPr lang="en-US" sz="1000" dirty="0" err="1">
                <a:solidFill>
                  <a:srgbClr val="000000"/>
                </a:solidFill>
                <a:latin typeface="Arial" charset="0"/>
                <a:cs typeface="Arial" charset="0"/>
              </a:rPr>
              <a:t>Geosynthetics</a:t>
            </a:r>
            <a:r>
              <a:rPr lang="en-US" sz="1000" dirty="0">
                <a:solidFill>
                  <a:srgbClr val="000000"/>
                </a:solidFill>
                <a:latin typeface="Arial" charset="0"/>
                <a:cs typeface="Arial" charset="0"/>
              </a:rPr>
              <a:t> 9 – Cancun, Mexico</a:t>
            </a:r>
          </a:p>
        </p:txBody>
      </p:sp>
      <p:sp>
        <p:nvSpPr>
          <p:cNvPr id="10" name="Rectangle 2"/>
          <p:cNvSpPr txBox="1">
            <a:spLocks noChangeArrowheads="1"/>
          </p:cNvSpPr>
          <p:nvPr/>
        </p:nvSpPr>
        <p:spPr>
          <a:xfrm>
            <a:off x="299104" y="228600"/>
            <a:ext cx="6289704" cy="415047"/>
          </a:xfrm>
          <a:prstGeom prst="rect">
            <a:avLst/>
          </a:prstGeom>
        </p:spPr>
        <p:txBody>
          <a:bodyPr anchor="b"/>
          <a:lstStyle/>
          <a:p>
            <a:pPr>
              <a:defRPr/>
            </a:pPr>
            <a:r>
              <a:rPr lang="en-US" sz="2400" kern="0" dirty="0">
                <a:solidFill>
                  <a:srgbClr val="F3F3F3"/>
                </a:solidFill>
                <a:latin typeface="Verdana"/>
                <a:cs typeface="Arial" charset="0"/>
              </a:rPr>
              <a:t>Design Theory – Giroud Han (2004)</a:t>
            </a:r>
          </a:p>
        </p:txBody>
      </p:sp>
      <p:sp>
        <p:nvSpPr>
          <p:cNvPr id="14" name="Rectangle 3"/>
          <p:cNvSpPr txBox="1">
            <a:spLocks noChangeArrowheads="1"/>
          </p:cNvSpPr>
          <p:nvPr/>
        </p:nvSpPr>
        <p:spPr>
          <a:xfrm>
            <a:off x="838120" y="2860927"/>
            <a:ext cx="7572229" cy="1786405"/>
          </a:xfrm>
          <a:prstGeom prst="rect">
            <a:avLst/>
          </a:prstGeom>
        </p:spPr>
        <p:txBody>
          <a:bodyPr/>
          <a:lstStyle/>
          <a:p>
            <a:pPr marL="342900" indent="-342900">
              <a:spcBef>
                <a:spcPct val="20000"/>
              </a:spcBef>
              <a:buClr>
                <a:srgbClr val="E31836"/>
              </a:buClr>
              <a:buFont typeface="Wingdings" panose="05000000000000000000" pitchFamily="2" charset="2"/>
              <a:buChar char="§"/>
            </a:pPr>
            <a:r>
              <a:rPr lang="en-US" dirty="0">
                <a:solidFill>
                  <a:srgbClr val="000000"/>
                </a:solidFill>
                <a:ea typeface="Verdana" panose="020B0604030504040204" pitchFamily="34" charset="0"/>
                <a:cs typeface="Verdana" panose="020B0604030504040204" pitchFamily="34" charset="0"/>
              </a:rPr>
              <a:t>where:</a:t>
            </a:r>
          </a:p>
          <a:p>
            <a:pPr marL="800100" lvl="1" indent="-342900">
              <a:spcBef>
                <a:spcPct val="20000"/>
              </a:spcBef>
              <a:buClr>
                <a:srgbClr val="E31836"/>
              </a:buClr>
              <a:buFont typeface="Wingdings" panose="05000000000000000000" pitchFamily="2" charset="2"/>
              <a:buChar char="§"/>
            </a:pPr>
            <a:r>
              <a:rPr lang="en-US" dirty="0">
                <a:solidFill>
                  <a:srgbClr val="000000"/>
                </a:solidFill>
                <a:ea typeface="Verdana" panose="020B0604030504040204" pitchFamily="34" charset="0"/>
                <a:cs typeface="Verdana" panose="020B0604030504040204" pitchFamily="34" charset="0"/>
                <a:sym typeface="Symbol"/>
              </a:rPr>
              <a:t>= stress distribution angle</a:t>
            </a:r>
          </a:p>
          <a:p>
            <a:pPr marL="800100" lvl="1" indent="-342900">
              <a:spcBef>
                <a:spcPct val="20000"/>
              </a:spcBef>
              <a:buClr>
                <a:srgbClr val="E31836"/>
              </a:buClr>
              <a:buFont typeface="Wingdings" panose="05000000000000000000" pitchFamily="2" charset="2"/>
              <a:buChar char="§"/>
            </a:pPr>
            <a:r>
              <a:rPr lang="en-US" dirty="0">
                <a:solidFill>
                  <a:srgbClr val="000000"/>
                </a:solidFill>
                <a:ea typeface="Verdana" panose="020B0604030504040204" pitchFamily="34" charset="0"/>
                <a:cs typeface="Verdana" panose="020B0604030504040204" pitchFamily="34" charset="0"/>
                <a:sym typeface="Symbol"/>
              </a:rPr>
              <a:t>N = number of passes</a:t>
            </a:r>
          </a:p>
          <a:p>
            <a:pPr marL="800100" lvl="1" indent="-342900">
              <a:spcBef>
                <a:spcPct val="20000"/>
              </a:spcBef>
              <a:buClr>
                <a:srgbClr val="E31836"/>
              </a:buClr>
              <a:buFont typeface="Wingdings" panose="05000000000000000000" pitchFamily="2" charset="2"/>
              <a:buChar char="§"/>
            </a:pPr>
            <a:r>
              <a:rPr lang="en-US" dirty="0">
                <a:solidFill>
                  <a:srgbClr val="000000"/>
                </a:solidFill>
                <a:ea typeface="Verdana" panose="020B0604030504040204" pitchFamily="34" charset="0"/>
                <a:cs typeface="Verdana" panose="020B0604030504040204" pitchFamily="34" charset="0"/>
                <a:sym typeface="Symbol"/>
              </a:rPr>
              <a:t>R</a:t>
            </a:r>
            <a:r>
              <a:rPr lang="en-US" baseline="-25000" dirty="0">
                <a:solidFill>
                  <a:srgbClr val="000000"/>
                </a:solidFill>
                <a:ea typeface="Verdana" panose="020B0604030504040204" pitchFamily="34" charset="0"/>
                <a:cs typeface="Verdana" panose="020B0604030504040204" pitchFamily="34" charset="0"/>
                <a:sym typeface="Symbol"/>
              </a:rPr>
              <a:t>E</a:t>
            </a:r>
            <a:r>
              <a:rPr lang="en-US" dirty="0">
                <a:solidFill>
                  <a:srgbClr val="000000"/>
                </a:solidFill>
                <a:ea typeface="Verdana" panose="020B0604030504040204" pitchFamily="34" charset="0"/>
                <a:cs typeface="Verdana" panose="020B0604030504040204" pitchFamily="34" charset="0"/>
                <a:sym typeface="Symbol"/>
              </a:rPr>
              <a:t> = modulus ratio of base – subgrade</a:t>
            </a:r>
          </a:p>
          <a:p>
            <a:pPr marL="800100" lvl="1" indent="-342900">
              <a:spcBef>
                <a:spcPct val="20000"/>
              </a:spcBef>
              <a:buClr>
                <a:srgbClr val="E31836"/>
              </a:buClr>
              <a:buFont typeface="Wingdings" panose="05000000000000000000" pitchFamily="2" charset="2"/>
              <a:buChar char="§"/>
            </a:pPr>
            <a:r>
              <a:rPr lang="en-US" dirty="0">
                <a:solidFill>
                  <a:srgbClr val="000000"/>
                </a:solidFill>
                <a:ea typeface="Verdana" panose="020B0604030504040204" pitchFamily="34" charset="0"/>
                <a:cs typeface="Verdana" panose="020B0604030504040204" pitchFamily="34" charset="0"/>
                <a:sym typeface="Symbol"/>
              </a:rPr>
              <a:t>C = calibration factor</a:t>
            </a:r>
            <a:endParaRPr lang="en-US" dirty="0">
              <a:solidFill>
                <a:srgbClr val="000000"/>
              </a:solidFill>
              <a:ea typeface="Verdana" panose="020B0604030504040204" pitchFamily="34" charset="0"/>
              <a:cs typeface="Verdana" panose="020B0604030504040204" pitchFamily="34" charset="0"/>
            </a:endParaRPr>
          </a:p>
          <a:p>
            <a:pPr marL="342900" indent="-342900">
              <a:spcBef>
                <a:spcPct val="20000"/>
              </a:spcBef>
              <a:buClr>
                <a:srgbClr val="E31836"/>
              </a:buClr>
              <a:buFont typeface="Wingdings" panose="05000000000000000000" pitchFamily="2" charset="2"/>
              <a:buChar char="§"/>
            </a:pPr>
            <a:endParaRPr lang="en-US" dirty="0">
              <a:solidFill>
                <a:srgbClr val="000000"/>
              </a:solidFill>
              <a:ea typeface="Verdana" panose="020B0604030504040204" pitchFamily="34" charset="0"/>
              <a:cs typeface="Verdana" panose="020B0604030504040204" pitchFamily="34" charset="0"/>
            </a:endParaRPr>
          </a:p>
        </p:txBody>
      </p:sp>
      <p:sp>
        <p:nvSpPr>
          <p:cNvPr id="15" name="Rectangle 3"/>
          <p:cNvSpPr txBox="1">
            <a:spLocks noChangeArrowheads="1"/>
          </p:cNvSpPr>
          <p:nvPr/>
        </p:nvSpPr>
        <p:spPr>
          <a:xfrm>
            <a:off x="774345" y="5711482"/>
            <a:ext cx="6797230" cy="749139"/>
          </a:xfrm>
          <a:prstGeom prst="rect">
            <a:avLst/>
          </a:prstGeom>
          <a:solidFill>
            <a:schemeClr val="bg1"/>
          </a:solidFill>
        </p:spPr>
        <p:txBody>
          <a:bodyPr/>
          <a:lstStyle/>
          <a:p>
            <a:pPr marL="342900" indent="-342900">
              <a:spcBef>
                <a:spcPct val="20000"/>
              </a:spcBef>
              <a:buClr>
                <a:srgbClr val="E31836"/>
              </a:buClr>
              <a:buFont typeface="Wingdings" panose="05000000000000000000" pitchFamily="2" charset="2"/>
              <a:buChar char="§"/>
            </a:pPr>
            <a:r>
              <a:rPr lang="en-US" dirty="0">
                <a:solidFill>
                  <a:srgbClr val="000000"/>
                </a:solidFill>
                <a:ea typeface="Verdana" panose="020B0604030504040204" pitchFamily="34" charset="0"/>
                <a:cs typeface="Verdana" panose="020B0604030504040204" pitchFamily="34" charset="0"/>
              </a:rPr>
              <a:t>where:</a:t>
            </a:r>
          </a:p>
          <a:p>
            <a:pPr marL="800100" lvl="1" indent="-342900">
              <a:spcBef>
                <a:spcPct val="20000"/>
              </a:spcBef>
              <a:buClr>
                <a:srgbClr val="E31836"/>
              </a:buClr>
              <a:buFont typeface="Wingdings" panose="05000000000000000000" pitchFamily="2" charset="2"/>
              <a:buChar char="§"/>
            </a:pPr>
            <a:r>
              <a:rPr lang="en-US" dirty="0">
                <a:solidFill>
                  <a:srgbClr val="000000"/>
                </a:solidFill>
                <a:ea typeface="Verdana" panose="020B0604030504040204" pitchFamily="34" charset="0"/>
                <a:cs typeface="Verdana" panose="020B0604030504040204" pitchFamily="34" charset="0"/>
                <a:sym typeface="Symbol"/>
              </a:rPr>
              <a:t>J = geogrid aperture stability modulus (N-m/)</a:t>
            </a:r>
            <a:endParaRPr lang="en-US" dirty="0">
              <a:solidFill>
                <a:srgbClr val="000000"/>
              </a:solidFill>
              <a:ea typeface="Verdana" panose="020B0604030504040204" pitchFamily="34" charset="0"/>
              <a:cs typeface="Verdan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18627"/>
                                        </p:tgtEl>
                                        <p:attrNameLst>
                                          <p:attrName>style.visibility</p:attrName>
                                        </p:attrNameLst>
                                      </p:cBhvr>
                                      <p:to>
                                        <p:strVal val="visible"/>
                                      </p:to>
                                    </p:set>
                                    <p:animEffect transition="in" filter="fade">
                                      <p:cBhvr>
                                        <p:cTn id="12" dur="500"/>
                                        <p:tgtEl>
                                          <p:spTgt spid="18186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222191" y="228600"/>
            <a:ext cx="7409203" cy="437972"/>
          </a:xfrm>
          <a:prstGeom prst="rect">
            <a:avLst/>
          </a:prstGeom>
        </p:spPr>
        <p:txBody>
          <a:bodyPr anchor="b"/>
          <a:lstStyle/>
          <a:p>
            <a:pPr>
              <a:defRPr/>
            </a:pPr>
            <a:r>
              <a:rPr lang="en-US" sz="2400" kern="0" dirty="0">
                <a:solidFill>
                  <a:srgbClr val="F3F3F3"/>
                </a:solidFill>
                <a:latin typeface="Verdana"/>
                <a:cs typeface="Arial" charset="0"/>
              </a:rPr>
              <a:t>Design Theory – Giroud Han (2004)</a:t>
            </a:r>
          </a:p>
        </p:txBody>
      </p:sp>
      <p:graphicFrame>
        <p:nvGraphicFramePr>
          <p:cNvPr id="144388" name="Object 4">
            <a:hlinkClick r:id="rId4" action="ppaction://hlinkfile"/>
          </p:cNvPr>
          <p:cNvGraphicFramePr>
            <a:graphicFrameLocks noChangeAspect="1"/>
          </p:cNvGraphicFramePr>
          <p:nvPr>
            <p:extLst>
              <p:ext uri="{D42A27DB-BD31-4B8C-83A1-F6EECF244321}">
                <p14:modId xmlns:p14="http://schemas.microsoft.com/office/powerpoint/2010/main" val="2953395089"/>
              </p:ext>
            </p:extLst>
          </p:nvPr>
        </p:nvGraphicFramePr>
        <p:xfrm>
          <a:off x="1358143" y="1697305"/>
          <a:ext cx="6994286" cy="1626831"/>
        </p:xfrm>
        <a:graphic>
          <a:graphicData uri="http://schemas.openxmlformats.org/presentationml/2006/ole">
            <mc:AlternateContent xmlns:mc="http://schemas.openxmlformats.org/markup-compatibility/2006">
              <mc:Choice xmlns:v="urn:schemas-microsoft-com:vml" Requires="v">
                <p:oleObj spid="_x0000_s33813" name="Equation" r:id="rId5" imgW="5016240" imgH="1193760" progId="Equation.3">
                  <p:embed/>
                </p:oleObj>
              </mc:Choice>
              <mc:Fallback>
                <p:oleObj name="Equation" r:id="rId5" imgW="5016240" imgH="11937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8143" y="1697305"/>
                        <a:ext cx="6994286" cy="1626831"/>
                      </a:xfrm>
                      <a:prstGeom prst="rect">
                        <a:avLst/>
                      </a:prstGeom>
                      <a:solidFill>
                        <a:srgbClr val="FFFFFF"/>
                      </a:solidFill>
                    </p:spPr>
                  </p:pic>
                </p:oleObj>
              </mc:Fallback>
            </mc:AlternateContent>
          </a:graphicData>
        </a:graphic>
      </p:graphicFrame>
      <p:sp>
        <p:nvSpPr>
          <p:cNvPr id="11" name="Rectangle 3"/>
          <p:cNvSpPr txBox="1">
            <a:spLocks noChangeArrowheads="1"/>
          </p:cNvSpPr>
          <p:nvPr/>
        </p:nvSpPr>
        <p:spPr>
          <a:xfrm>
            <a:off x="343484" y="3469592"/>
            <a:ext cx="4487823" cy="2685547"/>
          </a:xfrm>
          <a:prstGeom prst="rect">
            <a:avLst/>
          </a:prstGeom>
        </p:spPr>
        <p:txBody>
          <a:bodyPr/>
          <a:lstStyle/>
          <a:p>
            <a:pPr marL="800100" lvl="1" indent="-342900">
              <a:spcBef>
                <a:spcPct val="20000"/>
              </a:spcBef>
            </a:pPr>
            <a:r>
              <a:rPr lang="en-US" sz="1600" dirty="0">
                <a:solidFill>
                  <a:srgbClr val="000000"/>
                </a:solidFill>
                <a:latin typeface="Arial" charset="0"/>
                <a:cs typeface="Arial" charset="0"/>
                <a:sym typeface="Symbol"/>
              </a:rPr>
              <a:t>h = aggregate base thickness</a:t>
            </a:r>
          </a:p>
          <a:p>
            <a:pPr marL="800100" lvl="1" indent="-342900">
              <a:spcBef>
                <a:spcPct val="20000"/>
              </a:spcBef>
            </a:pPr>
            <a:r>
              <a:rPr lang="en-US" sz="1600" dirty="0">
                <a:solidFill>
                  <a:srgbClr val="000000"/>
                </a:solidFill>
                <a:latin typeface="Arial" charset="0"/>
                <a:cs typeface="Arial" charset="0"/>
                <a:sym typeface="Symbol"/>
              </a:rPr>
              <a:t>r = radius of tire contact area</a:t>
            </a:r>
          </a:p>
          <a:p>
            <a:pPr marL="800100" lvl="1" indent="-342900">
              <a:spcBef>
                <a:spcPct val="20000"/>
              </a:spcBef>
            </a:pPr>
            <a:r>
              <a:rPr lang="en-US" sz="1600" dirty="0">
                <a:solidFill>
                  <a:srgbClr val="000000"/>
                </a:solidFill>
                <a:latin typeface="Arial" charset="0"/>
                <a:cs typeface="Arial" charset="0"/>
                <a:sym typeface="Symbol"/>
              </a:rPr>
              <a:t>N = number of axle passes</a:t>
            </a:r>
          </a:p>
          <a:p>
            <a:pPr marL="800100" lvl="1" indent="-342900">
              <a:spcBef>
                <a:spcPct val="20000"/>
              </a:spcBef>
            </a:pPr>
            <a:r>
              <a:rPr lang="en-US" sz="1600" dirty="0" err="1">
                <a:solidFill>
                  <a:srgbClr val="000000"/>
                </a:solidFill>
                <a:latin typeface="Arial" charset="0"/>
                <a:cs typeface="Arial" charset="0"/>
                <a:sym typeface="Symbol"/>
              </a:rPr>
              <a:t>CBR</a:t>
            </a:r>
            <a:r>
              <a:rPr lang="en-US" sz="1600" baseline="-25000" dirty="0" err="1">
                <a:solidFill>
                  <a:srgbClr val="000000"/>
                </a:solidFill>
                <a:latin typeface="Arial" charset="0"/>
                <a:cs typeface="Arial" charset="0"/>
                <a:sym typeface="Symbol"/>
              </a:rPr>
              <a:t>bc</a:t>
            </a:r>
            <a:r>
              <a:rPr lang="en-US" sz="1600" dirty="0">
                <a:solidFill>
                  <a:srgbClr val="000000"/>
                </a:solidFill>
                <a:latin typeface="Arial" charset="0"/>
                <a:cs typeface="Arial" charset="0"/>
                <a:sym typeface="Symbol"/>
              </a:rPr>
              <a:t> = </a:t>
            </a:r>
            <a:r>
              <a:rPr lang="en-US" sz="1600" dirty="0" err="1">
                <a:solidFill>
                  <a:srgbClr val="000000"/>
                </a:solidFill>
                <a:latin typeface="Arial" charset="0"/>
                <a:cs typeface="Arial" charset="0"/>
                <a:sym typeface="Symbol"/>
              </a:rPr>
              <a:t>agg</a:t>
            </a:r>
            <a:r>
              <a:rPr lang="en-US" sz="1600" dirty="0">
                <a:solidFill>
                  <a:srgbClr val="000000"/>
                </a:solidFill>
                <a:latin typeface="Arial" charset="0"/>
                <a:cs typeface="Arial" charset="0"/>
                <a:sym typeface="Symbol"/>
              </a:rPr>
              <a:t> base CBR</a:t>
            </a:r>
          </a:p>
          <a:p>
            <a:pPr marL="800100" lvl="1" indent="-342900">
              <a:spcBef>
                <a:spcPct val="20000"/>
              </a:spcBef>
            </a:pPr>
            <a:r>
              <a:rPr lang="en-US" sz="1600" dirty="0" err="1">
                <a:solidFill>
                  <a:srgbClr val="000000"/>
                </a:solidFill>
                <a:latin typeface="Arial" charset="0"/>
                <a:cs typeface="Arial" charset="0"/>
                <a:sym typeface="Symbol"/>
              </a:rPr>
              <a:t>CBR</a:t>
            </a:r>
            <a:r>
              <a:rPr lang="en-US" sz="1600" baseline="-25000" dirty="0" err="1">
                <a:solidFill>
                  <a:srgbClr val="000000"/>
                </a:solidFill>
                <a:latin typeface="Arial" charset="0"/>
                <a:cs typeface="Arial" charset="0"/>
                <a:sym typeface="Symbol"/>
              </a:rPr>
              <a:t>sg</a:t>
            </a:r>
            <a:r>
              <a:rPr lang="en-US" sz="1600" dirty="0">
                <a:solidFill>
                  <a:srgbClr val="000000"/>
                </a:solidFill>
                <a:latin typeface="Arial" charset="0"/>
                <a:cs typeface="Arial" charset="0"/>
                <a:sym typeface="Symbol"/>
              </a:rPr>
              <a:t> = subgrade CBR</a:t>
            </a:r>
          </a:p>
          <a:p>
            <a:pPr marL="800100" lvl="1" indent="-342900">
              <a:spcBef>
                <a:spcPct val="20000"/>
              </a:spcBef>
            </a:pPr>
            <a:r>
              <a:rPr lang="en-US" sz="1600" dirty="0">
                <a:solidFill>
                  <a:srgbClr val="000000"/>
                </a:solidFill>
                <a:latin typeface="Arial" charset="0"/>
                <a:cs typeface="Arial" charset="0"/>
                <a:sym typeface="Symbol"/>
              </a:rPr>
              <a:t>P = Wheel load</a:t>
            </a:r>
          </a:p>
          <a:p>
            <a:pPr marL="800100" lvl="1" indent="-342900">
              <a:spcBef>
                <a:spcPct val="20000"/>
              </a:spcBef>
            </a:pPr>
            <a:r>
              <a:rPr lang="en-US" sz="1600" dirty="0">
                <a:solidFill>
                  <a:srgbClr val="000000"/>
                </a:solidFill>
                <a:latin typeface="Arial" charset="0"/>
                <a:cs typeface="Arial" charset="0"/>
                <a:sym typeface="Symbol"/>
              </a:rPr>
              <a:t>s = rut depth</a:t>
            </a:r>
            <a:endParaRPr lang="en-US" sz="1600" dirty="0">
              <a:solidFill>
                <a:srgbClr val="000000"/>
              </a:solidFill>
              <a:latin typeface="Arial" charset="0"/>
              <a:cs typeface="Arial" charset="0"/>
            </a:endParaRPr>
          </a:p>
        </p:txBody>
      </p:sp>
      <p:sp>
        <p:nvSpPr>
          <p:cNvPr id="12" name="Rectangle 3"/>
          <p:cNvSpPr txBox="1">
            <a:spLocks noChangeArrowheads="1"/>
          </p:cNvSpPr>
          <p:nvPr/>
        </p:nvSpPr>
        <p:spPr>
          <a:xfrm>
            <a:off x="4690361" y="3588680"/>
            <a:ext cx="4034896" cy="2444651"/>
          </a:xfrm>
          <a:prstGeom prst="rect">
            <a:avLst/>
          </a:prstGeom>
        </p:spPr>
        <p:txBody>
          <a:bodyPr/>
          <a:lstStyle/>
          <a:p>
            <a:pPr marL="800100" lvl="1" indent="-342900">
              <a:spcBef>
                <a:spcPct val="20000"/>
              </a:spcBef>
            </a:pPr>
            <a:r>
              <a:rPr lang="en-US" sz="1600" dirty="0">
                <a:solidFill>
                  <a:srgbClr val="000000"/>
                </a:solidFill>
                <a:latin typeface="Arial" charset="0"/>
                <a:cs typeface="Arial" charset="0"/>
                <a:sym typeface="Symbol"/>
              </a:rPr>
              <a:t>f</a:t>
            </a:r>
            <a:r>
              <a:rPr lang="en-US" sz="1600" baseline="-25000" dirty="0">
                <a:solidFill>
                  <a:srgbClr val="000000"/>
                </a:solidFill>
                <a:latin typeface="Arial" charset="0"/>
                <a:cs typeface="Arial" charset="0"/>
                <a:sym typeface="Symbol"/>
              </a:rPr>
              <a:t>s</a:t>
            </a:r>
            <a:r>
              <a:rPr lang="en-US" sz="1600" dirty="0">
                <a:solidFill>
                  <a:srgbClr val="000000"/>
                </a:solidFill>
                <a:latin typeface="Arial" charset="0"/>
                <a:cs typeface="Arial" charset="0"/>
                <a:sym typeface="Symbol"/>
              </a:rPr>
              <a:t> =factor equal to 75 mm rut depth</a:t>
            </a:r>
          </a:p>
          <a:p>
            <a:pPr marL="800100" lvl="1" indent="-342900">
              <a:spcBef>
                <a:spcPct val="20000"/>
              </a:spcBef>
            </a:pPr>
            <a:r>
              <a:rPr lang="en-US" sz="1600" dirty="0" err="1">
                <a:solidFill>
                  <a:srgbClr val="000000"/>
                </a:solidFill>
                <a:latin typeface="Arial" charset="0"/>
                <a:cs typeface="Arial" charset="0"/>
                <a:sym typeface="Symbol"/>
              </a:rPr>
              <a:t>N</a:t>
            </a:r>
            <a:r>
              <a:rPr lang="en-US" sz="1600" baseline="-25000" dirty="0" err="1">
                <a:solidFill>
                  <a:srgbClr val="000000"/>
                </a:solidFill>
                <a:latin typeface="Arial" charset="0"/>
                <a:cs typeface="Arial" charset="0"/>
                <a:sym typeface="Symbol"/>
              </a:rPr>
              <a:t>c</a:t>
            </a:r>
            <a:r>
              <a:rPr lang="en-US" sz="1600" dirty="0">
                <a:solidFill>
                  <a:srgbClr val="000000"/>
                </a:solidFill>
                <a:latin typeface="Arial" charset="0"/>
                <a:cs typeface="Arial" charset="0"/>
                <a:sym typeface="Symbol"/>
              </a:rPr>
              <a:t> =bearing capacity factor</a:t>
            </a:r>
          </a:p>
          <a:p>
            <a:pPr marL="800100" lvl="1" indent="-342900">
              <a:spcBef>
                <a:spcPct val="20000"/>
              </a:spcBef>
            </a:pPr>
            <a:r>
              <a:rPr lang="en-US" sz="1600" dirty="0" err="1">
                <a:solidFill>
                  <a:srgbClr val="000000"/>
                </a:solidFill>
                <a:latin typeface="Arial" charset="0"/>
                <a:cs typeface="Arial" charset="0"/>
                <a:sym typeface="Symbol"/>
              </a:rPr>
              <a:t>f</a:t>
            </a:r>
            <a:r>
              <a:rPr lang="en-US" sz="1600" baseline="-25000" dirty="0" err="1">
                <a:solidFill>
                  <a:srgbClr val="000000"/>
                </a:solidFill>
                <a:latin typeface="Arial" charset="0"/>
                <a:cs typeface="Arial" charset="0"/>
                <a:sym typeface="Symbol"/>
              </a:rPr>
              <a:t>c</a:t>
            </a:r>
            <a:r>
              <a:rPr lang="en-US" sz="1600" dirty="0">
                <a:solidFill>
                  <a:srgbClr val="000000"/>
                </a:solidFill>
                <a:latin typeface="Arial" charset="0"/>
                <a:cs typeface="Arial" charset="0"/>
                <a:sym typeface="Symbol"/>
              </a:rPr>
              <a:t> =factor between </a:t>
            </a:r>
            <a:r>
              <a:rPr lang="en-US" sz="1600" dirty="0" err="1">
                <a:solidFill>
                  <a:srgbClr val="000000"/>
                </a:solidFill>
                <a:latin typeface="Arial" charset="0"/>
                <a:cs typeface="Arial" charset="0"/>
                <a:sym typeface="Symbol"/>
              </a:rPr>
              <a:t>undrained</a:t>
            </a:r>
            <a:r>
              <a:rPr lang="en-US" sz="1600" dirty="0">
                <a:solidFill>
                  <a:srgbClr val="000000"/>
                </a:solidFill>
                <a:latin typeface="Arial" charset="0"/>
                <a:cs typeface="Arial" charset="0"/>
                <a:sym typeface="Symbol"/>
              </a:rPr>
              <a:t> 	cohesion and CBR of 	subgrade</a:t>
            </a:r>
          </a:p>
          <a:p>
            <a:pPr marL="800100" lvl="1" indent="-342900">
              <a:spcBef>
                <a:spcPct val="20000"/>
              </a:spcBef>
            </a:pPr>
            <a:r>
              <a:rPr lang="en-US" sz="1600" dirty="0">
                <a:solidFill>
                  <a:srgbClr val="000000"/>
                </a:solidFill>
                <a:latin typeface="Arial" charset="0"/>
                <a:cs typeface="Arial" charset="0"/>
                <a:sym typeface="Symbol"/>
              </a:rPr>
              <a:t>J =	aperture stability modulus of 	geosynthetic</a:t>
            </a:r>
          </a:p>
          <a:p>
            <a:pPr marL="342900" indent="-342900">
              <a:spcBef>
                <a:spcPct val="20000"/>
              </a:spcBef>
            </a:pPr>
            <a:endParaRPr lang="en-US" sz="1600" dirty="0">
              <a:solidFill>
                <a:srgbClr val="000000"/>
              </a:solidFill>
              <a:latin typeface="Arial" charset="0"/>
              <a:cs typeface="Arial" charset="0"/>
            </a:endParaRPr>
          </a:p>
        </p:txBody>
      </p:sp>
      <p:sp>
        <p:nvSpPr>
          <p:cNvPr id="13" name="Rectangle 3"/>
          <p:cNvSpPr txBox="1">
            <a:spLocks noChangeArrowheads="1"/>
          </p:cNvSpPr>
          <p:nvPr/>
        </p:nvSpPr>
        <p:spPr>
          <a:xfrm>
            <a:off x="764500" y="5954486"/>
            <a:ext cx="8798243" cy="523115"/>
          </a:xfrm>
          <a:prstGeom prst="rect">
            <a:avLst/>
          </a:prstGeom>
        </p:spPr>
        <p:txBody>
          <a:bodyPr/>
          <a:lstStyle/>
          <a:p>
            <a:pPr marL="342900" indent="-342900">
              <a:spcBef>
                <a:spcPct val="20000"/>
              </a:spcBef>
              <a:buClr>
                <a:srgbClr val="E31836"/>
              </a:buClr>
              <a:buFont typeface="Wingdings" panose="05000000000000000000" pitchFamily="2" charset="2"/>
              <a:buChar char="§"/>
            </a:pPr>
            <a:r>
              <a:rPr lang="en-US" b="1" dirty="0">
                <a:solidFill>
                  <a:srgbClr val="0070C0"/>
                </a:solidFill>
                <a:latin typeface="Arial" charset="0"/>
                <a:cs typeface="Arial" charset="0"/>
              </a:rPr>
              <a:t>Solve iteratively for h, aggregate fill thickness</a:t>
            </a:r>
          </a:p>
        </p:txBody>
      </p:sp>
      <p:sp>
        <p:nvSpPr>
          <p:cNvPr id="17" name="Rectangle 16"/>
          <p:cNvSpPr/>
          <p:nvPr/>
        </p:nvSpPr>
        <p:spPr bwMode="auto">
          <a:xfrm>
            <a:off x="1358144" y="2324455"/>
            <a:ext cx="188645" cy="307649"/>
          </a:xfrm>
          <a:prstGeom prst="rect">
            <a:avLst/>
          </a:prstGeom>
          <a:solidFill>
            <a:srgbClr val="FFFF00">
              <a:alpha val="3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3200">
              <a:solidFill>
                <a:srgbClr val="000000"/>
              </a:solidFill>
              <a:latin typeface="Verdana" pitchFamily="-80" charset="-52"/>
              <a:ea typeface="ヒラギノ角ゴ Pro W3" charset="-128"/>
              <a:cs typeface="ヒラギノ角ゴ Pro W3" charset="-128"/>
            </a:endParaRPr>
          </a:p>
        </p:txBody>
      </p:sp>
      <p:sp>
        <p:nvSpPr>
          <p:cNvPr id="18" name="Rectangle 17"/>
          <p:cNvSpPr/>
          <p:nvPr/>
        </p:nvSpPr>
        <p:spPr bwMode="auto">
          <a:xfrm>
            <a:off x="3921503" y="2245004"/>
            <a:ext cx="171933" cy="224732"/>
          </a:xfrm>
          <a:prstGeom prst="rect">
            <a:avLst/>
          </a:prstGeom>
          <a:solidFill>
            <a:srgbClr val="FFFF00">
              <a:alpha val="3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3200">
              <a:solidFill>
                <a:srgbClr val="000000"/>
              </a:solidFill>
              <a:latin typeface="Verdana" pitchFamily="-80" charset="-52"/>
              <a:ea typeface="ヒラギノ角ゴ Pro W3" charset="-128"/>
              <a:cs typeface="ヒラギノ角ゴ Pro W3" charset="-128"/>
            </a:endParaRPr>
          </a:p>
        </p:txBody>
      </p:sp>
      <p:sp>
        <p:nvSpPr>
          <p:cNvPr id="19" name="Rectangle 18"/>
          <p:cNvSpPr/>
          <p:nvPr/>
        </p:nvSpPr>
        <p:spPr bwMode="auto">
          <a:xfrm>
            <a:off x="6258235" y="2699657"/>
            <a:ext cx="134019" cy="214459"/>
          </a:xfrm>
          <a:prstGeom prst="rect">
            <a:avLst/>
          </a:prstGeom>
          <a:solidFill>
            <a:srgbClr val="FFFF00">
              <a:alpha val="3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3200">
              <a:solidFill>
                <a:srgbClr val="000000"/>
              </a:solidFill>
              <a:latin typeface="Verdana" pitchFamily="-80" charset="-52"/>
              <a:ea typeface="ヒラギノ角ゴ Pro W3" charset="-128"/>
              <a:cs typeface="ヒラギノ角ゴ Pro W3"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fade">
                                      <p:cBhvr>
                                        <p:cTn id="20"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28601" y="228600"/>
            <a:ext cx="5886450" cy="457200"/>
          </a:xfrm>
          <a:prstGeom prst="rect">
            <a:avLst/>
          </a:prstGeom>
        </p:spPr>
        <p:txBody>
          <a:bodyPr anchor="b"/>
          <a:lstStyle/>
          <a:p>
            <a:pPr>
              <a:defRPr/>
            </a:pPr>
            <a:r>
              <a:rPr lang="en-US" sz="2400" kern="0" dirty="0">
                <a:solidFill>
                  <a:srgbClr val="F3F3F3"/>
                </a:solidFill>
                <a:latin typeface="Verdana"/>
                <a:cs typeface="Arial" charset="0"/>
              </a:rPr>
              <a:t>Limitations – Giroud Han</a:t>
            </a:r>
          </a:p>
        </p:txBody>
      </p:sp>
      <p:sp>
        <p:nvSpPr>
          <p:cNvPr id="15" name="Rectangle 3"/>
          <p:cNvSpPr txBox="1">
            <a:spLocks noChangeArrowheads="1"/>
          </p:cNvSpPr>
          <p:nvPr/>
        </p:nvSpPr>
        <p:spPr bwMode="auto">
          <a:xfrm>
            <a:off x="4114801" y="1516746"/>
            <a:ext cx="4724400" cy="51017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20000"/>
              </a:lnSpc>
              <a:spcBef>
                <a:spcPct val="20000"/>
              </a:spcBef>
              <a:buClr>
                <a:srgbClr val="E31836"/>
              </a:buClr>
              <a:buFont typeface="Wingdings" panose="05000000000000000000" pitchFamily="2" charset="2"/>
              <a:buChar char="§"/>
              <a:defRPr/>
            </a:pPr>
            <a:r>
              <a:rPr lang="en-US" sz="1600" kern="0" dirty="0">
                <a:solidFill>
                  <a:srgbClr val="000000"/>
                </a:solidFill>
                <a:latin typeface="Verdana"/>
                <a:cs typeface="Arial" charset="0"/>
              </a:rPr>
              <a:t>Limited to 10,000 passes (original research)</a:t>
            </a:r>
          </a:p>
          <a:p>
            <a:pPr marL="342900" indent="-342900">
              <a:lnSpc>
                <a:spcPct val="120000"/>
              </a:lnSpc>
              <a:spcBef>
                <a:spcPct val="20000"/>
              </a:spcBef>
              <a:buClr>
                <a:srgbClr val="E31836"/>
              </a:buClr>
              <a:buFont typeface="Wingdings" panose="05000000000000000000" pitchFamily="2" charset="2"/>
              <a:buChar char="§"/>
              <a:defRPr/>
            </a:pPr>
            <a:r>
              <a:rPr lang="en-US" sz="1600" kern="0" dirty="0">
                <a:solidFill>
                  <a:srgbClr val="000000"/>
                </a:solidFill>
                <a:latin typeface="Verdana"/>
                <a:cs typeface="Arial" charset="0"/>
              </a:rPr>
              <a:t>SP4-PRO limit = 100,000 passes (based on Tensar research and experience)</a:t>
            </a:r>
          </a:p>
          <a:p>
            <a:pPr marL="342900" indent="-342900">
              <a:lnSpc>
                <a:spcPct val="120000"/>
              </a:lnSpc>
              <a:spcBef>
                <a:spcPct val="20000"/>
              </a:spcBef>
              <a:buClr>
                <a:srgbClr val="E31836"/>
              </a:buClr>
              <a:buFont typeface="Wingdings" panose="05000000000000000000" pitchFamily="2" charset="2"/>
              <a:buChar char="§"/>
              <a:defRPr/>
            </a:pPr>
            <a:r>
              <a:rPr lang="en-US" sz="1600" kern="0" dirty="0">
                <a:solidFill>
                  <a:srgbClr val="000000"/>
                </a:solidFill>
                <a:latin typeface="Verdana"/>
                <a:cs typeface="Arial" charset="0"/>
              </a:rPr>
              <a:t>Minimum aggregate depth = 4” (original research)</a:t>
            </a:r>
          </a:p>
          <a:p>
            <a:pPr marL="342900" indent="-342900">
              <a:lnSpc>
                <a:spcPct val="120000"/>
              </a:lnSpc>
              <a:spcBef>
                <a:spcPct val="20000"/>
              </a:spcBef>
              <a:buClr>
                <a:srgbClr val="E31836"/>
              </a:buClr>
              <a:buFont typeface="Wingdings" panose="05000000000000000000" pitchFamily="2" charset="2"/>
              <a:buChar char="§"/>
              <a:defRPr/>
            </a:pPr>
            <a:r>
              <a:rPr lang="en-US" sz="1600" kern="0" dirty="0">
                <a:solidFill>
                  <a:srgbClr val="000000"/>
                </a:solidFill>
                <a:latin typeface="Verdana"/>
                <a:cs typeface="Arial" charset="0"/>
              </a:rPr>
              <a:t>SP4-PRO min. aggregate = 6” (based on experience and constructability)</a:t>
            </a:r>
          </a:p>
          <a:p>
            <a:pPr marL="342900" indent="-342900">
              <a:lnSpc>
                <a:spcPct val="120000"/>
              </a:lnSpc>
              <a:spcBef>
                <a:spcPct val="20000"/>
              </a:spcBef>
              <a:buClr>
                <a:srgbClr val="E31836"/>
              </a:buClr>
              <a:buFont typeface="Wingdings" panose="05000000000000000000" pitchFamily="2" charset="2"/>
              <a:buChar char="§"/>
              <a:defRPr/>
            </a:pPr>
            <a:r>
              <a:rPr lang="en-US" sz="1600" kern="0" dirty="0">
                <a:solidFill>
                  <a:srgbClr val="000000"/>
                </a:solidFill>
                <a:latin typeface="Verdana"/>
                <a:cs typeface="Arial" charset="0"/>
              </a:rPr>
              <a:t>Upper constraint for:</a:t>
            </a:r>
          </a:p>
          <a:p>
            <a:pPr marL="800100" lvl="1" indent="-342900">
              <a:lnSpc>
                <a:spcPct val="120000"/>
              </a:lnSpc>
              <a:spcBef>
                <a:spcPct val="20000"/>
              </a:spcBef>
              <a:buClr>
                <a:srgbClr val="E31836"/>
              </a:buClr>
              <a:buFont typeface="Wingdings" panose="05000000000000000000" pitchFamily="2" charset="2"/>
              <a:buChar char="§"/>
              <a:defRPr/>
            </a:pPr>
            <a:r>
              <a:rPr lang="en-US" sz="1600" kern="0" dirty="0">
                <a:solidFill>
                  <a:srgbClr val="000000"/>
                </a:solidFill>
                <a:latin typeface="Verdana"/>
                <a:cs typeface="Arial" charset="0"/>
              </a:rPr>
              <a:t>Axle Loading ≤ 40 kips</a:t>
            </a:r>
          </a:p>
          <a:p>
            <a:pPr marL="800100" lvl="1" indent="-342900">
              <a:lnSpc>
                <a:spcPct val="120000"/>
              </a:lnSpc>
              <a:spcBef>
                <a:spcPct val="20000"/>
              </a:spcBef>
              <a:buClr>
                <a:srgbClr val="E31836"/>
              </a:buClr>
              <a:buFont typeface="Wingdings" panose="05000000000000000000" pitchFamily="2" charset="2"/>
              <a:buChar char="§"/>
              <a:defRPr/>
            </a:pPr>
            <a:r>
              <a:rPr lang="en-US" sz="1600" kern="0" dirty="0">
                <a:solidFill>
                  <a:srgbClr val="000000"/>
                </a:solidFill>
                <a:latin typeface="Verdana"/>
                <a:cs typeface="Arial" charset="0"/>
              </a:rPr>
              <a:t>Rutting ≤ 3.0 inches</a:t>
            </a:r>
          </a:p>
          <a:p>
            <a:pPr marL="800100" lvl="1" indent="-342900">
              <a:lnSpc>
                <a:spcPct val="120000"/>
              </a:lnSpc>
              <a:spcBef>
                <a:spcPct val="20000"/>
              </a:spcBef>
              <a:buClr>
                <a:srgbClr val="E31836"/>
              </a:buClr>
              <a:buFont typeface="Wingdings" panose="05000000000000000000" pitchFamily="2" charset="2"/>
              <a:buChar char="§"/>
              <a:defRPr/>
            </a:pPr>
            <a:r>
              <a:rPr lang="en-US" sz="1600" kern="0" dirty="0">
                <a:solidFill>
                  <a:srgbClr val="000000"/>
                </a:solidFill>
                <a:latin typeface="Verdana"/>
                <a:cs typeface="Arial" charset="0"/>
              </a:rPr>
              <a:t>Subgrade CBR </a:t>
            </a:r>
            <a:r>
              <a:rPr lang="en-US" sz="1600" kern="0" dirty="0">
                <a:solidFill>
                  <a:srgbClr val="000000"/>
                </a:solidFill>
                <a:latin typeface="Arial" charset="0"/>
                <a:cs typeface="Arial" charset="0"/>
              </a:rPr>
              <a:t>≤ 5.0</a:t>
            </a:r>
          </a:p>
          <a:p>
            <a:pPr marL="342900" indent="-342900">
              <a:lnSpc>
                <a:spcPct val="120000"/>
              </a:lnSpc>
              <a:spcBef>
                <a:spcPct val="20000"/>
              </a:spcBef>
              <a:buClr>
                <a:srgbClr val="E31836"/>
              </a:buClr>
              <a:buFont typeface="Wingdings" panose="05000000000000000000" pitchFamily="2" charset="2"/>
              <a:buChar char="§"/>
              <a:defRPr/>
            </a:pPr>
            <a:r>
              <a:rPr lang="en-US" sz="1600" kern="0" dirty="0">
                <a:solidFill>
                  <a:srgbClr val="000000"/>
                </a:solidFill>
                <a:latin typeface="Verdana"/>
                <a:cs typeface="Arial" charset="0"/>
              </a:rPr>
              <a:t>Method Calibration required for </a:t>
            </a:r>
            <a:r>
              <a:rPr lang="en-US" sz="1600" u="sng" kern="0" dirty="0">
                <a:solidFill>
                  <a:srgbClr val="000000"/>
                </a:solidFill>
                <a:latin typeface="Verdana"/>
                <a:cs typeface="Arial" charset="0"/>
              </a:rPr>
              <a:t>ALL</a:t>
            </a:r>
            <a:r>
              <a:rPr lang="en-US" sz="1600" kern="0" dirty="0">
                <a:solidFill>
                  <a:srgbClr val="000000"/>
                </a:solidFill>
                <a:latin typeface="Verdana"/>
                <a:cs typeface="Arial" charset="0"/>
              </a:rPr>
              <a:t> product types</a:t>
            </a:r>
          </a:p>
        </p:txBody>
      </p:sp>
      <p:pic>
        <p:nvPicPr>
          <p:cNvPr id="61442" name="Picture 2"/>
          <p:cNvPicPr>
            <a:picLocks noChangeAspect="1" noChangeArrowheads="1"/>
          </p:cNvPicPr>
          <p:nvPr/>
        </p:nvPicPr>
        <p:blipFill>
          <a:blip r:embed="rId2"/>
          <a:srcRect/>
          <a:stretch>
            <a:fillRect/>
          </a:stretch>
        </p:blipFill>
        <p:spPr bwMode="auto">
          <a:xfrm>
            <a:off x="615140" y="1640793"/>
            <a:ext cx="3065984" cy="2426837"/>
          </a:xfrm>
          <a:prstGeom prst="rect">
            <a:avLst/>
          </a:prstGeom>
          <a:noFill/>
          <a:ln w="9525">
            <a:noFill/>
            <a:miter lim="800000"/>
            <a:headEnd/>
            <a:tailEnd/>
          </a:ln>
          <a:effectLst/>
        </p:spPr>
      </p:pic>
      <p:pic>
        <p:nvPicPr>
          <p:cNvPr id="17" name="Picture 4" descr="pousseur-recouvr"/>
          <p:cNvPicPr>
            <a:picLocks noChangeAspect="1" noChangeArrowheads="1"/>
          </p:cNvPicPr>
          <p:nvPr/>
        </p:nvPicPr>
        <p:blipFill>
          <a:blip r:embed="rId3"/>
          <a:srcRect/>
          <a:stretch>
            <a:fillRect/>
          </a:stretch>
        </p:blipFill>
        <p:spPr bwMode="auto">
          <a:xfrm>
            <a:off x="615808" y="4067630"/>
            <a:ext cx="3065316" cy="2298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478971" y="2889740"/>
            <a:ext cx="7750629" cy="990600"/>
          </a:xfrm>
        </p:spPr>
        <p:txBody>
          <a:bodyPr>
            <a:normAutofit/>
          </a:bodyPr>
          <a:lstStyle/>
          <a:p>
            <a:pPr eaLnBrk="1" hangingPunct="1"/>
            <a:r>
              <a:rPr lang="en-US" sz="2400" dirty="0" err="1" smtClean="0"/>
              <a:t>Giroud</a:t>
            </a:r>
            <a:r>
              <a:rPr lang="en-US" sz="2400" dirty="0" smtClean="0"/>
              <a:t> Han </a:t>
            </a:r>
            <a:r>
              <a:rPr lang="en-US" sz="2400" b="0" dirty="0" smtClean="0"/>
              <a:t>Product Calibration</a:t>
            </a:r>
          </a:p>
        </p:txBody>
      </p:sp>
      <p:sp>
        <p:nvSpPr>
          <p:cNvPr id="16387" name="Rectangle 3"/>
          <p:cNvSpPr>
            <a:spLocks noGrp="1" noChangeArrowheads="1"/>
          </p:cNvSpPr>
          <p:nvPr>
            <p:ph type="subTitle" idx="4294967295"/>
          </p:nvPr>
        </p:nvSpPr>
        <p:spPr>
          <a:xfrm>
            <a:off x="478971" y="4419600"/>
            <a:ext cx="7750629" cy="533400"/>
          </a:xfrm>
          <a:prstGeom prst="rect">
            <a:avLst/>
          </a:prstGeom>
        </p:spPr>
        <p:txBody>
          <a:bodyPr/>
          <a:lstStyle/>
          <a:p>
            <a:pPr eaLnBrk="1" hangingPunct="1"/>
            <a:endParaRPr lang="en-US" sz="1600" b="1" dirty="0" smtClean="0">
              <a:solidFill>
                <a:schemeClr val="bg1"/>
              </a:solidFill>
            </a:endParaRPr>
          </a:p>
        </p:txBody>
      </p:sp>
      <p:sp>
        <p:nvSpPr>
          <p:cNvPr id="16388" name="Rectangle 4"/>
          <p:cNvSpPr>
            <a:spLocks noChangeArrowheads="1"/>
          </p:cNvSpPr>
          <p:nvPr/>
        </p:nvSpPr>
        <p:spPr bwMode="auto">
          <a:xfrm>
            <a:off x="13331825" y="-677863"/>
            <a:ext cx="184150" cy="579438"/>
          </a:xfrm>
          <a:prstGeom prst="rect">
            <a:avLst/>
          </a:prstGeom>
          <a:noFill/>
          <a:ln w="9525">
            <a:noFill/>
            <a:miter lim="800000"/>
            <a:headEnd/>
            <a:tailEnd/>
          </a:ln>
        </p:spPr>
        <p:txBody>
          <a:bodyPr wrap="none">
            <a:spAutoFit/>
          </a:bodyPr>
          <a:lstStyle/>
          <a:p>
            <a:endParaRPr lang="en-US" dirty="0">
              <a:solidFill>
                <a:srgbClr val="000000"/>
              </a:solidFill>
              <a:latin typeface="Arial" charset="0"/>
              <a:cs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 y="6591869"/>
            <a:ext cx="6386287" cy="276999"/>
          </a:xfrm>
          <a:prstGeom prst="rect">
            <a:avLst/>
          </a:prstGeom>
          <a:noFill/>
        </p:spPr>
        <p:txBody>
          <a:bodyPr wrap="square" rtlCol="0">
            <a:spAutoFit/>
          </a:bodyPr>
          <a:lstStyle/>
          <a:p>
            <a:r>
              <a:rPr lang="en-US" sz="1200" dirty="0">
                <a:solidFill>
                  <a:srgbClr val="000000"/>
                </a:solidFill>
                <a:latin typeface="Arial" charset="0"/>
                <a:cs typeface="Arial" charset="0"/>
              </a:rPr>
              <a:t>*Geosynthetic  Design &amp; Construction Guidelines – FHWA NHI-07-092  (2008)</a:t>
            </a:r>
          </a:p>
        </p:txBody>
      </p:sp>
      <p:sp>
        <p:nvSpPr>
          <p:cNvPr id="8" name="Rectangle 2"/>
          <p:cNvSpPr txBox="1">
            <a:spLocks noChangeArrowheads="1"/>
          </p:cNvSpPr>
          <p:nvPr/>
        </p:nvSpPr>
        <p:spPr>
          <a:xfrm>
            <a:off x="247339" y="228600"/>
            <a:ext cx="8591861" cy="463609"/>
          </a:xfrm>
          <a:prstGeom prst="rect">
            <a:avLst/>
          </a:prstGeom>
        </p:spPr>
        <p:txBody>
          <a:bodyPr anchor="b"/>
          <a:lstStyle/>
          <a:p>
            <a:pPr>
              <a:defRPr/>
            </a:pPr>
            <a:r>
              <a:rPr lang="en-US" sz="2400" kern="0" dirty="0">
                <a:solidFill>
                  <a:srgbClr val="F3F3F3"/>
                </a:solidFill>
                <a:latin typeface="Verdana"/>
                <a:cs typeface="Arial" charset="0"/>
              </a:rPr>
              <a:t>Calibration – Giroud Han (2004)</a:t>
            </a:r>
          </a:p>
        </p:txBody>
      </p:sp>
      <p:sp>
        <p:nvSpPr>
          <p:cNvPr id="9" name="Rectangle 3"/>
          <p:cNvSpPr txBox="1">
            <a:spLocks noChangeArrowheads="1"/>
          </p:cNvSpPr>
          <p:nvPr/>
        </p:nvSpPr>
        <p:spPr bwMode="auto">
          <a:xfrm>
            <a:off x="247339" y="1897166"/>
            <a:ext cx="4234720" cy="42133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20000"/>
              </a:lnSpc>
              <a:spcBef>
                <a:spcPct val="20000"/>
              </a:spcBef>
              <a:buClr>
                <a:srgbClr val="E31836"/>
              </a:buClr>
              <a:buFont typeface="Wingdings" panose="05000000000000000000" pitchFamily="2" charset="2"/>
              <a:buChar char="§"/>
              <a:defRPr/>
            </a:pPr>
            <a:r>
              <a:rPr lang="en-US" kern="0" dirty="0">
                <a:solidFill>
                  <a:srgbClr val="000000"/>
                </a:solidFill>
                <a:latin typeface="Verdana"/>
                <a:cs typeface="Arial" charset="0"/>
              </a:rPr>
              <a:t>“It (aperture stability) is a direct measure of the in-plane stiffness and stability of the ribs and junctions of the geogrid.”</a:t>
            </a:r>
          </a:p>
          <a:p>
            <a:pPr marL="342900" indent="-342900">
              <a:lnSpc>
                <a:spcPct val="120000"/>
              </a:lnSpc>
              <a:spcBef>
                <a:spcPct val="20000"/>
              </a:spcBef>
              <a:buClr>
                <a:srgbClr val="E31836"/>
              </a:buClr>
              <a:buFont typeface="Wingdings" panose="05000000000000000000" pitchFamily="2" charset="2"/>
              <a:buChar char="§"/>
              <a:defRPr/>
            </a:pPr>
            <a:endParaRPr lang="en-US" kern="0" dirty="0">
              <a:solidFill>
                <a:srgbClr val="000000"/>
              </a:solidFill>
              <a:latin typeface="Verdana"/>
              <a:cs typeface="Arial" charset="0"/>
            </a:endParaRPr>
          </a:p>
          <a:p>
            <a:pPr marL="342900" indent="-342900">
              <a:lnSpc>
                <a:spcPct val="120000"/>
              </a:lnSpc>
              <a:spcBef>
                <a:spcPct val="20000"/>
              </a:spcBef>
              <a:buClr>
                <a:srgbClr val="E31836"/>
              </a:buClr>
              <a:buFont typeface="Wingdings" panose="05000000000000000000" pitchFamily="2" charset="2"/>
              <a:buChar char="§"/>
              <a:defRPr/>
            </a:pPr>
            <a:r>
              <a:rPr lang="en-US" kern="0" dirty="0">
                <a:solidFill>
                  <a:srgbClr val="000000"/>
                </a:solidFill>
                <a:latin typeface="Verdana"/>
                <a:cs typeface="Arial" charset="0"/>
              </a:rPr>
              <a:t>“The method was calibrated using data for stiff biaxial geogrids with aperture stability modulus of 0.32 and 0.65 N-m/</a:t>
            </a:r>
            <a:r>
              <a:rPr lang="en-US" kern="0" dirty="0" err="1">
                <a:solidFill>
                  <a:srgbClr val="000000"/>
                </a:solidFill>
                <a:latin typeface="Verdana"/>
                <a:cs typeface="Arial" charset="0"/>
              </a:rPr>
              <a:t>deg</a:t>
            </a:r>
            <a:r>
              <a:rPr lang="en-US" kern="0" dirty="0">
                <a:solidFill>
                  <a:srgbClr val="000000"/>
                </a:solidFill>
                <a:latin typeface="Verdana"/>
                <a:cs typeface="Arial" charset="0"/>
              </a:rPr>
              <a:t>”*</a:t>
            </a:r>
          </a:p>
        </p:txBody>
      </p:sp>
      <p:pic>
        <p:nvPicPr>
          <p:cNvPr id="159745" name="Picture 1"/>
          <p:cNvPicPr>
            <a:picLocks noChangeAspect="1" noChangeArrowheads="1"/>
          </p:cNvPicPr>
          <p:nvPr/>
        </p:nvPicPr>
        <p:blipFill>
          <a:blip r:embed="rId2"/>
          <a:srcRect/>
          <a:stretch>
            <a:fillRect/>
          </a:stretch>
        </p:blipFill>
        <p:spPr bwMode="auto">
          <a:xfrm>
            <a:off x="0" y="-1"/>
            <a:ext cx="9144000" cy="685800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745"/>
                                        </p:tgtEl>
                                        <p:attrNameLst>
                                          <p:attrName>style.visibility</p:attrName>
                                        </p:attrNameLst>
                                      </p:cBhvr>
                                      <p:to>
                                        <p:strVal val="visible"/>
                                      </p:to>
                                    </p:set>
                                    <p:animEffect transition="in" filter="fade">
                                      <p:cBhvr>
                                        <p:cTn id="7" dur="500"/>
                                        <p:tgtEl>
                                          <p:spTgt spid="159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p:cNvGrpSpPr>
          <p:nvPr/>
        </p:nvGrpSpPr>
        <p:grpSpPr bwMode="auto">
          <a:xfrm>
            <a:off x="1092196" y="2917353"/>
            <a:ext cx="5976243" cy="3622673"/>
            <a:chOff x="200" y="621"/>
            <a:chExt cx="4854" cy="3433"/>
          </a:xfrm>
        </p:grpSpPr>
        <p:pic>
          <p:nvPicPr>
            <p:cNvPr id="6" name="Picture 3" descr="scan"/>
            <p:cNvPicPr>
              <a:picLocks noChangeAspect="1" noChangeArrowheads="1"/>
            </p:cNvPicPr>
            <p:nvPr/>
          </p:nvPicPr>
          <p:blipFill>
            <a:blip r:embed="rId2"/>
            <a:srcRect/>
            <a:stretch>
              <a:fillRect/>
            </a:stretch>
          </p:blipFill>
          <p:spPr bwMode="auto">
            <a:xfrm>
              <a:off x="200" y="621"/>
              <a:ext cx="4854" cy="3433"/>
            </a:xfrm>
            <a:prstGeom prst="rect">
              <a:avLst/>
            </a:prstGeom>
            <a:noFill/>
            <a:ln w="9525">
              <a:noFill/>
              <a:miter lim="800000"/>
              <a:headEnd/>
              <a:tailEnd/>
            </a:ln>
          </p:spPr>
        </p:pic>
        <p:sp>
          <p:nvSpPr>
            <p:cNvPr id="7" name="Text Box 4"/>
            <p:cNvSpPr txBox="1">
              <a:spLocks noChangeArrowheads="1"/>
            </p:cNvSpPr>
            <p:nvPr/>
          </p:nvSpPr>
          <p:spPr bwMode="auto">
            <a:xfrm>
              <a:off x="802" y="999"/>
              <a:ext cx="3794" cy="554"/>
            </a:xfrm>
            <a:prstGeom prst="rect">
              <a:avLst/>
            </a:prstGeom>
            <a:solidFill>
              <a:schemeClr val="bg1"/>
            </a:solidFill>
            <a:ln w="9525">
              <a:noFill/>
              <a:miter lim="800000"/>
              <a:headEnd/>
              <a:tailEnd/>
            </a:ln>
          </p:spPr>
          <p:txBody>
            <a:bodyPr wrap="square">
              <a:spAutoFit/>
            </a:bodyPr>
            <a:lstStyle/>
            <a:p>
              <a:r>
                <a:rPr lang="en-US" sz="1600" b="1" dirty="0">
                  <a:solidFill>
                    <a:srgbClr val="000000"/>
                  </a:solidFill>
                  <a:latin typeface="Arial" charset="0"/>
                  <a:cs typeface="Arial" charset="0"/>
                </a:rPr>
                <a:t>SASM@20cm-kg = 3.48 – 2.14*TIF + 0.981*TIF</a:t>
              </a:r>
              <a:r>
                <a:rPr lang="en-US" sz="1600" b="1" baseline="30000" dirty="0">
                  <a:solidFill>
                    <a:srgbClr val="000000"/>
                  </a:solidFill>
                  <a:latin typeface="Arial" charset="0"/>
                  <a:cs typeface="Arial" charset="0"/>
                </a:rPr>
                <a:t>2</a:t>
              </a:r>
              <a:r>
                <a:rPr lang="en-US" sz="1600" b="1" dirty="0">
                  <a:solidFill>
                    <a:srgbClr val="000000"/>
                  </a:solidFill>
                  <a:latin typeface="Arial" charset="0"/>
                  <a:cs typeface="Arial" charset="0"/>
                </a:rPr>
                <a:t>  (R</a:t>
              </a:r>
              <a:r>
                <a:rPr lang="en-US" sz="1600" b="1" baseline="30000" dirty="0">
                  <a:solidFill>
                    <a:srgbClr val="000000"/>
                  </a:solidFill>
                  <a:latin typeface="Arial" charset="0"/>
                  <a:cs typeface="Arial" charset="0"/>
                </a:rPr>
                <a:t>2</a:t>
              </a:r>
              <a:r>
                <a:rPr lang="en-US" sz="1600" b="1" dirty="0">
                  <a:solidFill>
                    <a:srgbClr val="000000"/>
                  </a:solidFill>
                  <a:latin typeface="Arial" charset="0"/>
                  <a:cs typeface="Arial" charset="0"/>
                </a:rPr>
                <a:t> = 0.966)</a:t>
              </a:r>
            </a:p>
          </p:txBody>
        </p:sp>
      </p:grpSp>
      <p:sp>
        <p:nvSpPr>
          <p:cNvPr id="8" name="Rectangle 6"/>
          <p:cNvSpPr>
            <a:spLocks noChangeArrowheads="1"/>
          </p:cNvSpPr>
          <p:nvPr/>
        </p:nvSpPr>
        <p:spPr bwMode="auto">
          <a:xfrm>
            <a:off x="598714" y="1541884"/>
            <a:ext cx="8240486" cy="1212402"/>
          </a:xfrm>
          <a:prstGeom prst="rect">
            <a:avLst/>
          </a:prstGeom>
          <a:noFill/>
          <a:ln w="9525">
            <a:noFill/>
            <a:miter lim="800000"/>
            <a:headEnd/>
            <a:tailEnd/>
          </a:ln>
        </p:spPr>
        <p:txBody>
          <a:bodyPr anchor="ctr"/>
          <a:lstStyle/>
          <a:p>
            <a:pPr marL="342900" indent="-342900">
              <a:lnSpc>
                <a:spcPct val="120000"/>
              </a:lnSpc>
              <a:spcBef>
                <a:spcPct val="20000"/>
              </a:spcBef>
              <a:buClr>
                <a:srgbClr val="E31836"/>
              </a:buClr>
              <a:buFont typeface="Wingdings" panose="05000000000000000000" pitchFamily="2" charset="2"/>
              <a:buChar char="§"/>
              <a:defRPr/>
            </a:pPr>
            <a:r>
              <a:rPr lang="en-US" sz="1600" kern="0" dirty="0">
                <a:solidFill>
                  <a:srgbClr val="000000"/>
                </a:solidFill>
                <a:latin typeface="Verdana"/>
                <a:cs typeface="Arial" charset="0"/>
              </a:rPr>
              <a:t>Good correlation with performance for biaxial </a:t>
            </a:r>
            <a:r>
              <a:rPr lang="en-US" sz="1600" kern="0" dirty="0" err="1">
                <a:solidFill>
                  <a:srgbClr val="000000"/>
                </a:solidFill>
                <a:latin typeface="Verdana"/>
                <a:cs typeface="Arial" charset="0"/>
              </a:rPr>
              <a:t>geogrids</a:t>
            </a:r>
            <a:r>
              <a:rPr lang="en-US" sz="1600" kern="0" dirty="0">
                <a:solidFill>
                  <a:srgbClr val="000000"/>
                </a:solidFill>
                <a:latin typeface="Verdana"/>
                <a:cs typeface="Arial" charset="0"/>
              </a:rPr>
              <a:t> as shown by Webster’s  full-scale tests (1992).</a:t>
            </a:r>
          </a:p>
        </p:txBody>
      </p:sp>
      <p:sp>
        <p:nvSpPr>
          <p:cNvPr id="9" name="Rectangle 2"/>
          <p:cNvSpPr txBox="1">
            <a:spLocks noChangeArrowheads="1"/>
          </p:cNvSpPr>
          <p:nvPr/>
        </p:nvSpPr>
        <p:spPr>
          <a:xfrm>
            <a:off x="213645" y="228600"/>
            <a:ext cx="8625555" cy="448456"/>
          </a:xfrm>
          <a:prstGeom prst="rect">
            <a:avLst/>
          </a:prstGeom>
        </p:spPr>
        <p:txBody>
          <a:bodyPr anchor="b"/>
          <a:lstStyle/>
          <a:p>
            <a:pPr>
              <a:defRPr/>
            </a:pPr>
            <a:r>
              <a:rPr lang="en-US" sz="2400" kern="0" dirty="0">
                <a:solidFill>
                  <a:srgbClr val="F3F3F3"/>
                </a:solidFill>
                <a:latin typeface="Verdana"/>
                <a:cs typeface="Arial" charset="0"/>
              </a:rPr>
              <a:t>Calibration – Giroud Han (2004)</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p:cNvSpPr txBox="1">
            <a:spLocks noChangeArrowheads="1"/>
          </p:cNvSpPr>
          <p:nvPr/>
        </p:nvSpPr>
        <p:spPr bwMode="auto">
          <a:xfrm>
            <a:off x="4199103" y="1516745"/>
            <a:ext cx="4640097" cy="49275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20000"/>
              </a:lnSpc>
              <a:spcBef>
                <a:spcPct val="20000"/>
              </a:spcBef>
              <a:buClr>
                <a:srgbClr val="E31836"/>
              </a:buClr>
              <a:buFont typeface="Wingdings" panose="05000000000000000000" pitchFamily="2" charset="2"/>
              <a:buChar char="§"/>
              <a:defRPr/>
            </a:pPr>
            <a:r>
              <a:rPr lang="en-US" kern="0" dirty="0">
                <a:solidFill>
                  <a:srgbClr val="000000"/>
                </a:solidFill>
                <a:latin typeface="Verdana"/>
                <a:cs typeface="Arial" charset="0"/>
              </a:rPr>
              <a:t>Discussion of “Design Method for Geogrid-Reinforced Unpaved Roads. I: Development of Design Method” by J. P. Giroud and Jie Han</a:t>
            </a:r>
          </a:p>
          <a:p>
            <a:pPr marL="800100" lvl="1" indent="-342900">
              <a:lnSpc>
                <a:spcPct val="120000"/>
              </a:lnSpc>
              <a:spcBef>
                <a:spcPct val="20000"/>
              </a:spcBef>
              <a:buClr>
                <a:srgbClr val="E31836"/>
              </a:buClr>
              <a:buFont typeface="Wingdings" panose="05000000000000000000" pitchFamily="2" charset="2"/>
              <a:buChar char="§"/>
              <a:defRPr/>
            </a:pPr>
            <a:r>
              <a:rPr lang="en-US" kern="0" dirty="0">
                <a:solidFill>
                  <a:srgbClr val="000000"/>
                </a:solidFill>
                <a:latin typeface="Verdana"/>
                <a:cs typeface="Arial" charset="0"/>
              </a:rPr>
              <a:t>ASCE Geotechnical Journal (2006)</a:t>
            </a:r>
          </a:p>
          <a:p>
            <a:pPr marL="800100" lvl="1" indent="-342900">
              <a:lnSpc>
                <a:spcPct val="120000"/>
              </a:lnSpc>
              <a:spcBef>
                <a:spcPct val="20000"/>
              </a:spcBef>
              <a:buClr>
                <a:srgbClr val="E31836"/>
              </a:buClr>
              <a:buFont typeface="Wingdings" panose="05000000000000000000" pitchFamily="2" charset="2"/>
              <a:buChar char="§"/>
              <a:defRPr/>
            </a:pPr>
            <a:r>
              <a:rPr lang="en-US" kern="0" dirty="0">
                <a:solidFill>
                  <a:srgbClr val="000000"/>
                </a:solidFill>
                <a:latin typeface="Verdana"/>
                <a:cs typeface="Arial" charset="0"/>
              </a:rPr>
              <a:t>Authors challenged on:</a:t>
            </a:r>
          </a:p>
          <a:p>
            <a:pPr marL="1371600" lvl="2" indent="-457200">
              <a:lnSpc>
                <a:spcPct val="120000"/>
              </a:lnSpc>
              <a:spcBef>
                <a:spcPct val="20000"/>
              </a:spcBef>
              <a:buClr>
                <a:srgbClr val="E31836"/>
              </a:buClr>
              <a:buFont typeface="Wingdings" panose="05000000000000000000" pitchFamily="2" charset="2"/>
              <a:buChar char="§"/>
              <a:defRPr/>
            </a:pPr>
            <a:r>
              <a:rPr lang="en-US" kern="0" dirty="0">
                <a:solidFill>
                  <a:srgbClr val="000000"/>
                </a:solidFill>
                <a:latin typeface="Verdana"/>
                <a:cs typeface="Arial" charset="0"/>
              </a:rPr>
              <a:t>Non-generic nature of method</a:t>
            </a:r>
          </a:p>
          <a:p>
            <a:pPr marL="1371600" lvl="2" indent="-457200">
              <a:lnSpc>
                <a:spcPct val="120000"/>
              </a:lnSpc>
              <a:spcBef>
                <a:spcPct val="20000"/>
              </a:spcBef>
              <a:buClr>
                <a:srgbClr val="E31836"/>
              </a:buClr>
              <a:buFont typeface="Wingdings" panose="05000000000000000000" pitchFamily="2" charset="2"/>
              <a:buChar char="§"/>
              <a:defRPr/>
            </a:pPr>
            <a:r>
              <a:rPr lang="en-US" kern="0" dirty="0">
                <a:solidFill>
                  <a:srgbClr val="000000"/>
                </a:solidFill>
                <a:latin typeface="Verdana"/>
                <a:cs typeface="Arial" charset="0"/>
              </a:rPr>
              <a:t>Not calibrated to </a:t>
            </a:r>
            <a:r>
              <a:rPr lang="en-US" kern="0" dirty="0" err="1">
                <a:solidFill>
                  <a:srgbClr val="000000"/>
                </a:solidFill>
                <a:latin typeface="Verdana"/>
                <a:cs typeface="Arial" charset="0"/>
              </a:rPr>
              <a:t>geosynthetic</a:t>
            </a:r>
            <a:r>
              <a:rPr lang="en-US" kern="0" dirty="0">
                <a:solidFill>
                  <a:srgbClr val="000000"/>
                </a:solidFill>
                <a:latin typeface="Verdana"/>
                <a:cs typeface="Arial" charset="0"/>
              </a:rPr>
              <a:t> tensile properties</a:t>
            </a:r>
          </a:p>
          <a:p>
            <a:pPr marL="342900" indent="-342900">
              <a:lnSpc>
                <a:spcPct val="120000"/>
              </a:lnSpc>
              <a:spcBef>
                <a:spcPct val="20000"/>
              </a:spcBef>
              <a:buFontTx/>
              <a:buBlip>
                <a:blip r:embed="rId2"/>
              </a:buBlip>
              <a:defRPr/>
            </a:pPr>
            <a:endParaRPr lang="en-US" sz="2000" kern="0" dirty="0">
              <a:solidFill>
                <a:srgbClr val="000000"/>
              </a:solidFill>
              <a:latin typeface="Verdana"/>
              <a:cs typeface="Arial" charset="0"/>
            </a:endParaRPr>
          </a:p>
        </p:txBody>
      </p:sp>
      <p:pic>
        <p:nvPicPr>
          <p:cNvPr id="174082" name="Picture 2"/>
          <p:cNvPicPr>
            <a:picLocks noChangeAspect="1" noChangeArrowheads="1"/>
          </p:cNvPicPr>
          <p:nvPr/>
        </p:nvPicPr>
        <p:blipFill>
          <a:blip r:embed="rId3"/>
          <a:srcRect l="22388" t="2774" r="22388" b="5691"/>
          <a:stretch>
            <a:fillRect/>
          </a:stretch>
        </p:blipFill>
        <p:spPr bwMode="auto">
          <a:xfrm>
            <a:off x="381849" y="1650670"/>
            <a:ext cx="3817255" cy="4917725"/>
          </a:xfrm>
          <a:prstGeom prst="rect">
            <a:avLst/>
          </a:prstGeom>
          <a:noFill/>
          <a:ln w="9525">
            <a:solidFill>
              <a:schemeClr val="tx2"/>
            </a:solidFill>
            <a:miter lim="800000"/>
            <a:headEnd/>
            <a:tailEnd/>
          </a:ln>
        </p:spPr>
      </p:pic>
      <p:sp>
        <p:nvSpPr>
          <p:cNvPr id="7" name="Rectangle 2"/>
          <p:cNvSpPr txBox="1">
            <a:spLocks noChangeArrowheads="1"/>
          </p:cNvSpPr>
          <p:nvPr/>
        </p:nvSpPr>
        <p:spPr>
          <a:xfrm>
            <a:off x="159660" y="228600"/>
            <a:ext cx="6600064" cy="437972"/>
          </a:xfrm>
          <a:prstGeom prst="rect">
            <a:avLst/>
          </a:prstGeom>
        </p:spPr>
        <p:txBody>
          <a:bodyPr anchor="b"/>
          <a:lstStyle/>
          <a:p>
            <a:pPr>
              <a:defRPr/>
            </a:pPr>
            <a:r>
              <a:rPr lang="en-US" sz="2400" kern="0" dirty="0">
                <a:solidFill>
                  <a:srgbClr val="F3F3F3"/>
                </a:solidFill>
                <a:latin typeface="Verdana"/>
                <a:cs typeface="Arial" charset="0"/>
              </a:rPr>
              <a:t>Calibration – Giroud Han (2004)</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Line 3"/>
          <p:cNvSpPr>
            <a:spLocks noChangeShapeType="1"/>
          </p:cNvSpPr>
          <p:nvPr/>
        </p:nvSpPr>
        <p:spPr bwMode="auto">
          <a:xfrm rot="10800000">
            <a:off x="1981200" y="1828800"/>
            <a:ext cx="0" cy="3352800"/>
          </a:xfrm>
          <a:prstGeom prst="line">
            <a:avLst/>
          </a:prstGeom>
          <a:noFill/>
          <a:ln w="38100">
            <a:solidFill>
              <a:schemeClr val="tx1"/>
            </a:solidFill>
            <a:round/>
            <a:headEnd/>
            <a:tailEnd type="triangle" w="med" len="med"/>
          </a:ln>
        </p:spPr>
        <p:txBody>
          <a:bodyPr lIns="90000" tIns="46800" rIns="90000" bIns="46800"/>
          <a:lstStyle/>
          <a:p>
            <a:endParaRPr lang="en-US">
              <a:solidFill>
                <a:srgbClr val="000000"/>
              </a:solidFill>
              <a:latin typeface="Arial" charset="0"/>
              <a:cs typeface="Arial" charset="0"/>
            </a:endParaRPr>
          </a:p>
        </p:txBody>
      </p:sp>
      <p:sp>
        <p:nvSpPr>
          <p:cNvPr id="47108" name="Line 4"/>
          <p:cNvSpPr>
            <a:spLocks noChangeShapeType="1"/>
          </p:cNvSpPr>
          <p:nvPr/>
        </p:nvSpPr>
        <p:spPr bwMode="auto">
          <a:xfrm rot="-5400000">
            <a:off x="4572000" y="2590800"/>
            <a:ext cx="0" cy="5181600"/>
          </a:xfrm>
          <a:prstGeom prst="line">
            <a:avLst/>
          </a:prstGeom>
          <a:noFill/>
          <a:ln w="38100">
            <a:solidFill>
              <a:schemeClr val="tx1"/>
            </a:solidFill>
            <a:round/>
            <a:headEnd/>
            <a:tailEnd type="triangle" w="med" len="med"/>
          </a:ln>
        </p:spPr>
        <p:txBody>
          <a:bodyPr lIns="90000" tIns="46800" rIns="90000" bIns="46800"/>
          <a:lstStyle/>
          <a:p>
            <a:endParaRPr lang="en-US">
              <a:solidFill>
                <a:srgbClr val="000000"/>
              </a:solidFill>
              <a:latin typeface="Arial" charset="0"/>
              <a:cs typeface="Arial" charset="0"/>
            </a:endParaRPr>
          </a:p>
        </p:txBody>
      </p:sp>
      <p:sp>
        <p:nvSpPr>
          <p:cNvPr id="47109" name="Text Box 18"/>
          <p:cNvSpPr txBox="1">
            <a:spLocks noChangeArrowheads="1"/>
          </p:cNvSpPr>
          <p:nvPr/>
        </p:nvSpPr>
        <p:spPr bwMode="auto">
          <a:xfrm rot="-5400000">
            <a:off x="171652" y="3283743"/>
            <a:ext cx="2667000" cy="366713"/>
          </a:xfrm>
          <a:prstGeom prst="rect">
            <a:avLst/>
          </a:prstGeom>
          <a:noFill/>
          <a:ln w="9525" algn="ctr">
            <a:noFill/>
            <a:miter lim="800000"/>
            <a:headEnd/>
            <a:tailEnd/>
          </a:ln>
        </p:spPr>
        <p:txBody>
          <a:bodyPr lIns="90000" tIns="46800" rIns="90000" bIns="46800">
            <a:spAutoFit/>
          </a:bodyPr>
          <a:lstStyle/>
          <a:p>
            <a:pPr>
              <a:spcBef>
                <a:spcPct val="50000"/>
              </a:spcBef>
            </a:pPr>
            <a:r>
              <a:rPr lang="en-US" b="1" dirty="0">
                <a:solidFill>
                  <a:srgbClr val="000000"/>
                </a:solidFill>
                <a:latin typeface="Arial" charset="0"/>
                <a:cs typeface="Arial" charset="0"/>
              </a:rPr>
              <a:t>Performance (TBR)</a:t>
            </a:r>
          </a:p>
        </p:txBody>
      </p:sp>
      <p:sp>
        <p:nvSpPr>
          <p:cNvPr id="47110" name="Text Box 19"/>
          <p:cNvSpPr txBox="1">
            <a:spLocks noChangeArrowheads="1"/>
          </p:cNvSpPr>
          <p:nvPr/>
        </p:nvSpPr>
        <p:spPr bwMode="auto">
          <a:xfrm>
            <a:off x="2743200" y="5471318"/>
            <a:ext cx="4038600" cy="366713"/>
          </a:xfrm>
          <a:prstGeom prst="rect">
            <a:avLst/>
          </a:prstGeom>
          <a:noFill/>
          <a:ln w="9525" algn="ctr">
            <a:noFill/>
            <a:miter lim="800000"/>
            <a:headEnd/>
            <a:tailEnd/>
          </a:ln>
        </p:spPr>
        <p:txBody>
          <a:bodyPr lIns="90000" tIns="46800" rIns="90000" bIns="46800">
            <a:spAutoFit/>
          </a:bodyPr>
          <a:lstStyle/>
          <a:p>
            <a:pPr>
              <a:spcBef>
                <a:spcPct val="50000"/>
              </a:spcBef>
            </a:pPr>
            <a:r>
              <a:rPr lang="en-US" b="1" dirty="0">
                <a:solidFill>
                  <a:srgbClr val="000000"/>
                </a:solidFill>
                <a:latin typeface="Arial" charset="0"/>
                <a:cs typeface="Arial" charset="0"/>
              </a:rPr>
              <a:t>Tensile strength @ 5% strain</a:t>
            </a:r>
          </a:p>
        </p:txBody>
      </p:sp>
      <p:sp>
        <p:nvSpPr>
          <p:cNvPr id="837653" name="Line 21"/>
          <p:cNvSpPr>
            <a:spLocks noChangeShapeType="1"/>
          </p:cNvSpPr>
          <p:nvPr/>
        </p:nvSpPr>
        <p:spPr bwMode="auto">
          <a:xfrm flipV="1">
            <a:off x="1981200" y="2133600"/>
            <a:ext cx="4724400" cy="3048000"/>
          </a:xfrm>
          <a:prstGeom prst="line">
            <a:avLst/>
          </a:prstGeom>
          <a:noFill/>
          <a:ln w="28575">
            <a:solidFill>
              <a:srgbClr val="0000FF"/>
            </a:solidFill>
            <a:round/>
            <a:headEnd/>
            <a:tailEnd/>
          </a:ln>
        </p:spPr>
        <p:txBody>
          <a:bodyPr lIns="90000" tIns="46800" rIns="90000" bIns="46800"/>
          <a:lstStyle/>
          <a:p>
            <a:endParaRPr lang="en-US">
              <a:solidFill>
                <a:srgbClr val="000000"/>
              </a:solidFill>
              <a:latin typeface="Arial" charset="0"/>
              <a:cs typeface="Arial" charset="0"/>
            </a:endParaRPr>
          </a:p>
        </p:txBody>
      </p:sp>
      <p:sp>
        <p:nvSpPr>
          <p:cNvPr id="837655" name="Line 23"/>
          <p:cNvSpPr>
            <a:spLocks noChangeShapeType="1"/>
          </p:cNvSpPr>
          <p:nvPr/>
        </p:nvSpPr>
        <p:spPr bwMode="auto">
          <a:xfrm>
            <a:off x="1981200" y="2743200"/>
            <a:ext cx="3733800" cy="0"/>
          </a:xfrm>
          <a:prstGeom prst="line">
            <a:avLst/>
          </a:prstGeom>
          <a:noFill/>
          <a:ln w="9525">
            <a:solidFill>
              <a:srgbClr val="FF0000"/>
            </a:solidFill>
            <a:round/>
            <a:headEnd/>
            <a:tailEnd type="triangle" w="med" len="med"/>
          </a:ln>
        </p:spPr>
        <p:txBody>
          <a:bodyPr lIns="90000" tIns="46800" rIns="90000" bIns="46800"/>
          <a:lstStyle/>
          <a:p>
            <a:endParaRPr lang="en-US">
              <a:solidFill>
                <a:srgbClr val="000000"/>
              </a:solidFill>
              <a:latin typeface="Arial" charset="0"/>
              <a:cs typeface="Arial" charset="0"/>
            </a:endParaRPr>
          </a:p>
        </p:txBody>
      </p:sp>
      <p:sp>
        <p:nvSpPr>
          <p:cNvPr id="837656" name="Line 24"/>
          <p:cNvSpPr>
            <a:spLocks noChangeShapeType="1"/>
          </p:cNvSpPr>
          <p:nvPr/>
        </p:nvSpPr>
        <p:spPr bwMode="auto">
          <a:xfrm rot="5400000">
            <a:off x="4495800" y="3962400"/>
            <a:ext cx="2438400" cy="0"/>
          </a:xfrm>
          <a:prstGeom prst="line">
            <a:avLst/>
          </a:prstGeom>
          <a:noFill/>
          <a:ln w="9525">
            <a:solidFill>
              <a:srgbClr val="FF0000"/>
            </a:solidFill>
            <a:round/>
            <a:headEnd/>
            <a:tailEnd type="triangle" w="med" len="med"/>
          </a:ln>
        </p:spPr>
        <p:txBody>
          <a:bodyPr lIns="90000" tIns="46800" rIns="90000" bIns="46800"/>
          <a:lstStyle/>
          <a:p>
            <a:endParaRPr lang="en-US">
              <a:solidFill>
                <a:srgbClr val="000000"/>
              </a:solidFill>
              <a:latin typeface="Arial" charset="0"/>
              <a:cs typeface="Arial" charset="0"/>
            </a:endParaRPr>
          </a:p>
        </p:txBody>
      </p:sp>
      <p:sp>
        <p:nvSpPr>
          <p:cNvPr id="837657" name="Text Box 25"/>
          <p:cNvSpPr txBox="1">
            <a:spLocks noChangeArrowheads="1"/>
          </p:cNvSpPr>
          <p:nvPr/>
        </p:nvSpPr>
        <p:spPr bwMode="auto">
          <a:xfrm>
            <a:off x="2514600" y="1752600"/>
            <a:ext cx="1676400" cy="517525"/>
          </a:xfrm>
          <a:prstGeom prst="rect">
            <a:avLst/>
          </a:prstGeom>
          <a:solidFill>
            <a:schemeClr val="tx1"/>
          </a:solidFill>
          <a:ln w="9525" algn="ctr">
            <a:noFill/>
            <a:miter lim="800000"/>
            <a:headEnd/>
            <a:tailEnd/>
          </a:ln>
        </p:spPr>
        <p:txBody>
          <a:bodyPr lIns="90000" tIns="46800" rIns="90000" bIns="46800">
            <a:spAutoFit/>
          </a:bodyPr>
          <a:lstStyle/>
          <a:p>
            <a:pPr algn="ctr">
              <a:spcBef>
                <a:spcPct val="50000"/>
              </a:spcBef>
            </a:pPr>
            <a:r>
              <a:rPr lang="en-US" sz="1400" b="1">
                <a:solidFill>
                  <a:srgbClr val="FFFFFF"/>
                </a:solidFill>
                <a:latin typeface="Arial" charset="0"/>
                <a:cs typeface="Arial" charset="0"/>
              </a:rPr>
              <a:t>Desired performance</a:t>
            </a:r>
          </a:p>
        </p:txBody>
      </p:sp>
      <p:sp>
        <p:nvSpPr>
          <p:cNvPr id="837658" name="Line 26"/>
          <p:cNvSpPr>
            <a:spLocks noChangeShapeType="1"/>
          </p:cNvSpPr>
          <p:nvPr/>
        </p:nvSpPr>
        <p:spPr bwMode="auto">
          <a:xfrm flipH="1">
            <a:off x="2057400" y="2209800"/>
            <a:ext cx="1219200" cy="457200"/>
          </a:xfrm>
          <a:prstGeom prst="line">
            <a:avLst/>
          </a:prstGeom>
          <a:noFill/>
          <a:ln w="28575">
            <a:solidFill>
              <a:schemeClr val="tx1"/>
            </a:solidFill>
            <a:round/>
            <a:headEnd/>
            <a:tailEnd type="triangle" w="med" len="med"/>
          </a:ln>
        </p:spPr>
        <p:txBody>
          <a:bodyPr lIns="90000" tIns="46800" rIns="90000" bIns="46800"/>
          <a:lstStyle/>
          <a:p>
            <a:endParaRPr lang="en-US">
              <a:solidFill>
                <a:srgbClr val="000000"/>
              </a:solidFill>
              <a:latin typeface="Arial" charset="0"/>
              <a:cs typeface="Arial" charset="0"/>
            </a:endParaRPr>
          </a:p>
        </p:txBody>
      </p:sp>
      <p:sp>
        <p:nvSpPr>
          <p:cNvPr id="837659" name="Text Box 27"/>
          <p:cNvSpPr txBox="1">
            <a:spLocks noChangeArrowheads="1"/>
          </p:cNvSpPr>
          <p:nvPr/>
        </p:nvSpPr>
        <p:spPr bwMode="auto">
          <a:xfrm>
            <a:off x="6248400" y="3733800"/>
            <a:ext cx="1676400" cy="730250"/>
          </a:xfrm>
          <a:prstGeom prst="rect">
            <a:avLst/>
          </a:prstGeom>
          <a:solidFill>
            <a:schemeClr val="tx1"/>
          </a:solidFill>
          <a:ln w="9525" algn="ctr">
            <a:noFill/>
            <a:miter lim="800000"/>
            <a:headEnd/>
            <a:tailEnd/>
          </a:ln>
        </p:spPr>
        <p:txBody>
          <a:bodyPr lIns="90000" tIns="46800" rIns="90000" bIns="46800">
            <a:spAutoFit/>
          </a:bodyPr>
          <a:lstStyle/>
          <a:p>
            <a:pPr algn="ctr">
              <a:spcBef>
                <a:spcPct val="50000"/>
              </a:spcBef>
            </a:pPr>
            <a:r>
              <a:rPr lang="en-US" sz="1400" b="1" dirty="0">
                <a:solidFill>
                  <a:srgbClr val="FFFFFF"/>
                </a:solidFill>
                <a:latin typeface="Arial" charset="0"/>
                <a:cs typeface="Arial" charset="0"/>
              </a:rPr>
              <a:t>Minimum tensile strength</a:t>
            </a:r>
          </a:p>
        </p:txBody>
      </p:sp>
      <p:sp>
        <p:nvSpPr>
          <p:cNvPr id="837660" name="Line 28"/>
          <p:cNvSpPr>
            <a:spLocks noChangeShapeType="1"/>
          </p:cNvSpPr>
          <p:nvPr/>
        </p:nvSpPr>
        <p:spPr bwMode="auto">
          <a:xfrm flipH="1">
            <a:off x="5791200" y="4419600"/>
            <a:ext cx="1143000" cy="685800"/>
          </a:xfrm>
          <a:prstGeom prst="line">
            <a:avLst/>
          </a:prstGeom>
          <a:noFill/>
          <a:ln w="28575">
            <a:solidFill>
              <a:schemeClr val="tx1"/>
            </a:solidFill>
            <a:round/>
            <a:headEnd/>
            <a:tailEnd type="triangle" w="med" len="med"/>
          </a:ln>
        </p:spPr>
        <p:txBody>
          <a:bodyPr lIns="90000" tIns="46800" rIns="90000" bIns="46800"/>
          <a:lstStyle/>
          <a:p>
            <a:endParaRPr lang="en-US">
              <a:solidFill>
                <a:srgbClr val="000000"/>
              </a:solidFill>
              <a:latin typeface="Arial" charset="0"/>
              <a:cs typeface="Arial" charset="0"/>
            </a:endParaRPr>
          </a:p>
        </p:txBody>
      </p:sp>
      <p:sp>
        <p:nvSpPr>
          <p:cNvPr id="837661" name="Line 29"/>
          <p:cNvSpPr>
            <a:spLocks noChangeShapeType="1"/>
          </p:cNvSpPr>
          <p:nvPr/>
        </p:nvSpPr>
        <p:spPr bwMode="auto">
          <a:xfrm>
            <a:off x="1688509" y="2743200"/>
            <a:ext cx="304800" cy="0"/>
          </a:xfrm>
          <a:prstGeom prst="line">
            <a:avLst/>
          </a:prstGeom>
          <a:noFill/>
          <a:ln w="38100">
            <a:solidFill>
              <a:schemeClr val="tx1"/>
            </a:solidFill>
            <a:round/>
            <a:headEnd/>
            <a:tailEnd/>
          </a:ln>
        </p:spPr>
        <p:txBody>
          <a:bodyPr lIns="90000" tIns="46800" rIns="90000" bIns="46800"/>
          <a:lstStyle/>
          <a:p>
            <a:endParaRPr lang="en-US">
              <a:solidFill>
                <a:srgbClr val="000000"/>
              </a:solidFill>
              <a:latin typeface="Arial" charset="0"/>
              <a:cs typeface="Arial" charset="0"/>
            </a:endParaRPr>
          </a:p>
        </p:txBody>
      </p:sp>
      <p:sp>
        <p:nvSpPr>
          <p:cNvPr id="837662" name="Line 30"/>
          <p:cNvSpPr>
            <a:spLocks noChangeShapeType="1"/>
          </p:cNvSpPr>
          <p:nvPr/>
        </p:nvSpPr>
        <p:spPr bwMode="auto">
          <a:xfrm rot="-5400000">
            <a:off x="5560464" y="5313725"/>
            <a:ext cx="304800" cy="0"/>
          </a:xfrm>
          <a:prstGeom prst="line">
            <a:avLst/>
          </a:prstGeom>
          <a:noFill/>
          <a:ln w="38100">
            <a:solidFill>
              <a:schemeClr val="tx1"/>
            </a:solidFill>
            <a:round/>
            <a:headEnd/>
            <a:tailEnd/>
          </a:ln>
        </p:spPr>
        <p:txBody>
          <a:bodyPr lIns="90000" tIns="46800" rIns="90000" bIns="46800"/>
          <a:lstStyle/>
          <a:p>
            <a:endParaRPr lang="en-US">
              <a:solidFill>
                <a:srgbClr val="000000"/>
              </a:solidFill>
              <a:latin typeface="Arial" charset="0"/>
              <a:cs typeface="Arial" charset="0"/>
            </a:endParaRPr>
          </a:p>
        </p:txBody>
      </p:sp>
      <p:sp>
        <p:nvSpPr>
          <p:cNvPr id="18" name="Rectangle 2"/>
          <p:cNvSpPr txBox="1">
            <a:spLocks noChangeArrowheads="1"/>
          </p:cNvSpPr>
          <p:nvPr/>
        </p:nvSpPr>
        <p:spPr>
          <a:xfrm>
            <a:off x="282011" y="228600"/>
            <a:ext cx="7195559" cy="457201"/>
          </a:xfrm>
          <a:prstGeom prst="rect">
            <a:avLst/>
          </a:prstGeom>
        </p:spPr>
        <p:txBody>
          <a:bodyPr anchor="b"/>
          <a:lstStyle/>
          <a:p>
            <a:pPr>
              <a:defRPr/>
            </a:pPr>
            <a:r>
              <a:rPr lang="en-US" sz="2400" kern="0" dirty="0">
                <a:solidFill>
                  <a:srgbClr val="F3F3F3"/>
                </a:solidFill>
                <a:latin typeface="Verdana"/>
                <a:cs typeface="Arial" charset="0"/>
              </a:rPr>
              <a:t>Calibration – Giroud Han (2004)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37653"/>
                                        </p:tgtEl>
                                        <p:attrNameLst>
                                          <p:attrName>style.visibility</p:attrName>
                                        </p:attrNameLst>
                                      </p:cBhvr>
                                      <p:to>
                                        <p:strVal val="visible"/>
                                      </p:to>
                                    </p:set>
                                    <p:animEffect transition="in" filter="wipe(down)">
                                      <p:cBhvr>
                                        <p:cTn id="7" dur="500"/>
                                        <p:tgtEl>
                                          <p:spTgt spid="83765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37661"/>
                                        </p:tgtEl>
                                        <p:attrNameLst>
                                          <p:attrName>style.visibility</p:attrName>
                                        </p:attrNameLst>
                                      </p:cBhvr>
                                      <p:to>
                                        <p:strVal val="visible"/>
                                      </p:to>
                                    </p:set>
                                    <p:animEffect transition="in" filter="dissolve">
                                      <p:cBhvr>
                                        <p:cTn id="12" dur="500"/>
                                        <p:tgtEl>
                                          <p:spTgt spid="837661"/>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837658"/>
                                        </p:tgtEl>
                                        <p:attrNameLst>
                                          <p:attrName>style.visibility</p:attrName>
                                        </p:attrNameLst>
                                      </p:cBhvr>
                                      <p:to>
                                        <p:strVal val="visible"/>
                                      </p:to>
                                    </p:set>
                                    <p:animEffect transition="in" filter="dissolve">
                                      <p:cBhvr>
                                        <p:cTn id="16" dur="500"/>
                                        <p:tgtEl>
                                          <p:spTgt spid="837658"/>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837657"/>
                                        </p:tgtEl>
                                        <p:attrNameLst>
                                          <p:attrName>style.visibility</p:attrName>
                                        </p:attrNameLst>
                                      </p:cBhvr>
                                      <p:to>
                                        <p:strVal val="visible"/>
                                      </p:to>
                                    </p:set>
                                    <p:animEffect transition="in" filter="dissolve">
                                      <p:cBhvr>
                                        <p:cTn id="20" dur="500"/>
                                        <p:tgtEl>
                                          <p:spTgt spid="83765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37655"/>
                                        </p:tgtEl>
                                        <p:attrNameLst>
                                          <p:attrName>style.visibility</p:attrName>
                                        </p:attrNameLst>
                                      </p:cBhvr>
                                      <p:to>
                                        <p:strVal val="visible"/>
                                      </p:to>
                                    </p:set>
                                    <p:animEffect transition="in" filter="wipe(down)">
                                      <p:cBhvr>
                                        <p:cTn id="25" dur="500"/>
                                        <p:tgtEl>
                                          <p:spTgt spid="837655"/>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837656"/>
                                        </p:tgtEl>
                                        <p:attrNameLst>
                                          <p:attrName>style.visibility</p:attrName>
                                        </p:attrNameLst>
                                      </p:cBhvr>
                                      <p:to>
                                        <p:strVal val="visible"/>
                                      </p:to>
                                    </p:set>
                                    <p:anim calcmode="lin" valueType="num">
                                      <p:cBhvr>
                                        <p:cTn id="30" dur="500" fill="hold"/>
                                        <p:tgtEl>
                                          <p:spTgt spid="837656"/>
                                        </p:tgtEl>
                                        <p:attrNameLst>
                                          <p:attrName>ppt_w</p:attrName>
                                        </p:attrNameLst>
                                      </p:cBhvr>
                                      <p:tavLst>
                                        <p:tav tm="0">
                                          <p:val>
                                            <p:fltVal val="0"/>
                                          </p:val>
                                        </p:tav>
                                        <p:tav tm="100000">
                                          <p:val>
                                            <p:strVal val="#ppt_w"/>
                                          </p:val>
                                        </p:tav>
                                      </p:tavLst>
                                    </p:anim>
                                    <p:anim calcmode="lin" valueType="num">
                                      <p:cBhvr>
                                        <p:cTn id="31" dur="500" fill="hold"/>
                                        <p:tgtEl>
                                          <p:spTgt spid="837656"/>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37662"/>
                                        </p:tgtEl>
                                        <p:attrNameLst>
                                          <p:attrName>style.visibility</p:attrName>
                                        </p:attrNameLst>
                                      </p:cBhvr>
                                      <p:to>
                                        <p:strVal val="visible"/>
                                      </p:to>
                                    </p:set>
                                    <p:animEffect transition="in" filter="dissolve">
                                      <p:cBhvr>
                                        <p:cTn id="36" dur="500"/>
                                        <p:tgtEl>
                                          <p:spTgt spid="837662"/>
                                        </p:tgtEl>
                                      </p:cBhvr>
                                    </p:animEffect>
                                  </p:childTnLst>
                                </p:cTn>
                              </p:par>
                            </p:childTnLst>
                          </p:cTn>
                        </p:par>
                        <p:par>
                          <p:cTn id="37" fill="hold">
                            <p:stCondLst>
                              <p:cond delay="500"/>
                            </p:stCondLst>
                            <p:childTnLst>
                              <p:par>
                                <p:cTn id="38" presetID="9" presetClass="entr" presetSubtype="0" fill="hold" grpId="0" nodeType="afterEffect">
                                  <p:stCondLst>
                                    <p:cond delay="0"/>
                                  </p:stCondLst>
                                  <p:childTnLst>
                                    <p:set>
                                      <p:cBhvr>
                                        <p:cTn id="39" dur="1" fill="hold">
                                          <p:stCondLst>
                                            <p:cond delay="0"/>
                                          </p:stCondLst>
                                        </p:cTn>
                                        <p:tgtEl>
                                          <p:spTgt spid="837660"/>
                                        </p:tgtEl>
                                        <p:attrNameLst>
                                          <p:attrName>style.visibility</p:attrName>
                                        </p:attrNameLst>
                                      </p:cBhvr>
                                      <p:to>
                                        <p:strVal val="visible"/>
                                      </p:to>
                                    </p:set>
                                    <p:animEffect transition="in" filter="dissolve">
                                      <p:cBhvr>
                                        <p:cTn id="40" dur="500"/>
                                        <p:tgtEl>
                                          <p:spTgt spid="837660"/>
                                        </p:tgtEl>
                                      </p:cBhvr>
                                    </p:animEffect>
                                  </p:childTnLst>
                                </p:cTn>
                              </p:par>
                            </p:childTnLst>
                          </p:cTn>
                        </p:par>
                        <p:par>
                          <p:cTn id="41" fill="hold">
                            <p:stCondLst>
                              <p:cond delay="1000"/>
                            </p:stCondLst>
                            <p:childTnLst>
                              <p:par>
                                <p:cTn id="42" presetID="9" presetClass="entr" presetSubtype="0" fill="hold" grpId="0" nodeType="afterEffect">
                                  <p:stCondLst>
                                    <p:cond delay="0"/>
                                  </p:stCondLst>
                                  <p:childTnLst>
                                    <p:set>
                                      <p:cBhvr>
                                        <p:cTn id="43" dur="1" fill="hold">
                                          <p:stCondLst>
                                            <p:cond delay="0"/>
                                          </p:stCondLst>
                                        </p:cTn>
                                        <p:tgtEl>
                                          <p:spTgt spid="837659"/>
                                        </p:tgtEl>
                                        <p:attrNameLst>
                                          <p:attrName>style.visibility</p:attrName>
                                        </p:attrNameLst>
                                      </p:cBhvr>
                                      <p:to>
                                        <p:strVal val="visible"/>
                                      </p:to>
                                    </p:set>
                                    <p:animEffect transition="in" filter="dissolve">
                                      <p:cBhvr>
                                        <p:cTn id="44" dur="500"/>
                                        <p:tgtEl>
                                          <p:spTgt spid="837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653" grpId="0" animBg="1"/>
      <p:bldP spid="837655" grpId="0" animBg="1"/>
      <p:bldP spid="837656" grpId="0" animBg="1"/>
      <p:bldP spid="837657" grpId="0" animBg="1"/>
      <p:bldP spid="837658" grpId="0" animBg="1"/>
      <p:bldP spid="837659" grpId="0" animBg="1"/>
      <p:bldP spid="837660" grpId="0" animBg="1"/>
      <p:bldP spid="837661" grpId="0" animBg="1"/>
      <p:bldP spid="83766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Content Placeholder 2"/>
          <p:cNvSpPr>
            <a:spLocks noGrp="1"/>
          </p:cNvSpPr>
          <p:nvPr>
            <p:ph idx="1"/>
          </p:nvPr>
        </p:nvSpPr>
        <p:spPr/>
        <p:txBody>
          <a:bodyPr/>
          <a:lstStyle/>
          <a:p>
            <a:r>
              <a:rPr lang="en-US" dirty="0" smtClean="0"/>
              <a:t>Watts et al. (2004)</a:t>
            </a:r>
          </a:p>
        </p:txBody>
      </p:sp>
      <p:graphicFrame>
        <p:nvGraphicFramePr>
          <p:cNvPr id="843792" name="Object 16"/>
          <p:cNvGraphicFramePr>
            <a:graphicFrameLocks noChangeAspect="1"/>
          </p:cNvGraphicFramePr>
          <p:nvPr/>
        </p:nvGraphicFramePr>
        <p:xfrm>
          <a:off x="1095828" y="2235204"/>
          <a:ext cx="6553200" cy="4403725"/>
        </p:xfrm>
        <a:graphic>
          <a:graphicData uri="http://schemas.openxmlformats.org/presentationml/2006/ole">
            <mc:AlternateContent xmlns:mc="http://schemas.openxmlformats.org/markup-compatibility/2006">
              <mc:Choice xmlns:v="urn:schemas-microsoft-com:vml" Requires="v">
                <p:oleObj spid="_x0000_s34837" name="PhotoImpact" r:id="rId3" imgW="25396825" imgH="16660317" progId="">
                  <p:embed/>
                </p:oleObj>
              </mc:Choice>
              <mc:Fallback>
                <p:oleObj name="PhotoImpact" r:id="rId3" imgW="25396825" imgH="1666031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828" y="2235204"/>
                        <a:ext cx="6553200" cy="440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
          <p:cNvSpPr txBox="1">
            <a:spLocks noChangeArrowheads="1"/>
          </p:cNvSpPr>
          <p:nvPr/>
        </p:nvSpPr>
        <p:spPr>
          <a:xfrm>
            <a:off x="188008" y="228600"/>
            <a:ext cx="6845182" cy="412335"/>
          </a:xfrm>
          <a:prstGeom prst="rect">
            <a:avLst/>
          </a:prstGeom>
        </p:spPr>
        <p:txBody>
          <a:bodyPr anchor="b"/>
          <a:lstStyle/>
          <a:p>
            <a:pPr>
              <a:defRPr/>
            </a:pPr>
            <a:r>
              <a:rPr lang="en-US" sz="2400" kern="0" dirty="0">
                <a:solidFill>
                  <a:srgbClr val="F3F3F3"/>
                </a:solidFill>
                <a:latin typeface="Verdana"/>
                <a:cs typeface="Arial" charset="0"/>
              </a:rPr>
              <a:t>Calibration – Giroud Han (2004)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43792"/>
                                        </p:tgtEl>
                                        <p:attrNameLst>
                                          <p:attrName>style.visibility</p:attrName>
                                        </p:attrNameLst>
                                      </p:cBhvr>
                                      <p:to>
                                        <p:strVal val="visible"/>
                                      </p:to>
                                    </p:set>
                                    <p:animEffect transition="in" filter="dissolve">
                                      <p:cBhvr>
                                        <p:cTn id="7" dur="500"/>
                                        <p:tgtEl>
                                          <p:spTgt spid="843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79388" y="228600"/>
            <a:ext cx="6408737" cy="866775"/>
          </a:xfrm>
        </p:spPr>
        <p:txBody>
          <a:bodyPr/>
          <a:lstStyle/>
          <a:p>
            <a:r>
              <a:rPr lang="en-US" altLang="en-US" smtClean="0"/>
              <a:t>Geogrid Basics</a:t>
            </a:r>
          </a:p>
        </p:txBody>
      </p:sp>
      <p:sp>
        <p:nvSpPr>
          <p:cNvPr id="27651" name="Text Placeholder 2"/>
          <p:cNvSpPr>
            <a:spLocks noGrp="1"/>
          </p:cNvSpPr>
          <p:nvPr>
            <p:ph type="body" sz="quarter" idx="13"/>
          </p:nvPr>
        </p:nvSpPr>
        <p:spPr>
          <a:xfrm>
            <a:off x="457200" y="1755775"/>
            <a:ext cx="8229600" cy="4525963"/>
          </a:xfrm>
        </p:spPr>
        <p:txBody>
          <a:bodyPr/>
          <a:lstStyle/>
          <a:p>
            <a:endParaRPr lang="en-US" altLang="en-US" smtClean="0"/>
          </a:p>
          <a:p>
            <a:r>
              <a:rPr lang="en-US" altLang="en-US" smtClean="0"/>
              <a:t>Performance Mechanisms</a:t>
            </a:r>
          </a:p>
          <a:p>
            <a:endParaRPr lang="en-US" altLang="en-US" smtClean="0"/>
          </a:p>
          <a:p>
            <a:pPr lvl="1"/>
            <a:r>
              <a:rPr lang="en-US" altLang="en-US" smtClean="0"/>
              <a:t>Tensioned Membrane Effect</a:t>
            </a:r>
          </a:p>
          <a:p>
            <a:pPr lvl="1"/>
            <a:endParaRPr lang="en-US" altLang="en-US" smtClean="0"/>
          </a:p>
          <a:p>
            <a:pPr lvl="1"/>
            <a:r>
              <a:rPr lang="en-US" altLang="en-US" smtClean="0"/>
              <a:t>Bearing Capacity Improvement</a:t>
            </a:r>
          </a:p>
          <a:p>
            <a:pPr lvl="1"/>
            <a:endParaRPr lang="en-US" altLang="en-US" smtClean="0"/>
          </a:p>
          <a:p>
            <a:pPr lvl="1"/>
            <a:r>
              <a:rPr lang="en-US" altLang="en-US" smtClean="0"/>
              <a:t>Lateral Restraint</a:t>
            </a: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2383972" y="1607231"/>
            <a:ext cx="3600450" cy="366713"/>
          </a:xfrm>
          <a:prstGeom prst="rect">
            <a:avLst/>
          </a:prstGeom>
          <a:noFill/>
          <a:ln w="9525">
            <a:noFill/>
            <a:miter lim="800000"/>
            <a:headEnd/>
            <a:tailEnd/>
          </a:ln>
        </p:spPr>
        <p:txBody>
          <a:bodyPr wrap="none">
            <a:spAutoFit/>
          </a:bodyPr>
          <a:lstStyle/>
          <a:p>
            <a:r>
              <a:rPr lang="en-US" dirty="0">
                <a:solidFill>
                  <a:srgbClr val="000000"/>
                </a:solidFill>
                <a:latin typeface="Arial" charset="0"/>
                <a:cs typeface="Arial" charset="0"/>
              </a:rPr>
              <a:t>TBR data from Watts et al. (2004)</a:t>
            </a:r>
          </a:p>
        </p:txBody>
      </p:sp>
      <p:graphicFrame>
        <p:nvGraphicFramePr>
          <p:cNvPr id="6" name="Chart 5"/>
          <p:cNvGraphicFramePr/>
          <p:nvPr/>
        </p:nvGraphicFramePr>
        <p:xfrm>
          <a:off x="1045029" y="1930400"/>
          <a:ext cx="6705599" cy="4499429"/>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2"/>
          <p:cNvSpPr txBox="1">
            <a:spLocks noChangeArrowheads="1"/>
          </p:cNvSpPr>
          <p:nvPr/>
        </p:nvSpPr>
        <p:spPr>
          <a:xfrm>
            <a:off x="239283" y="228600"/>
            <a:ext cx="6990459" cy="378151"/>
          </a:xfrm>
          <a:prstGeom prst="rect">
            <a:avLst/>
          </a:prstGeom>
        </p:spPr>
        <p:txBody>
          <a:bodyPr anchor="b"/>
          <a:lstStyle/>
          <a:p>
            <a:pPr>
              <a:defRPr/>
            </a:pPr>
            <a:r>
              <a:rPr lang="en-US" sz="2400" kern="0" dirty="0">
                <a:solidFill>
                  <a:srgbClr val="F3F3F3"/>
                </a:solidFill>
                <a:latin typeface="Verdana"/>
                <a:cs typeface="Arial" charset="0"/>
              </a:rPr>
              <a:t>Calibration – Giroud Han (2004)</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2" descr="TB"/>
          <p:cNvPicPr>
            <a:picLocks noChangeAspect="1" noChangeArrowheads="1"/>
          </p:cNvPicPr>
          <p:nvPr/>
        </p:nvPicPr>
        <p:blipFill>
          <a:blip r:embed="rId4" cstate="print"/>
          <a:srcRect/>
          <a:stretch>
            <a:fillRect/>
          </a:stretch>
        </p:blipFill>
        <p:spPr bwMode="auto">
          <a:xfrm>
            <a:off x="0" y="171450"/>
            <a:ext cx="8772525" cy="1962150"/>
          </a:xfrm>
          <a:prstGeom prst="rect">
            <a:avLst/>
          </a:prstGeom>
          <a:noFill/>
          <a:ln w="9525">
            <a:noFill/>
            <a:miter lim="800000"/>
            <a:headEnd/>
            <a:tailEnd/>
          </a:ln>
        </p:spPr>
      </p:pic>
      <p:sp>
        <p:nvSpPr>
          <p:cNvPr id="27651" name="Rectangle 4"/>
          <p:cNvSpPr>
            <a:spLocks noGrp="1" noChangeArrowheads="1"/>
          </p:cNvSpPr>
          <p:nvPr>
            <p:ph type="title" idx="4294967295"/>
          </p:nvPr>
        </p:nvSpPr>
        <p:spPr/>
        <p:txBody>
          <a:bodyPr/>
          <a:lstStyle/>
          <a:p>
            <a:pPr eaLnBrk="1" hangingPunct="1"/>
            <a:r>
              <a:rPr lang="en-US"/>
              <a:t>Small-scale Trafficking – Tensar (UK)</a:t>
            </a:r>
          </a:p>
        </p:txBody>
      </p:sp>
      <p:grpSp>
        <p:nvGrpSpPr>
          <p:cNvPr id="2" name="Group 37"/>
          <p:cNvGrpSpPr>
            <a:grpSpLocks/>
          </p:cNvGrpSpPr>
          <p:nvPr/>
        </p:nvGrpSpPr>
        <p:grpSpPr bwMode="auto">
          <a:xfrm>
            <a:off x="-26988" y="1898650"/>
            <a:ext cx="8661401" cy="4819650"/>
            <a:chOff x="-605" y="2188"/>
            <a:chExt cx="5456" cy="3036"/>
          </a:xfrm>
        </p:grpSpPr>
        <p:sp>
          <p:nvSpPr>
            <p:cNvPr id="10" name="Freeform 35"/>
            <p:cNvSpPr>
              <a:spLocks/>
            </p:cNvSpPr>
            <p:nvPr/>
          </p:nvSpPr>
          <p:spPr bwMode="auto">
            <a:xfrm>
              <a:off x="-605" y="2192"/>
              <a:ext cx="5456" cy="2993"/>
            </a:xfrm>
            <a:custGeom>
              <a:avLst/>
              <a:gdLst/>
              <a:ahLst/>
              <a:cxnLst>
                <a:cxn ang="0">
                  <a:pos x="0" y="4"/>
                </a:cxn>
                <a:cxn ang="0">
                  <a:pos x="3157" y="0"/>
                </a:cxn>
                <a:cxn ang="0">
                  <a:pos x="3453" y="0"/>
                </a:cxn>
                <a:cxn ang="0">
                  <a:pos x="3650" y="962"/>
                </a:cxn>
                <a:cxn ang="0">
                  <a:pos x="3125" y="2052"/>
                </a:cxn>
                <a:cxn ang="0">
                  <a:pos x="5" y="2056"/>
                </a:cxn>
                <a:cxn ang="0">
                  <a:pos x="0" y="4"/>
                </a:cxn>
              </a:cxnLst>
              <a:rect l="0" t="0" r="r" b="b"/>
              <a:pathLst>
                <a:path w="3746" h="2056">
                  <a:moveTo>
                    <a:pt x="0" y="4"/>
                  </a:moveTo>
                  <a:cubicBezTo>
                    <a:pt x="0" y="4"/>
                    <a:pt x="2282" y="1"/>
                    <a:pt x="3157" y="0"/>
                  </a:cubicBezTo>
                  <a:cubicBezTo>
                    <a:pt x="3369" y="0"/>
                    <a:pt x="3453" y="0"/>
                    <a:pt x="3453" y="0"/>
                  </a:cubicBezTo>
                  <a:cubicBezTo>
                    <a:pt x="3453" y="0"/>
                    <a:pt x="3746" y="452"/>
                    <a:pt x="3650" y="962"/>
                  </a:cubicBezTo>
                  <a:cubicBezTo>
                    <a:pt x="3554" y="1476"/>
                    <a:pt x="3125" y="2052"/>
                    <a:pt x="3125" y="2052"/>
                  </a:cubicBezTo>
                  <a:cubicBezTo>
                    <a:pt x="5" y="2056"/>
                    <a:pt x="5" y="2056"/>
                    <a:pt x="5" y="2056"/>
                  </a:cubicBezTo>
                  <a:lnTo>
                    <a:pt x="0" y="4"/>
                  </a:lnTo>
                  <a:close/>
                </a:path>
              </a:pathLst>
            </a:custGeom>
            <a:blipFill dpi="0" rotWithShape="0">
              <a:blip r:embed="rId5" cstate="print"/>
              <a:srcRect/>
              <a:stretch>
                <a:fillRect b="-36719"/>
              </a:stretch>
            </a:blipFill>
            <a:ln w="9525">
              <a:noFill/>
              <a:round/>
              <a:headEnd/>
              <a:tailEnd/>
            </a:ln>
          </p:spPr>
          <p:txBody>
            <a:bodyPr/>
            <a:lstStyle/>
            <a:p>
              <a:pPr eaLnBrk="0" hangingPunct="0">
                <a:spcBef>
                  <a:spcPct val="50000"/>
                </a:spcBef>
                <a:defRPr/>
              </a:pPr>
              <a:endParaRPr lang="en-GB" sz="2400" dirty="0">
                <a:solidFill>
                  <a:srgbClr val="FFFFFF"/>
                </a:solidFill>
                <a:latin typeface="Arial"/>
                <a:cs typeface="Arial" charset="0"/>
              </a:endParaRPr>
            </a:p>
          </p:txBody>
        </p:sp>
        <p:pic>
          <p:nvPicPr>
            <p:cNvPr id="27657" name="Picture 36" descr="DE002"/>
            <p:cNvPicPr>
              <a:picLocks noChangeAspect="1" noChangeArrowheads="1"/>
            </p:cNvPicPr>
            <p:nvPr/>
          </p:nvPicPr>
          <p:blipFill>
            <a:blip r:embed="rId6" cstate="print"/>
            <a:srcRect/>
            <a:stretch>
              <a:fillRect/>
            </a:stretch>
          </p:blipFill>
          <p:spPr bwMode="auto">
            <a:xfrm>
              <a:off x="-588" y="2188"/>
              <a:ext cx="5336" cy="3036"/>
            </a:xfrm>
            <a:prstGeom prst="rect">
              <a:avLst/>
            </a:prstGeom>
            <a:noFill/>
            <a:ln w="9525">
              <a:noFill/>
              <a:miter lim="800000"/>
              <a:headEnd/>
              <a:tailEnd/>
            </a:ln>
          </p:spPr>
        </p:pic>
      </p:grpSp>
      <p:sp>
        <p:nvSpPr>
          <p:cNvPr id="8" name="Freeform 7"/>
          <p:cNvSpPr/>
          <p:nvPr/>
        </p:nvSpPr>
        <p:spPr bwMode="auto">
          <a:xfrm>
            <a:off x="8060267" y="5644444"/>
            <a:ext cx="948433" cy="1106312"/>
          </a:xfrm>
          <a:custGeom>
            <a:avLst/>
            <a:gdLst>
              <a:gd name="connsiteX0" fmla="*/ 383822 w 948433"/>
              <a:gd name="connsiteY0" fmla="*/ 0 h 1106312"/>
              <a:gd name="connsiteX1" fmla="*/ 383822 w 948433"/>
              <a:gd name="connsiteY1" fmla="*/ 0 h 1106312"/>
              <a:gd name="connsiteX2" fmla="*/ 395111 w 948433"/>
              <a:gd name="connsiteY2" fmla="*/ 101600 h 1106312"/>
              <a:gd name="connsiteX3" fmla="*/ 327377 w 948433"/>
              <a:gd name="connsiteY3" fmla="*/ 158045 h 1106312"/>
              <a:gd name="connsiteX4" fmla="*/ 316089 w 948433"/>
              <a:gd name="connsiteY4" fmla="*/ 191912 h 1106312"/>
              <a:gd name="connsiteX5" fmla="*/ 282222 w 948433"/>
              <a:gd name="connsiteY5" fmla="*/ 203200 h 1106312"/>
              <a:gd name="connsiteX6" fmla="*/ 214489 w 948433"/>
              <a:gd name="connsiteY6" fmla="*/ 259645 h 1106312"/>
              <a:gd name="connsiteX7" fmla="*/ 203200 w 948433"/>
              <a:gd name="connsiteY7" fmla="*/ 293512 h 1106312"/>
              <a:gd name="connsiteX8" fmla="*/ 135466 w 948433"/>
              <a:gd name="connsiteY8" fmla="*/ 327378 h 1106312"/>
              <a:gd name="connsiteX9" fmla="*/ 124177 w 948433"/>
              <a:gd name="connsiteY9" fmla="*/ 361245 h 1106312"/>
              <a:gd name="connsiteX10" fmla="*/ 90311 w 948433"/>
              <a:gd name="connsiteY10" fmla="*/ 406400 h 1106312"/>
              <a:gd name="connsiteX11" fmla="*/ 67733 w 948433"/>
              <a:gd name="connsiteY11" fmla="*/ 440267 h 1106312"/>
              <a:gd name="connsiteX12" fmla="*/ 33866 w 948433"/>
              <a:gd name="connsiteY12" fmla="*/ 519289 h 1106312"/>
              <a:gd name="connsiteX13" fmla="*/ 11289 w 948433"/>
              <a:gd name="connsiteY13" fmla="*/ 609600 h 1106312"/>
              <a:gd name="connsiteX14" fmla="*/ 22577 w 948433"/>
              <a:gd name="connsiteY14" fmla="*/ 666045 h 1106312"/>
              <a:gd name="connsiteX15" fmla="*/ 0 w 948433"/>
              <a:gd name="connsiteY15" fmla="*/ 767645 h 1106312"/>
              <a:gd name="connsiteX16" fmla="*/ 11289 w 948433"/>
              <a:gd name="connsiteY16" fmla="*/ 1038578 h 1106312"/>
              <a:gd name="connsiteX17" fmla="*/ 22577 w 948433"/>
              <a:gd name="connsiteY17" fmla="*/ 1083734 h 1106312"/>
              <a:gd name="connsiteX18" fmla="*/ 67733 w 948433"/>
              <a:gd name="connsiteY18" fmla="*/ 1106312 h 1106312"/>
              <a:gd name="connsiteX19" fmla="*/ 259644 w 948433"/>
              <a:gd name="connsiteY19" fmla="*/ 1095023 h 1106312"/>
              <a:gd name="connsiteX20" fmla="*/ 880533 w 948433"/>
              <a:gd name="connsiteY20" fmla="*/ 1072445 h 1106312"/>
              <a:gd name="connsiteX21" fmla="*/ 914400 w 948433"/>
              <a:gd name="connsiteY21" fmla="*/ 1061156 h 1106312"/>
              <a:gd name="connsiteX22" fmla="*/ 914400 w 948433"/>
              <a:gd name="connsiteY22" fmla="*/ 654756 h 1106312"/>
              <a:gd name="connsiteX23" fmla="*/ 903111 w 948433"/>
              <a:gd name="connsiteY23" fmla="*/ 361245 h 1106312"/>
              <a:gd name="connsiteX24" fmla="*/ 891822 w 948433"/>
              <a:gd name="connsiteY24" fmla="*/ 304800 h 1106312"/>
              <a:gd name="connsiteX25" fmla="*/ 857955 w 948433"/>
              <a:gd name="connsiteY25" fmla="*/ 259645 h 1106312"/>
              <a:gd name="connsiteX26" fmla="*/ 812800 w 948433"/>
              <a:gd name="connsiteY26" fmla="*/ 180623 h 1106312"/>
              <a:gd name="connsiteX27" fmla="*/ 790222 w 948433"/>
              <a:gd name="connsiteY27" fmla="*/ 146756 h 1106312"/>
              <a:gd name="connsiteX28" fmla="*/ 756355 w 948433"/>
              <a:gd name="connsiteY28" fmla="*/ 135467 h 1106312"/>
              <a:gd name="connsiteX29" fmla="*/ 745066 w 948433"/>
              <a:gd name="connsiteY29" fmla="*/ 90312 h 1106312"/>
              <a:gd name="connsiteX30" fmla="*/ 722489 w 948433"/>
              <a:gd name="connsiteY30" fmla="*/ 56445 h 1106312"/>
              <a:gd name="connsiteX31" fmla="*/ 564444 w 948433"/>
              <a:gd name="connsiteY31" fmla="*/ 22578 h 1106312"/>
              <a:gd name="connsiteX32" fmla="*/ 519289 w 948433"/>
              <a:gd name="connsiteY32" fmla="*/ 33867 h 1106312"/>
              <a:gd name="connsiteX33" fmla="*/ 485422 w 948433"/>
              <a:gd name="connsiteY33" fmla="*/ 56445 h 1106312"/>
              <a:gd name="connsiteX34" fmla="*/ 440266 w 948433"/>
              <a:gd name="connsiteY34" fmla="*/ 79023 h 1106312"/>
              <a:gd name="connsiteX35" fmla="*/ 372533 w 948433"/>
              <a:gd name="connsiteY35" fmla="*/ 124178 h 1106312"/>
              <a:gd name="connsiteX36" fmla="*/ 338666 w 948433"/>
              <a:gd name="connsiteY36" fmla="*/ 90312 h 1106312"/>
              <a:gd name="connsiteX37" fmla="*/ 338666 w 948433"/>
              <a:gd name="connsiteY37" fmla="*/ 90312 h 110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8433" h="1106312">
                <a:moveTo>
                  <a:pt x="383822" y="0"/>
                </a:moveTo>
                <a:lnTo>
                  <a:pt x="383822" y="0"/>
                </a:lnTo>
                <a:cubicBezTo>
                  <a:pt x="387585" y="33867"/>
                  <a:pt x="400713" y="67989"/>
                  <a:pt x="395111" y="101600"/>
                </a:cubicBezTo>
                <a:cubicBezTo>
                  <a:pt x="392395" y="117898"/>
                  <a:pt x="339902" y="149695"/>
                  <a:pt x="327377" y="158045"/>
                </a:cubicBezTo>
                <a:cubicBezTo>
                  <a:pt x="323614" y="169334"/>
                  <a:pt x="324503" y="183498"/>
                  <a:pt x="316089" y="191912"/>
                </a:cubicBezTo>
                <a:cubicBezTo>
                  <a:pt x="307675" y="200326"/>
                  <a:pt x="292865" y="197878"/>
                  <a:pt x="282222" y="203200"/>
                </a:cubicBezTo>
                <a:cubicBezTo>
                  <a:pt x="250788" y="218916"/>
                  <a:pt x="239455" y="234678"/>
                  <a:pt x="214489" y="259645"/>
                </a:cubicBezTo>
                <a:cubicBezTo>
                  <a:pt x="210726" y="270934"/>
                  <a:pt x="210634" y="284220"/>
                  <a:pt x="203200" y="293512"/>
                </a:cubicBezTo>
                <a:cubicBezTo>
                  <a:pt x="187285" y="313405"/>
                  <a:pt x="157775" y="319942"/>
                  <a:pt x="135466" y="327378"/>
                </a:cubicBezTo>
                <a:cubicBezTo>
                  <a:pt x="131703" y="338667"/>
                  <a:pt x="130081" y="350913"/>
                  <a:pt x="124177" y="361245"/>
                </a:cubicBezTo>
                <a:cubicBezTo>
                  <a:pt x="114842" y="377581"/>
                  <a:pt x="101247" y="391090"/>
                  <a:pt x="90311" y="406400"/>
                </a:cubicBezTo>
                <a:cubicBezTo>
                  <a:pt x="82425" y="417441"/>
                  <a:pt x="75259" y="428978"/>
                  <a:pt x="67733" y="440267"/>
                </a:cubicBezTo>
                <a:cubicBezTo>
                  <a:pt x="44238" y="534247"/>
                  <a:pt x="72847" y="441329"/>
                  <a:pt x="33866" y="519289"/>
                </a:cubicBezTo>
                <a:cubicBezTo>
                  <a:pt x="22294" y="542432"/>
                  <a:pt x="15583" y="588129"/>
                  <a:pt x="11289" y="609600"/>
                </a:cubicBezTo>
                <a:cubicBezTo>
                  <a:pt x="15052" y="628415"/>
                  <a:pt x="22577" y="646857"/>
                  <a:pt x="22577" y="666045"/>
                </a:cubicBezTo>
                <a:cubicBezTo>
                  <a:pt x="22577" y="705783"/>
                  <a:pt x="11642" y="732720"/>
                  <a:pt x="0" y="767645"/>
                </a:cubicBezTo>
                <a:cubicBezTo>
                  <a:pt x="68505" y="870408"/>
                  <a:pt x="11289" y="770059"/>
                  <a:pt x="11289" y="1038578"/>
                </a:cubicBezTo>
                <a:cubicBezTo>
                  <a:pt x="11289" y="1054093"/>
                  <a:pt x="12645" y="1071815"/>
                  <a:pt x="22577" y="1083734"/>
                </a:cubicBezTo>
                <a:cubicBezTo>
                  <a:pt x="33350" y="1096662"/>
                  <a:pt x="52681" y="1098786"/>
                  <a:pt x="67733" y="1106312"/>
                </a:cubicBezTo>
                <a:cubicBezTo>
                  <a:pt x="131703" y="1102549"/>
                  <a:pt x="195592" y="1096964"/>
                  <a:pt x="259644" y="1095023"/>
                </a:cubicBezTo>
                <a:lnTo>
                  <a:pt x="880533" y="1072445"/>
                </a:lnTo>
                <a:cubicBezTo>
                  <a:pt x="892149" y="1069864"/>
                  <a:pt x="903111" y="1064919"/>
                  <a:pt x="914400" y="1061156"/>
                </a:cubicBezTo>
                <a:cubicBezTo>
                  <a:pt x="948433" y="890996"/>
                  <a:pt x="927196" y="1019446"/>
                  <a:pt x="914400" y="654756"/>
                </a:cubicBezTo>
                <a:cubicBezTo>
                  <a:pt x="910967" y="556907"/>
                  <a:pt x="909415" y="458951"/>
                  <a:pt x="903111" y="361245"/>
                </a:cubicBezTo>
                <a:cubicBezTo>
                  <a:pt x="901876" y="342097"/>
                  <a:pt x="899615" y="322334"/>
                  <a:pt x="891822" y="304800"/>
                </a:cubicBezTo>
                <a:cubicBezTo>
                  <a:pt x="884181" y="287607"/>
                  <a:pt x="869244" y="274697"/>
                  <a:pt x="857955" y="259645"/>
                </a:cubicBezTo>
                <a:cubicBezTo>
                  <a:pt x="839636" y="204687"/>
                  <a:pt x="855514" y="240423"/>
                  <a:pt x="812800" y="180623"/>
                </a:cubicBezTo>
                <a:cubicBezTo>
                  <a:pt x="804914" y="169582"/>
                  <a:pt x="800817" y="155232"/>
                  <a:pt x="790222" y="146756"/>
                </a:cubicBezTo>
                <a:cubicBezTo>
                  <a:pt x="780930" y="139322"/>
                  <a:pt x="767644" y="139230"/>
                  <a:pt x="756355" y="135467"/>
                </a:cubicBezTo>
                <a:cubicBezTo>
                  <a:pt x="752592" y="120415"/>
                  <a:pt x="751178" y="104573"/>
                  <a:pt x="745066" y="90312"/>
                </a:cubicBezTo>
                <a:cubicBezTo>
                  <a:pt x="739722" y="77841"/>
                  <a:pt x="732083" y="66039"/>
                  <a:pt x="722489" y="56445"/>
                </a:cubicBezTo>
                <a:cubicBezTo>
                  <a:pt x="679138" y="13094"/>
                  <a:pt x="625245" y="28105"/>
                  <a:pt x="564444" y="22578"/>
                </a:cubicBezTo>
                <a:cubicBezTo>
                  <a:pt x="549392" y="26341"/>
                  <a:pt x="533549" y="27755"/>
                  <a:pt x="519289" y="33867"/>
                </a:cubicBezTo>
                <a:cubicBezTo>
                  <a:pt x="506818" y="39212"/>
                  <a:pt x="497202" y="49714"/>
                  <a:pt x="485422" y="56445"/>
                </a:cubicBezTo>
                <a:cubicBezTo>
                  <a:pt x="470811" y="64794"/>
                  <a:pt x="454696" y="70365"/>
                  <a:pt x="440266" y="79023"/>
                </a:cubicBezTo>
                <a:cubicBezTo>
                  <a:pt x="416998" y="92984"/>
                  <a:pt x="372533" y="124178"/>
                  <a:pt x="372533" y="124178"/>
                </a:cubicBezTo>
                <a:lnTo>
                  <a:pt x="338666" y="90312"/>
                </a:lnTo>
                <a:lnTo>
                  <a:pt x="338666" y="90312"/>
                </a:lnTo>
              </a:path>
            </a:pathLst>
          </a:cu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algn="ctr" eaLnBrk="0" hangingPunct="0"/>
            <a:endParaRPr lang="en-US" sz="2400">
              <a:solidFill>
                <a:srgbClr val="FFFFFF"/>
              </a:solidFill>
              <a:latin typeface="Arial"/>
              <a:cs typeface="+mn-cs"/>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Picture 2" descr="TB"/>
          <p:cNvPicPr>
            <a:picLocks noChangeAspect="1" noChangeArrowheads="1"/>
          </p:cNvPicPr>
          <p:nvPr/>
        </p:nvPicPr>
        <p:blipFill>
          <a:blip r:embed="rId4" cstate="print"/>
          <a:srcRect/>
          <a:stretch>
            <a:fillRect/>
          </a:stretch>
        </p:blipFill>
        <p:spPr bwMode="auto">
          <a:xfrm>
            <a:off x="0" y="171450"/>
            <a:ext cx="8772525" cy="2152650"/>
          </a:xfrm>
          <a:prstGeom prst="rect">
            <a:avLst/>
          </a:prstGeom>
          <a:noFill/>
          <a:ln w="9525">
            <a:noFill/>
            <a:miter lim="800000"/>
            <a:headEnd/>
            <a:tailEnd/>
          </a:ln>
        </p:spPr>
      </p:pic>
      <p:sp>
        <p:nvSpPr>
          <p:cNvPr id="31747" name="Rectangle 4"/>
          <p:cNvSpPr>
            <a:spLocks noGrp="1" noChangeArrowheads="1"/>
          </p:cNvSpPr>
          <p:nvPr>
            <p:ph type="title" idx="4294967295"/>
          </p:nvPr>
        </p:nvSpPr>
        <p:spPr>
          <a:xfrm>
            <a:off x="179388" y="260350"/>
            <a:ext cx="6678612" cy="436563"/>
          </a:xfrm>
        </p:spPr>
        <p:txBody>
          <a:bodyPr/>
          <a:lstStyle/>
          <a:p>
            <a:pPr eaLnBrk="1" hangingPunct="1"/>
            <a:r>
              <a:rPr lang="en-US" dirty="0"/>
              <a:t>Aggregate Rutting Profiles - </a:t>
            </a:r>
            <a:r>
              <a:rPr lang="en-US" dirty="0" err="1" smtClean="0"/>
              <a:t>Unstabilized</a:t>
            </a:r>
            <a:endParaRPr lang="en-US" dirty="0"/>
          </a:p>
        </p:txBody>
      </p:sp>
      <p:grpSp>
        <p:nvGrpSpPr>
          <p:cNvPr id="2" name="Group 37"/>
          <p:cNvGrpSpPr>
            <a:grpSpLocks/>
          </p:cNvGrpSpPr>
          <p:nvPr/>
        </p:nvGrpSpPr>
        <p:grpSpPr bwMode="auto">
          <a:xfrm>
            <a:off x="-14288" y="1882775"/>
            <a:ext cx="8661401" cy="4819650"/>
            <a:chOff x="-622" y="2198"/>
            <a:chExt cx="5456" cy="3036"/>
          </a:xfrm>
        </p:grpSpPr>
        <p:grpSp>
          <p:nvGrpSpPr>
            <p:cNvPr id="3" name="Freeform 35"/>
            <p:cNvGrpSpPr>
              <a:grpSpLocks/>
            </p:cNvGrpSpPr>
            <p:nvPr/>
          </p:nvGrpSpPr>
          <p:grpSpPr bwMode="auto">
            <a:xfrm>
              <a:off x="-625" y="2206"/>
              <a:ext cx="5353" cy="2999"/>
              <a:chOff x="-18288" y="1895856"/>
              <a:chExt cx="8497824" cy="4760976"/>
            </a:xfrm>
          </p:grpSpPr>
          <p:pic>
            <p:nvPicPr>
              <p:cNvPr id="31751" name="Freeform 35"/>
              <p:cNvPicPr>
                <a:picLocks noChangeArrowheads="1"/>
              </p:cNvPicPr>
              <p:nvPr/>
            </p:nvPicPr>
            <p:blipFill>
              <a:blip r:embed="rId5" cstate="print"/>
              <a:srcRect/>
              <a:stretch>
                <a:fillRect/>
              </a:stretch>
            </p:blipFill>
            <p:spPr bwMode="auto">
              <a:xfrm>
                <a:off x="-18288" y="1895856"/>
                <a:ext cx="8497824" cy="4760976"/>
              </a:xfrm>
              <a:prstGeom prst="rect">
                <a:avLst/>
              </a:prstGeom>
              <a:noFill/>
              <a:ln w="9525">
                <a:noFill/>
                <a:miter lim="800000"/>
                <a:headEnd/>
                <a:tailEnd/>
              </a:ln>
            </p:spPr>
          </p:pic>
          <p:sp>
            <p:nvSpPr>
              <p:cNvPr id="31752" name="Text Box 8"/>
              <p:cNvSpPr txBox="1">
                <a:spLocks noChangeArrowheads="1"/>
              </p:cNvSpPr>
              <p:nvPr/>
            </p:nvSpPr>
            <p:spPr bwMode="auto">
              <a:xfrm>
                <a:off x="-13648" y="1901714"/>
                <a:ext cx="8661400" cy="4751388"/>
              </a:xfrm>
              <a:prstGeom prst="rect">
                <a:avLst/>
              </a:prstGeom>
              <a:noFill/>
              <a:ln w="9525">
                <a:noFill/>
                <a:miter lim="800000"/>
                <a:headEnd/>
                <a:tailEnd/>
              </a:ln>
            </p:spPr>
            <p:txBody>
              <a:bodyPr/>
              <a:lstStyle/>
              <a:p>
                <a:pPr eaLnBrk="0" hangingPunct="0">
                  <a:spcBef>
                    <a:spcPct val="50000"/>
                  </a:spcBef>
                </a:pPr>
                <a:endParaRPr lang="en-US" sz="2400">
                  <a:solidFill>
                    <a:srgbClr val="FFFFFF"/>
                  </a:solidFill>
                  <a:latin typeface="Arial"/>
                  <a:ea typeface="ＭＳ Ｐゴシック" pitchFamily="-109" charset="-128"/>
                  <a:cs typeface="Arial" charset="0"/>
                </a:endParaRPr>
              </a:p>
            </p:txBody>
          </p:sp>
        </p:grpSp>
        <p:pic>
          <p:nvPicPr>
            <p:cNvPr id="31753" name="Picture 36" descr="DE002"/>
            <p:cNvPicPr>
              <a:picLocks noChangeAspect="1" noChangeArrowheads="1"/>
            </p:cNvPicPr>
            <p:nvPr/>
          </p:nvPicPr>
          <p:blipFill>
            <a:blip r:embed="rId6" cstate="print"/>
            <a:srcRect/>
            <a:stretch>
              <a:fillRect/>
            </a:stretch>
          </p:blipFill>
          <p:spPr bwMode="auto">
            <a:xfrm>
              <a:off x="-605" y="2198"/>
              <a:ext cx="5336" cy="3036"/>
            </a:xfrm>
            <a:prstGeom prst="rect">
              <a:avLst/>
            </a:prstGeom>
            <a:noFill/>
            <a:ln w="9525">
              <a:noFill/>
              <a:miter lim="800000"/>
              <a:headEnd/>
              <a:tailEnd/>
            </a:ln>
          </p:spPr>
        </p:pic>
      </p:grpSp>
      <p:sp>
        <p:nvSpPr>
          <p:cNvPr id="10" name="Freeform 9"/>
          <p:cNvSpPr/>
          <p:nvPr/>
        </p:nvSpPr>
        <p:spPr bwMode="auto">
          <a:xfrm>
            <a:off x="8060267" y="5644444"/>
            <a:ext cx="948433" cy="1106312"/>
          </a:xfrm>
          <a:custGeom>
            <a:avLst/>
            <a:gdLst>
              <a:gd name="connsiteX0" fmla="*/ 383822 w 948433"/>
              <a:gd name="connsiteY0" fmla="*/ 0 h 1106312"/>
              <a:gd name="connsiteX1" fmla="*/ 383822 w 948433"/>
              <a:gd name="connsiteY1" fmla="*/ 0 h 1106312"/>
              <a:gd name="connsiteX2" fmla="*/ 395111 w 948433"/>
              <a:gd name="connsiteY2" fmla="*/ 101600 h 1106312"/>
              <a:gd name="connsiteX3" fmla="*/ 327377 w 948433"/>
              <a:gd name="connsiteY3" fmla="*/ 158045 h 1106312"/>
              <a:gd name="connsiteX4" fmla="*/ 316089 w 948433"/>
              <a:gd name="connsiteY4" fmla="*/ 191912 h 1106312"/>
              <a:gd name="connsiteX5" fmla="*/ 282222 w 948433"/>
              <a:gd name="connsiteY5" fmla="*/ 203200 h 1106312"/>
              <a:gd name="connsiteX6" fmla="*/ 214489 w 948433"/>
              <a:gd name="connsiteY6" fmla="*/ 259645 h 1106312"/>
              <a:gd name="connsiteX7" fmla="*/ 203200 w 948433"/>
              <a:gd name="connsiteY7" fmla="*/ 293512 h 1106312"/>
              <a:gd name="connsiteX8" fmla="*/ 135466 w 948433"/>
              <a:gd name="connsiteY8" fmla="*/ 327378 h 1106312"/>
              <a:gd name="connsiteX9" fmla="*/ 124177 w 948433"/>
              <a:gd name="connsiteY9" fmla="*/ 361245 h 1106312"/>
              <a:gd name="connsiteX10" fmla="*/ 90311 w 948433"/>
              <a:gd name="connsiteY10" fmla="*/ 406400 h 1106312"/>
              <a:gd name="connsiteX11" fmla="*/ 67733 w 948433"/>
              <a:gd name="connsiteY11" fmla="*/ 440267 h 1106312"/>
              <a:gd name="connsiteX12" fmla="*/ 33866 w 948433"/>
              <a:gd name="connsiteY12" fmla="*/ 519289 h 1106312"/>
              <a:gd name="connsiteX13" fmla="*/ 11289 w 948433"/>
              <a:gd name="connsiteY13" fmla="*/ 609600 h 1106312"/>
              <a:gd name="connsiteX14" fmla="*/ 22577 w 948433"/>
              <a:gd name="connsiteY14" fmla="*/ 666045 h 1106312"/>
              <a:gd name="connsiteX15" fmla="*/ 0 w 948433"/>
              <a:gd name="connsiteY15" fmla="*/ 767645 h 1106312"/>
              <a:gd name="connsiteX16" fmla="*/ 11289 w 948433"/>
              <a:gd name="connsiteY16" fmla="*/ 1038578 h 1106312"/>
              <a:gd name="connsiteX17" fmla="*/ 22577 w 948433"/>
              <a:gd name="connsiteY17" fmla="*/ 1083734 h 1106312"/>
              <a:gd name="connsiteX18" fmla="*/ 67733 w 948433"/>
              <a:gd name="connsiteY18" fmla="*/ 1106312 h 1106312"/>
              <a:gd name="connsiteX19" fmla="*/ 259644 w 948433"/>
              <a:gd name="connsiteY19" fmla="*/ 1095023 h 1106312"/>
              <a:gd name="connsiteX20" fmla="*/ 880533 w 948433"/>
              <a:gd name="connsiteY20" fmla="*/ 1072445 h 1106312"/>
              <a:gd name="connsiteX21" fmla="*/ 914400 w 948433"/>
              <a:gd name="connsiteY21" fmla="*/ 1061156 h 1106312"/>
              <a:gd name="connsiteX22" fmla="*/ 914400 w 948433"/>
              <a:gd name="connsiteY22" fmla="*/ 654756 h 1106312"/>
              <a:gd name="connsiteX23" fmla="*/ 903111 w 948433"/>
              <a:gd name="connsiteY23" fmla="*/ 361245 h 1106312"/>
              <a:gd name="connsiteX24" fmla="*/ 891822 w 948433"/>
              <a:gd name="connsiteY24" fmla="*/ 304800 h 1106312"/>
              <a:gd name="connsiteX25" fmla="*/ 857955 w 948433"/>
              <a:gd name="connsiteY25" fmla="*/ 259645 h 1106312"/>
              <a:gd name="connsiteX26" fmla="*/ 812800 w 948433"/>
              <a:gd name="connsiteY26" fmla="*/ 180623 h 1106312"/>
              <a:gd name="connsiteX27" fmla="*/ 790222 w 948433"/>
              <a:gd name="connsiteY27" fmla="*/ 146756 h 1106312"/>
              <a:gd name="connsiteX28" fmla="*/ 756355 w 948433"/>
              <a:gd name="connsiteY28" fmla="*/ 135467 h 1106312"/>
              <a:gd name="connsiteX29" fmla="*/ 745066 w 948433"/>
              <a:gd name="connsiteY29" fmla="*/ 90312 h 1106312"/>
              <a:gd name="connsiteX30" fmla="*/ 722489 w 948433"/>
              <a:gd name="connsiteY30" fmla="*/ 56445 h 1106312"/>
              <a:gd name="connsiteX31" fmla="*/ 564444 w 948433"/>
              <a:gd name="connsiteY31" fmla="*/ 22578 h 1106312"/>
              <a:gd name="connsiteX32" fmla="*/ 519289 w 948433"/>
              <a:gd name="connsiteY32" fmla="*/ 33867 h 1106312"/>
              <a:gd name="connsiteX33" fmla="*/ 485422 w 948433"/>
              <a:gd name="connsiteY33" fmla="*/ 56445 h 1106312"/>
              <a:gd name="connsiteX34" fmla="*/ 440266 w 948433"/>
              <a:gd name="connsiteY34" fmla="*/ 79023 h 1106312"/>
              <a:gd name="connsiteX35" fmla="*/ 372533 w 948433"/>
              <a:gd name="connsiteY35" fmla="*/ 124178 h 1106312"/>
              <a:gd name="connsiteX36" fmla="*/ 338666 w 948433"/>
              <a:gd name="connsiteY36" fmla="*/ 90312 h 1106312"/>
              <a:gd name="connsiteX37" fmla="*/ 338666 w 948433"/>
              <a:gd name="connsiteY37" fmla="*/ 90312 h 110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8433" h="1106312">
                <a:moveTo>
                  <a:pt x="383822" y="0"/>
                </a:moveTo>
                <a:lnTo>
                  <a:pt x="383822" y="0"/>
                </a:lnTo>
                <a:cubicBezTo>
                  <a:pt x="387585" y="33867"/>
                  <a:pt x="400713" y="67989"/>
                  <a:pt x="395111" y="101600"/>
                </a:cubicBezTo>
                <a:cubicBezTo>
                  <a:pt x="392395" y="117898"/>
                  <a:pt x="339902" y="149695"/>
                  <a:pt x="327377" y="158045"/>
                </a:cubicBezTo>
                <a:cubicBezTo>
                  <a:pt x="323614" y="169334"/>
                  <a:pt x="324503" y="183498"/>
                  <a:pt x="316089" y="191912"/>
                </a:cubicBezTo>
                <a:cubicBezTo>
                  <a:pt x="307675" y="200326"/>
                  <a:pt x="292865" y="197878"/>
                  <a:pt x="282222" y="203200"/>
                </a:cubicBezTo>
                <a:cubicBezTo>
                  <a:pt x="250788" y="218916"/>
                  <a:pt x="239455" y="234678"/>
                  <a:pt x="214489" y="259645"/>
                </a:cubicBezTo>
                <a:cubicBezTo>
                  <a:pt x="210726" y="270934"/>
                  <a:pt x="210634" y="284220"/>
                  <a:pt x="203200" y="293512"/>
                </a:cubicBezTo>
                <a:cubicBezTo>
                  <a:pt x="187285" y="313405"/>
                  <a:pt x="157775" y="319942"/>
                  <a:pt x="135466" y="327378"/>
                </a:cubicBezTo>
                <a:cubicBezTo>
                  <a:pt x="131703" y="338667"/>
                  <a:pt x="130081" y="350913"/>
                  <a:pt x="124177" y="361245"/>
                </a:cubicBezTo>
                <a:cubicBezTo>
                  <a:pt x="114842" y="377581"/>
                  <a:pt x="101247" y="391090"/>
                  <a:pt x="90311" y="406400"/>
                </a:cubicBezTo>
                <a:cubicBezTo>
                  <a:pt x="82425" y="417441"/>
                  <a:pt x="75259" y="428978"/>
                  <a:pt x="67733" y="440267"/>
                </a:cubicBezTo>
                <a:cubicBezTo>
                  <a:pt x="44238" y="534247"/>
                  <a:pt x="72847" y="441329"/>
                  <a:pt x="33866" y="519289"/>
                </a:cubicBezTo>
                <a:cubicBezTo>
                  <a:pt x="22294" y="542432"/>
                  <a:pt x="15583" y="588129"/>
                  <a:pt x="11289" y="609600"/>
                </a:cubicBezTo>
                <a:cubicBezTo>
                  <a:pt x="15052" y="628415"/>
                  <a:pt x="22577" y="646857"/>
                  <a:pt x="22577" y="666045"/>
                </a:cubicBezTo>
                <a:cubicBezTo>
                  <a:pt x="22577" y="705783"/>
                  <a:pt x="11642" y="732720"/>
                  <a:pt x="0" y="767645"/>
                </a:cubicBezTo>
                <a:cubicBezTo>
                  <a:pt x="68505" y="870408"/>
                  <a:pt x="11289" y="770059"/>
                  <a:pt x="11289" y="1038578"/>
                </a:cubicBezTo>
                <a:cubicBezTo>
                  <a:pt x="11289" y="1054093"/>
                  <a:pt x="12645" y="1071815"/>
                  <a:pt x="22577" y="1083734"/>
                </a:cubicBezTo>
                <a:cubicBezTo>
                  <a:pt x="33350" y="1096662"/>
                  <a:pt x="52681" y="1098786"/>
                  <a:pt x="67733" y="1106312"/>
                </a:cubicBezTo>
                <a:cubicBezTo>
                  <a:pt x="131703" y="1102549"/>
                  <a:pt x="195592" y="1096964"/>
                  <a:pt x="259644" y="1095023"/>
                </a:cubicBezTo>
                <a:lnTo>
                  <a:pt x="880533" y="1072445"/>
                </a:lnTo>
                <a:cubicBezTo>
                  <a:pt x="892149" y="1069864"/>
                  <a:pt x="903111" y="1064919"/>
                  <a:pt x="914400" y="1061156"/>
                </a:cubicBezTo>
                <a:cubicBezTo>
                  <a:pt x="948433" y="890996"/>
                  <a:pt x="927196" y="1019446"/>
                  <a:pt x="914400" y="654756"/>
                </a:cubicBezTo>
                <a:cubicBezTo>
                  <a:pt x="910967" y="556907"/>
                  <a:pt x="909415" y="458951"/>
                  <a:pt x="903111" y="361245"/>
                </a:cubicBezTo>
                <a:cubicBezTo>
                  <a:pt x="901876" y="342097"/>
                  <a:pt x="899615" y="322334"/>
                  <a:pt x="891822" y="304800"/>
                </a:cubicBezTo>
                <a:cubicBezTo>
                  <a:pt x="884181" y="287607"/>
                  <a:pt x="869244" y="274697"/>
                  <a:pt x="857955" y="259645"/>
                </a:cubicBezTo>
                <a:cubicBezTo>
                  <a:pt x="839636" y="204687"/>
                  <a:pt x="855514" y="240423"/>
                  <a:pt x="812800" y="180623"/>
                </a:cubicBezTo>
                <a:cubicBezTo>
                  <a:pt x="804914" y="169582"/>
                  <a:pt x="800817" y="155232"/>
                  <a:pt x="790222" y="146756"/>
                </a:cubicBezTo>
                <a:cubicBezTo>
                  <a:pt x="780930" y="139322"/>
                  <a:pt x="767644" y="139230"/>
                  <a:pt x="756355" y="135467"/>
                </a:cubicBezTo>
                <a:cubicBezTo>
                  <a:pt x="752592" y="120415"/>
                  <a:pt x="751178" y="104573"/>
                  <a:pt x="745066" y="90312"/>
                </a:cubicBezTo>
                <a:cubicBezTo>
                  <a:pt x="739722" y="77841"/>
                  <a:pt x="732083" y="66039"/>
                  <a:pt x="722489" y="56445"/>
                </a:cubicBezTo>
                <a:cubicBezTo>
                  <a:pt x="679138" y="13094"/>
                  <a:pt x="625245" y="28105"/>
                  <a:pt x="564444" y="22578"/>
                </a:cubicBezTo>
                <a:cubicBezTo>
                  <a:pt x="549392" y="26341"/>
                  <a:pt x="533549" y="27755"/>
                  <a:pt x="519289" y="33867"/>
                </a:cubicBezTo>
                <a:cubicBezTo>
                  <a:pt x="506818" y="39212"/>
                  <a:pt x="497202" y="49714"/>
                  <a:pt x="485422" y="56445"/>
                </a:cubicBezTo>
                <a:cubicBezTo>
                  <a:pt x="470811" y="64794"/>
                  <a:pt x="454696" y="70365"/>
                  <a:pt x="440266" y="79023"/>
                </a:cubicBezTo>
                <a:cubicBezTo>
                  <a:pt x="416998" y="92984"/>
                  <a:pt x="372533" y="124178"/>
                  <a:pt x="372533" y="124178"/>
                </a:cubicBezTo>
                <a:lnTo>
                  <a:pt x="338666" y="90312"/>
                </a:lnTo>
                <a:lnTo>
                  <a:pt x="338666" y="90312"/>
                </a:lnTo>
              </a:path>
            </a:pathLst>
          </a:cu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algn="ctr" eaLnBrk="0" hangingPunct="0"/>
            <a:endParaRPr lang="en-US" sz="2400">
              <a:solidFill>
                <a:srgbClr val="FFFFFF"/>
              </a:solidFill>
              <a:latin typeface="Arial"/>
              <a:cs typeface="+mn-cs"/>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794" name="Picture 2" descr="TB"/>
          <p:cNvPicPr>
            <a:picLocks noChangeAspect="1" noChangeArrowheads="1"/>
          </p:cNvPicPr>
          <p:nvPr/>
        </p:nvPicPr>
        <p:blipFill>
          <a:blip r:embed="rId4" cstate="print"/>
          <a:srcRect/>
          <a:stretch>
            <a:fillRect/>
          </a:stretch>
        </p:blipFill>
        <p:spPr bwMode="auto">
          <a:xfrm>
            <a:off x="0" y="171450"/>
            <a:ext cx="8772525" cy="2152650"/>
          </a:xfrm>
          <a:prstGeom prst="rect">
            <a:avLst/>
          </a:prstGeom>
          <a:noFill/>
          <a:ln w="9525">
            <a:noFill/>
            <a:miter lim="800000"/>
            <a:headEnd/>
            <a:tailEnd/>
          </a:ln>
        </p:spPr>
      </p:pic>
      <p:sp>
        <p:nvSpPr>
          <p:cNvPr id="33795" name="Rectangle 4"/>
          <p:cNvSpPr>
            <a:spLocks noGrp="1" noChangeArrowheads="1"/>
          </p:cNvSpPr>
          <p:nvPr>
            <p:ph type="title" idx="4294967295"/>
          </p:nvPr>
        </p:nvSpPr>
        <p:spPr>
          <a:xfrm>
            <a:off x="179388" y="260350"/>
            <a:ext cx="6678612" cy="436563"/>
          </a:xfrm>
        </p:spPr>
        <p:txBody>
          <a:bodyPr/>
          <a:lstStyle/>
          <a:p>
            <a:pPr eaLnBrk="1" hangingPunct="1"/>
            <a:r>
              <a:rPr lang="en-US"/>
              <a:t>Aggregate Rutting Profiles – Tensar BX</a:t>
            </a:r>
          </a:p>
        </p:txBody>
      </p:sp>
      <p:grpSp>
        <p:nvGrpSpPr>
          <p:cNvPr id="2" name="Group 37"/>
          <p:cNvGrpSpPr>
            <a:grpSpLocks/>
          </p:cNvGrpSpPr>
          <p:nvPr/>
        </p:nvGrpSpPr>
        <p:grpSpPr bwMode="auto">
          <a:xfrm>
            <a:off x="-41275" y="1887538"/>
            <a:ext cx="8661400" cy="4819650"/>
            <a:chOff x="-622" y="2184"/>
            <a:chExt cx="5456" cy="3036"/>
          </a:xfrm>
        </p:grpSpPr>
        <p:grpSp>
          <p:nvGrpSpPr>
            <p:cNvPr id="3" name="Freeform 35"/>
            <p:cNvGrpSpPr>
              <a:grpSpLocks/>
            </p:cNvGrpSpPr>
            <p:nvPr/>
          </p:nvGrpSpPr>
          <p:grpSpPr bwMode="auto">
            <a:xfrm>
              <a:off x="-627" y="2205"/>
              <a:ext cx="5353" cy="3003"/>
              <a:chOff x="-48768" y="1920240"/>
              <a:chExt cx="8497824" cy="4767072"/>
            </a:xfrm>
          </p:grpSpPr>
          <p:pic>
            <p:nvPicPr>
              <p:cNvPr id="33799" name="Freeform 35"/>
              <p:cNvPicPr>
                <a:picLocks noChangeArrowheads="1"/>
              </p:cNvPicPr>
              <p:nvPr/>
            </p:nvPicPr>
            <p:blipFill>
              <a:blip r:embed="rId5" cstate="print"/>
              <a:srcRect/>
              <a:stretch>
                <a:fillRect/>
              </a:stretch>
            </p:blipFill>
            <p:spPr bwMode="auto">
              <a:xfrm>
                <a:off x="-48768" y="1920240"/>
                <a:ext cx="8497824" cy="4767072"/>
              </a:xfrm>
              <a:prstGeom prst="rect">
                <a:avLst/>
              </a:prstGeom>
              <a:noFill/>
              <a:ln w="9525">
                <a:noFill/>
                <a:miter lim="800000"/>
                <a:headEnd/>
                <a:tailEnd/>
              </a:ln>
            </p:spPr>
          </p:pic>
          <p:sp>
            <p:nvSpPr>
              <p:cNvPr id="33800" name="Text Box 8"/>
              <p:cNvSpPr txBox="1">
                <a:spLocks noChangeArrowheads="1"/>
              </p:cNvSpPr>
              <p:nvPr/>
            </p:nvSpPr>
            <p:spPr bwMode="auto">
              <a:xfrm>
                <a:off x="-40944" y="1928167"/>
                <a:ext cx="8661400" cy="4751388"/>
              </a:xfrm>
              <a:prstGeom prst="rect">
                <a:avLst/>
              </a:prstGeom>
              <a:noFill/>
              <a:ln w="9525">
                <a:noFill/>
                <a:miter lim="800000"/>
                <a:headEnd/>
                <a:tailEnd/>
              </a:ln>
            </p:spPr>
            <p:txBody>
              <a:bodyPr/>
              <a:lstStyle/>
              <a:p>
                <a:pPr eaLnBrk="0" hangingPunct="0">
                  <a:spcBef>
                    <a:spcPct val="50000"/>
                  </a:spcBef>
                </a:pPr>
                <a:endParaRPr lang="en-US" sz="2400">
                  <a:solidFill>
                    <a:srgbClr val="FFFFFF"/>
                  </a:solidFill>
                  <a:latin typeface="Arial"/>
                  <a:ea typeface="ＭＳ Ｐゴシック" pitchFamily="-109" charset="-128"/>
                  <a:cs typeface="Arial" charset="0"/>
                </a:endParaRPr>
              </a:p>
            </p:txBody>
          </p:sp>
        </p:grpSp>
        <p:pic>
          <p:nvPicPr>
            <p:cNvPr id="33801" name="Picture 36" descr="DE002"/>
            <p:cNvPicPr>
              <a:picLocks noChangeAspect="1" noChangeArrowheads="1"/>
            </p:cNvPicPr>
            <p:nvPr/>
          </p:nvPicPr>
          <p:blipFill>
            <a:blip r:embed="rId6" cstate="print"/>
            <a:srcRect/>
            <a:stretch>
              <a:fillRect/>
            </a:stretch>
          </p:blipFill>
          <p:spPr bwMode="auto">
            <a:xfrm>
              <a:off x="-598" y="2184"/>
              <a:ext cx="5336" cy="3036"/>
            </a:xfrm>
            <a:prstGeom prst="rect">
              <a:avLst/>
            </a:prstGeom>
            <a:noFill/>
            <a:ln w="9525">
              <a:noFill/>
              <a:miter lim="800000"/>
              <a:headEnd/>
              <a:tailEnd/>
            </a:ln>
          </p:spPr>
        </p:pic>
      </p:grpSp>
      <p:sp>
        <p:nvSpPr>
          <p:cNvPr id="10" name="Freeform 9"/>
          <p:cNvSpPr/>
          <p:nvPr/>
        </p:nvSpPr>
        <p:spPr bwMode="auto">
          <a:xfrm>
            <a:off x="8060267" y="5644444"/>
            <a:ext cx="948433" cy="1106312"/>
          </a:xfrm>
          <a:custGeom>
            <a:avLst/>
            <a:gdLst>
              <a:gd name="connsiteX0" fmla="*/ 383822 w 948433"/>
              <a:gd name="connsiteY0" fmla="*/ 0 h 1106312"/>
              <a:gd name="connsiteX1" fmla="*/ 383822 w 948433"/>
              <a:gd name="connsiteY1" fmla="*/ 0 h 1106312"/>
              <a:gd name="connsiteX2" fmla="*/ 395111 w 948433"/>
              <a:gd name="connsiteY2" fmla="*/ 101600 h 1106312"/>
              <a:gd name="connsiteX3" fmla="*/ 327377 w 948433"/>
              <a:gd name="connsiteY3" fmla="*/ 158045 h 1106312"/>
              <a:gd name="connsiteX4" fmla="*/ 316089 w 948433"/>
              <a:gd name="connsiteY4" fmla="*/ 191912 h 1106312"/>
              <a:gd name="connsiteX5" fmla="*/ 282222 w 948433"/>
              <a:gd name="connsiteY5" fmla="*/ 203200 h 1106312"/>
              <a:gd name="connsiteX6" fmla="*/ 214489 w 948433"/>
              <a:gd name="connsiteY6" fmla="*/ 259645 h 1106312"/>
              <a:gd name="connsiteX7" fmla="*/ 203200 w 948433"/>
              <a:gd name="connsiteY7" fmla="*/ 293512 h 1106312"/>
              <a:gd name="connsiteX8" fmla="*/ 135466 w 948433"/>
              <a:gd name="connsiteY8" fmla="*/ 327378 h 1106312"/>
              <a:gd name="connsiteX9" fmla="*/ 124177 w 948433"/>
              <a:gd name="connsiteY9" fmla="*/ 361245 h 1106312"/>
              <a:gd name="connsiteX10" fmla="*/ 90311 w 948433"/>
              <a:gd name="connsiteY10" fmla="*/ 406400 h 1106312"/>
              <a:gd name="connsiteX11" fmla="*/ 67733 w 948433"/>
              <a:gd name="connsiteY11" fmla="*/ 440267 h 1106312"/>
              <a:gd name="connsiteX12" fmla="*/ 33866 w 948433"/>
              <a:gd name="connsiteY12" fmla="*/ 519289 h 1106312"/>
              <a:gd name="connsiteX13" fmla="*/ 11289 w 948433"/>
              <a:gd name="connsiteY13" fmla="*/ 609600 h 1106312"/>
              <a:gd name="connsiteX14" fmla="*/ 22577 w 948433"/>
              <a:gd name="connsiteY14" fmla="*/ 666045 h 1106312"/>
              <a:gd name="connsiteX15" fmla="*/ 0 w 948433"/>
              <a:gd name="connsiteY15" fmla="*/ 767645 h 1106312"/>
              <a:gd name="connsiteX16" fmla="*/ 11289 w 948433"/>
              <a:gd name="connsiteY16" fmla="*/ 1038578 h 1106312"/>
              <a:gd name="connsiteX17" fmla="*/ 22577 w 948433"/>
              <a:gd name="connsiteY17" fmla="*/ 1083734 h 1106312"/>
              <a:gd name="connsiteX18" fmla="*/ 67733 w 948433"/>
              <a:gd name="connsiteY18" fmla="*/ 1106312 h 1106312"/>
              <a:gd name="connsiteX19" fmla="*/ 259644 w 948433"/>
              <a:gd name="connsiteY19" fmla="*/ 1095023 h 1106312"/>
              <a:gd name="connsiteX20" fmla="*/ 880533 w 948433"/>
              <a:gd name="connsiteY20" fmla="*/ 1072445 h 1106312"/>
              <a:gd name="connsiteX21" fmla="*/ 914400 w 948433"/>
              <a:gd name="connsiteY21" fmla="*/ 1061156 h 1106312"/>
              <a:gd name="connsiteX22" fmla="*/ 914400 w 948433"/>
              <a:gd name="connsiteY22" fmla="*/ 654756 h 1106312"/>
              <a:gd name="connsiteX23" fmla="*/ 903111 w 948433"/>
              <a:gd name="connsiteY23" fmla="*/ 361245 h 1106312"/>
              <a:gd name="connsiteX24" fmla="*/ 891822 w 948433"/>
              <a:gd name="connsiteY24" fmla="*/ 304800 h 1106312"/>
              <a:gd name="connsiteX25" fmla="*/ 857955 w 948433"/>
              <a:gd name="connsiteY25" fmla="*/ 259645 h 1106312"/>
              <a:gd name="connsiteX26" fmla="*/ 812800 w 948433"/>
              <a:gd name="connsiteY26" fmla="*/ 180623 h 1106312"/>
              <a:gd name="connsiteX27" fmla="*/ 790222 w 948433"/>
              <a:gd name="connsiteY27" fmla="*/ 146756 h 1106312"/>
              <a:gd name="connsiteX28" fmla="*/ 756355 w 948433"/>
              <a:gd name="connsiteY28" fmla="*/ 135467 h 1106312"/>
              <a:gd name="connsiteX29" fmla="*/ 745066 w 948433"/>
              <a:gd name="connsiteY29" fmla="*/ 90312 h 1106312"/>
              <a:gd name="connsiteX30" fmla="*/ 722489 w 948433"/>
              <a:gd name="connsiteY30" fmla="*/ 56445 h 1106312"/>
              <a:gd name="connsiteX31" fmla="*/ 564444 w 948433"/>
              <a:gd name="connsiteY31" fmla="*/ 22578 h 1106312"/>
              <a:gd name="connsiteX32" fmla="*/ 519289 w 948433"/>
              <a:gd name="connsiteY32" fmla="*/ 33867 h 1106312"/>
              <a:gd name="connsiteX33" fmla="*/ 485422 w 948433"/>
              <a:gd name="connsiteY33" fmla="*/ 56445 h 1106312"/>
              <a:gd name="connsiteX34" fmla="*/ 440266 w 948433"/>
              <a:gd name="connsiteY34" fmla="*/ 79023 h 1106312"/>
              <a:gd name="connsiteX35" fmla="*/ 372533 w 948433"/>
              <a:gd name="connsiteY35" fmla="*/ 124178 h 1106312"/>
              <a:gd name="connsiteX36" fmla="*/ 338666 w 948433"/>
              <a:gd name="connsiteY36" fmla="*/ 90312 h 1106312"/>
              <a:gd name="connsiteX37" fmla="*/ 338666 w 948433"/>
              <a:gd name="connsiteY37" fmla="*/ 90312 h 110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8433" h="1106312">
                <a:moveTo>
                  <a:pt x="383822" y="0"/>
                </a:moveTo>
                <a:lnTo>
                  <a:pt x="383822" y="0"/>
                </a:lnTo>
                <a:cubicBezTo>
                  <a:pt x="387585" y="33867"/>
                  <a:pt x="400713" y="67989"/>
                  <a:pt x="395111" y="101600"/>
                </a:cubicBezTo>
                <a:cubicBezTo>
                  <a:pt x="392395" y="117898"/>
                  <a:pt x="339902" y="149695"/>
                  <a:pt x="327377" y="158045"/>
                </a:cubicBezTo>
                <a:cubicBezTo>
                  <a:pt x="323614" y="169334"/>
                  <a:pt x="324503" y="183498"/>
                  <a:pt x="316089" y="191912"/>
                </a:cubicBezTo>
                <a:cubicBezTo>
                  <a:pt x="307675" y="200326"/>
                  <a:pt x="292865" y="197878"/>
                  <a:pt x="282222" y="203200"/>
                </a:cubicBezTo>
                <a:cubicBezTo>
                  <a:pt x="250788" y="218916"/>
                  <a:pt x="239455" y="234678"/>
                  <a:pt x="214489" y="259645"/>
                </a:cubicBezTo>
                <a:cubicBezTo>
                  <a:pt x="210726" y="270934"/>
                  <a:pt x="210634" y="284220"/>
                  <a:pt x="203200" y="293512"/>
                </a:cubicBezTo>
                <a:cubicBezTo>
                  <a:pt x="187285" y="313405"/>
                  <a:pt x="157775" y="319942"/>
                  <a:pt x="135466" y="327378"/>
                </a:cubicBezTo>
                <a:cubicBezTo>
                  <a:pt x="131703" y="338667"/>
                  <a:pt x="130081" y="350913"/>
                  <a:pt x="124177" y="361245"/>
                </a:cubicBezTo>
                <a:cubicBezTo>
                  <a:pt x="114842" y="377581"/>
                  <a:pt x="101247" y="391090"/>
                  <a:pt x="90311" y="406400"/>
                </a:cubicBezTo>
                <a:cubicBezTo>
                  <a:pt x="82425" y="417441"/>
                  <a:pt x="75259" y="428978"/>
                  <a:pt x="67733" y="440267"/>
                </a:cubicBezTo>
                <a:cubicBezTo>
                  <a:pt x="44238" y="534247"/>
                  <a:pt x="72847" y="441329"/>
                  <a:pt x="33866" y="519289"/>
                </a:cubicBezTo>
                <a:cubicBezTo>
                  <a:pt x="22294" y="542432"/>
                  <a:pt x="15583" y="588129"/>
                  <a:pt x="11289" y="609600"/>
                </a:cubicBezTo>
                <a:cubicBezTo>
                  <a:pt x="15052" y="628415"/>
                  <a:pt x="22577" y="646857"/>
                  <a:pt x="22577" y="666045"/>
                </a:cubicBezTo>
                <a:cubicBezTo>
                  <a:pt x="22577" y="705783"/>
                  <a:pt x="11642" y="732720"/>
                  <a:pt x="0" y="767645"/>
                </a:cubicBezTo>
                <a:cubicBezTo>
                  <a:pt x="68505" y="870408"/>
                  <a:pt x="11289" y="770059"/>
                  <a:pt x="11289" y="1038578"/>
                </a:cubicBezTo>
                <a:cubicBezTo>
                  <a:pt x="11289" y="1054093"/>
                  <a:pt x="12645" y="1071815"/>
                  <a:pt x="22577" y="1083734"/>
                </a:cubicBezTo>
                <a:cubicBezTo>
                  <a:pt x="33350" y="1096662"/>
                  <a:pt x="52681" y="1098786"/>
                  <a:pt x="67733" y="1106312"/>
                </a:cubicBezTo>
                <a:cubicBezTo>
                  <a:pt x="131703" y="1102549"/>
                  <a:pt x="195592" y="1096964"/>
                  <a:pt x="259644" y="1095023"/>
                </a:cubicBezTo>
                <a:lnTo>
                  <a:pt x="880533" y="1072445"/>
                </a:lnTo>
                <a:cubicBezTo>
                  <a:pt x="892149" y="1069864"/>
                  <a:pt x="903111" y="1064919"/>
                  <a:pt x="914400" y="1061156"/>
                </a:cubicBezTo>
                <a:cubicBezTo>
                  <a:pt x="948433" y="890996"/>
                  <a:pt x="927196" y="1019446"/>
                  <a:pt x="914400" y="654756"/>
                </a:cubicBezTo>
                <a:cubicBezTo>
                  <a:pt x="910967" y="556907"/>
                  <a:pt x="909415" y="458951"/>
                  <a:pt x="903111" y="361245"/>
                </a:cubicBezTo>
                <a:cubicBezTo>
                  <a:pt x="901876" y="342097"/>
                  <a:pt x="899615" y="322334"/>
                  <a:pt x="891822" y="304800"/>
                </a:cubicBezTo>
                <a:cubicBezTo>
                  <a:pt x="884181" y="287607"/>
                  <a:pt x="869244" y="274697"/>
                  <a:pt x="857955" y="259645"/>
                </a:cubicBezTo>
                <a:cubicBezTo>
                  <a:pt x="839636" y="204687"/>
                  <a:pt x="855514" y="240423"/>
                  <a:pt x="812800" y="180623"/>
                </a:cubicBezTo>
                <a:cubicBezTo>
                  <a:pt x="804914" y="169582"/>
                  <a:pt x="800817" y="155232"/>
                  <a:pt x="790222" y="146756"/>
                </a:cubicBezTo>
                <a:cubicBezTo>
                  <a:pt x="780930" y="139322"/>
                  <a:pt x="767644" y="139230"/>
                  <a:pt x="756355" y="135467"/>
                </a:cubicBezTo>
                <a:cubicBezTo>
                  <a:pt x="752592" y="120415"/>
                  <a:pt x="751178" y="104573"/>
                  <a:pt x="745066" y="90312"/>
                </a:cubicBezTo>
                <a:cubicBezTo>
                  <a:pt x="739722" y="77841"/>
                  <a:pt x="732083" y="66039"/>
                  <a:pt x="722489" y="56445"/>
                </a:cubicBezTo>
                <a:cubicBezTo>
                  <a:pt x="679138" y="13094"/>
                  <a:pt x="625245" y="28105"/>
                  <a:pt x="564444" y="22578"/>
                </a:cubicBezTo>
                <a:cubicBezTo>
                  <a:pt x="549392" y="26341"/>
                  <a:pt x="533549" y="27755"/>
                  <a:pt x="519289" y="33867"/>
                </a:cubicBezTo>
                <a:cubicBezTo>
                  <a:pt x="506818" y="39212"/>
                  <a:pt x="497202" y="49714"/>
                  <a:pt x="485422" y="56445"/>
                </a:cubicBezTo>
                <a:cubicBezTo>
                  <a:pt x="470811" y="64794"/>
                  <a:pt x="454696" y="70365"/>
                  <a:pt x="440266" y="79023"/>
                </a:cubicBezTo>
                <a:cubicBezTo>
                  <a:pt x="416998" y="92984"/>
                  <a:pt x="372533" y="124178"/>
                  <a:pt x="372533" y="124178"/>
                </a:cubicBezTo>
                <a:lnTo>
                  <a:pt x="338666" y="90312"/>
                </a:lnTo>
                <a:lnTo>
                  <a:pt x="338666" y="90312"/>
                </a:lnTo>
              </a:path>
            </a:pathLst>
          </a:cu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algn="ctr" eaLnBrk="0" hangingPunct="0"/>
            <a:endParaRPr lang="en-US" sz="2400">
              <a:solidFill>
                <a:srgbClr val="FFFFFF"/>
              </a:solidFill>
              <a:latin typeface="Arial"/>
              <a:cs typeface="+mn-cs"/>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2" descr="TB"/>
          <p:cNvPicPr>
            <a:picLocks noChangeAspect="1" noChangeArrowheads="1"/>
          </p:cNvPicPr>
          <p:nvPr/>
        </p:nvPicPr>
        <p:blipFill>
          <a:blip r:embed="rId4" cstate="print"/>
          <a:srcRect/>
          <a:stretch>
            <a:fillRect/>
          </a:stretch>
        </p:blipFill>
        <p:spPr bwMode="auto">
          <a:xfrm>
            <a:off x="0" y="171450"/>
            <a:ext cx="8772525" cy="2152650"/>
          </a:xfrm>
          <a:prstGeom prst="rect">
            <a:avLst/>
          </a:prstGeom>
          <a:noFill/>
          <a:ln w="9525">
            <a:noFill/>
            <a:miter lim="800000"/>
            <a:headEnd/>
            <a:tailEnd/>
          </a:ln>
        </p:spPr>
      </p:pic>
      <p:sp>
        <p:nvSpPr>
          <p:cNvPr id="35843" name="Rectangle 4"/>
          <p:cNvSpPr>
            <a:spLocks noGrp="1" noChangeArrowheads="1"/>
          </p:cNvSpPr>
          <p:nvPr>
            <p:ph type="title" idx="4294967295"/>
          </p:nvPr>
        </p:nvSpPr>
        <p:spPr>
          <a:xfrm>
            <a:off x="179388" y="260350"/>
            <a:ext cx="6678612" cy="436563"/>
          </a:xfrm>
        </p:spPr>
        <p:txBody>
          <a:bodyPr/>
          <a:lstStyle/>
          <a:p>
            <a:pPr eaLnBrk="1" hangingPunct="1"/>
            <a:r>
              <a:rPr lang="en-US"/>
              <a:t>Aggregate Rutting Profiles – Tensar TriAx</a:t>
            </a:r>
            <a:r>
              <a:rPr lang="en-US">
                <a:sym typeface="Symbol" pitchFamily="18" charset="2"/>
              </a:rPr>
              <a:t></a:t>
            </a:r>
            <a:endParaRPr lang="en-US"/>
          </a:p>
        </p:txBody>
      </p:sp>
      <p:grpSp>
        <p:nvGrpSpPr>
          <p:cNvPr id="2" name="Group 37"/>
          <p:cNvGrpSpPr>
            <a:grpSpLocks/>
          </p:cNvGrpSpPr>
          <p:nvPr/>
        </p:nvGrpSpPr>
        <p:grpSpPr bwMode="auto">
          <a:xfrm>
            <a:off x="-26988" y="1860550"/>
            <a:ext cx="8661401" cy="4819650"/>
            <a:chOff x="-622" y="2184"/>
            <a:chExt cx="5456" cy="3036"/>
          </a:xfrm>
        </p:grpSpPr>
        <p:grpSp>
          <p:nvGrpSpPr>
            <p:cNvPr id="3" name="Freeform 35"/>
            <p:cNvGrpSpPr>
              <a:grpSpLocks/>
            </p:cNvGrpSpPr>
            <p:nvPr/>
          </p:nvGrpSpPr>
          <p:grpSpPr bwMode="auto">
            <a:xfrm>
              <a:off x="-624" y="2206"/>
              <a:ext cx="5349" cy="2999"/>
              <a:chOff x="-30480" y="1895856"/>
              <a:chExt cx="8491728" cy="4760976"/>
            </a:xfrm>
          </p:grpSpPr>
          <p:pic>
            <p:nvPicPr>
              <p:cNvPr id="35847" name="Freeform 35"/>
              <p:cNvPicPr>
                <a:picLocks noChangeArrowheads="1"/>
              </p:cNvPicPr>
              <p:nvPr/>
            </p:nvPicPr>
            <p:blipFill>
              <a:blip r:embed="rId5" cstate="print"/>
              <a:srcRect/>
              <a:stretch>
                <a:fillRect/>
              </a:stretch>
            </p:blipFill>
            <p:spPr bwMode="auto">
              <a:xfrm>
                <a:off x="-30480" y="1895856"/>
                <a:ext cx="8491728" cy="4760976"/>
              </a:xfrm>
              <a:prstGeom prst="rect">
                <a:avLst/>
              </a:prstGeom>
              <a:noFill/>
              <a:ln w="9525">
                <a:noFill/>
                <a:miter lim="800000"/>
                <a:headEnd/>
                <a:tailEnd/>
              </a:ln>
            </p:spPr>
          </p:pic>
          <p:sp>
            <p:nvSpPr>
              <p:cNvPr id="35848" name="Text Box 8"/>
              <p:cNvSpPr txBox="1">
                <a:spLocks noChangeArrowheads="1"/>
              </p:cNvSpPr>
              <p:nvPr/>
            </p:nvSpPr>
            <p:spPr bwMode="auto">
              <a:xfrm>
                <a:off x="-27296" y="1901711"/>
                <a:ext cx="8661400" cy="4751388"/>
              </a:xfrm>
              <a:prstGeom prst="rect">
                <a:avLst/>
              </a:prstGeom>
              <a:noFill/>
              <a:ln w="9525">
                <a:noFill/>
                <a:miter lim="800000"/>
                <a:headEnd/>
                <a:tailEnd/>
              </a:ln>
            </p:spPr>
            <p:txBody>
              <a:bodyPr/>
              <a:lstStyle/>
              <a:p>
                <a:pPr eaLnBrk="0" hangingPunct="0">
                  <a:spcBef>
                    <a:spcPct val="50000"/>
                  </a:spcBef>
                </a:pPr>
                <a:endParaRPr lang="en-US" sz="2400">
                  <a:solidFill>
                    <a:srgbClr val="FFFFFF"/>
                  </a:solidFill>
                  <a:latin typeface="Arial"/>
                  <a:ea typeface="ＭＳ Ｐゴシック" pitchFamily="-109" charset="-128"/>
                  <a:cs typeface="Arial" charset="0"/>
                </a:endParaRPr>
              </a:p>
            </p:txBody>
          </p:sp>
        </p:grpSp>
        <p:pic>
          <p:nvPicPr>
            <p:cNvPr id="35849" name="Picture 36" descr="DE002"/>
            <p:cNvPicPr>
              <a:picLocks noChangeAspect="1" noChangeArrowheads="1"/>
            </p:cNvPicPr>
            <p:nvPr/>
          </p:nvPicPr>
          <p:blipFill>
            <a:blip r:embed="rId6" cstate="print"/>
            <a:srcRect/>
            <a:stretch>
              <a:fillRect/>
            </a:stretch>
          </p:blipFill>
          <p:spPr bwMode="auto">
            <a:xfrm>
              <a:off x="-606" y="2184"/>
              <a:ext cx="5336" cy="3036"/>
            </a:xfrm>
            <a:prstGeom prst="rect">
              <a:avLst/>
            </a:prstGeom>
            <a:noFill/>
            <a:ln w="9525">
              <a:noFill/>
              <a:miter lim="800000"/>
              <a:headEnd/>
              <a:tailEnd/>
            </a:ln>
          </p:spPr>
        </p:pic>
      </p:grpSp>
      <p:sp>
        <p:nvSpPr>
          <p:cNvPr id="10" name="Freeform 9"/>
          <p:cNvSpPr/>
          <p:nvPr/>
        </p:nvSpPr>
        <p:spPr bwMode="auto">
          <a:xfrm>
            <a:off x="8060267" y="5644444"/>
            <a:ext cx="948433" cy="1106312"/>
          </a:xfrm>
          <a:custGeom>
            <a:avLst/>
            <a:gdLst>
              <a:gd name="connsiteX0" fmla="*/ 383822 w 948433"/>
              <a:gd name="connsiteY0" fmla="*/ 0 h 1106312"/>
              <a:gd name="connsiteX1" fmla="*/ 383822 w 948433"/>
              <a:gd name="connsiteY1" fmla="*/ 0 h 1106312"/>
              <a:gd name="connsiteX2" fmla="*/ 395111 w 948433"/>
              <a:gd name="connsiteY2" fmla="*/ 101600 h 1106312"/>
              <a:gd name="connsiteX3" fmla="*/ 327377 w 948433"/>
              <a:gd name="connsiteY3" fmla="*/ 158045 h 1106312"/>
              <a:gd name="connsiteX4" fmla="*/ 316089 w 948433"/>
              <a:gd name="connsiteY4" fmla="*/ 191912 h 1106312"/>
              <a:gd name="connsiteX5" fmla="*/ 282222 w 948433"/>
              <a:gd name="connsiteY5" fmla="*/ 203200 h 1106312"/>
              <a:gd name="connsiteX6" fmla="*/ 214489 w 948433"/>
              <a:gd name="connsiteY6" fmla="*/ 259645 h 1106312"/>
              <a:gd name="connsiteX7" fmla="*/ 203200 w 948433"/>
              <a:gd name="connsiteY7" fmla="*/ 293512 h 1106312"/>
              <a:gd name="connsiteX8" fmla="*/ 135466 w 948433"/>
              <a:gd name="connsiteY8" fmla="*/ 327378 h 1106312"/>
              <a:gd name="connsiteX9" fmla="*/ 124177 w 948433"/>
              <a:gd name="connsiteY9" fmla="*/ 361245 h 1106312"/>
              <a:gd name="connsiteX10" fmla="*/ 90311 w 948433"/>
              <a:gd name="connsiteY10" fmla="*/ 406400 h 1106312"/>
              <a:gd name="connsiteX11" fmla="*/ 67733 w 948433"/>
              <a:gd name="connsiteY11" fmla="*/ 440267 h 1106312"/>
              <a:gd name="connsiteX12" fmla="*/ 33866 w 948433"/>
              <a:gd name="connsiteY12" fmla="*/ 519289 h 1106312"/>
              <a:gd name="connsiteX13" fmla="*/ 11289 w 948433"/>
              <a:gd name="connsiteY13" fmla="*/ 609600 h 1106312"/>
              <a:gd name="connsiteX14" fmla="*/ 22577 w 948433"/>
              <a:gd name="connsiteY14" fmla="*/ 666045 h 1106312"/>
              <a:gd name="connsiteX15" fmla="*/ 0 w 948433"/>
              <a:gd name="connsiteY15" fmla="*/ 767645 h 1106312"/>
              <a:gd name="connsiteX16" fmla="*/ 11289 w 948433"/>
              <a:gd name="connsiteY16" fmla="*/ 1038578 h 1106312"/>
              <a:gd name="connsiteX17" fmla="*/ 22577 w 948433"/>
              <a:gd name="connsiteY17" fmla="*/ 1083734 h 1106312"/>
              <a:gd name="connsiteX18" fmla="*/ 67733 w 948433"/>
              <a:gd name="connsiteY18" fmla="*/ 1106312 h 1106312"/>
              <a:gd name="connsiteX19" fmla="*/ 259644 w 948433"/>
              <a:gd name="connsiteY19" fmla="*/ 1095023 h 1106312"/>
              <a:gd name="connsiteX20" fmla="*/ 880533 w 948433"/>
              <a:gd name="connsiteY20" fmla="*/ 1072445 h 1106312"/>
              <a:gd name="connsiteX21" fmla="*/ 914400 w 948433"/>
              <a:gd name="connsiteY21" fmla="*/ 1061156 h 1106312"/>
              <a:gd name="connsiteX22" fmla="*/ 914400 w 948433"/>
              <a:gd name="connsiteY22" fmla="*/ 654756 h 1106312"/>
              <a:gd name="connsiteX23" fmla="*/ 903111 w 948433"/>
              <a:gd name="connsiteY23" fmla="*/ 361245 h 1106312"/>
              <a:gd name="connsiteX24" fmla="*/ 891822 w 948433"/>
              <a:gd name="connsiteY24" fmla="*/ 304800 h 1106312"/>
              <a:gd name="connsiteX25" fmla="*/ 857955 w 948433"/>
              <a:gd name="connsiteY25" fmla="*/ 259645 h 1106312"/>
              <a:gd name="connsiteX26" fmla="*/ 812800 w 948433"/>
              <a:gd name="connsiteY26" fmla="*/ 180623 h 1106312"/>
              <a:gd name="connsiteX27" fmla="*/ 790222 w 948433"/>
              <a:gd name="connsiteY27" fmla="*/ 146756 h 1106312"/>
              <a:gd name="connsiteX28" fmla="*/ 756355 w 948433"/>
              <a:gd name="connsiteY28" fmla="*/ 135467 h 1106312"/>
              <a:gd name="connsiteX29" fmla="*/ 745066 w 948433"/>
              <a:gd name="connsiteY29" fmla="*/ 90312 h 1106312"/>
              <a:gd name="connsiteX30" fmla="*/ 722489 w 948433"/>
              <a:gd name="connsiteY30" fmla="*/ 56445 h 1106312"/>
              <a:gd name="connsiteX31" fmla="*/ 564444 w 948433"/>
              <a:gd name="connsiteY31" fmla="*/ 22578 h 1106312"/>
              <a:gd name="connsiteX32" fmla="*/ 519289 w 948433"/>
              <a:gd name="connsiteY32" fmla="*/ 33867 h 1106312"/>
              <a:gd name="connsiteX33" fmla="*/ 485422 w 948433"/>
              <a:gd name="connsiteY33" fmla="*/ 56445 h 1106312"/>
              <a:gd name="connsiteX34" fmla="*/ 440266 w 948433"/>
              <a:gd name="connsiteY34" fmla="*/ 79023 h 1106312"/>
              <a:gd name="connsiteX35" fmla="*/ 372533 w 948433"/>
              <a:gd name="connsiteY35" fmla="*/ 124178 h 1106312"/>
              <a:gd name="connsiteX36" fmla="*/ 338666 w 948433"/>
              <a:gd name="connsiteY36" fmla="*/ 90312 h 1106312"/>
              <a:gd name="connsiteX37" fmla="*/ 338666 w 948433"/>
              <a:gd name="connsiteY37" fmla="*/ 90312 h 110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8433" h="1106312">
                <a:moveTo>
                  <a:pt x="383822" y="0"/>
                </a:moveTo>
                <a:lnTo>
                  <a:pt x="383822" y="0"/>
                </a:lnTo>
                <a:cubicBezTo>
                  <a:pt x="387585" y="33867"/>
                  <a:pt x="400713" y="67989"/>
                  <a:pt x="395111" y="101600"/>
                </a:cubicBezTo>
                <a:cubicBezTo>
                  <a:pt x="392395" y="117898"/>
                  <a:pt x="339902" y="149695"/>
                  <a:pt x="327377" y="158045"/>
                </a:cubicBezTo>
                <a:cubicBezTo>
                  <a:pt x="323614" y="169334"/>
                  <a:pt x="324503" y="183498"/>
                  <a:pt x="316089" y="191912"/>
                </a:cubicBezTo>
                <a:cubicBezTo>
                  <a:pt x="307675" y="200326"/>
                  <a:pt x="292865" y="197878"/>
                  <a:pt x="282222" y="203200"/>
                </a:cubicBezTo>
                <a:cubicBezTo>
                  <a:pt x="250788" y="218916"/>
                  <a:pt x="239455" y="234678"/>
                  <a:pt x="214489" y="259645"/>
                </a:cubicBezTo>
                <a:cubicBezTo>
                  <a:pt x="210726" y="270934"/>
                  <a:pt x="210634" y="284220"/>
                  <a:pt x="203200" y="293512"/>
                </a:cubicBezTo>
                <a:cubicBezTo>
                  <a:pt x="187285" y="313405"/>
                  <a:pt x="157775" y="319942"/>
                  <a:pt x="135466" y="327378"/>
                </a:cubicBezTo>
                <a:cubicBezTo>
                  <a:pt x="131703" y="338667"/>
                  <a:pt x="130081" y="350913"/>
                  <a:pt x="124177" y="361245"/>
                </a:cubicBezTo>
                <a:cubicBezTo>
                  <a:pt x="114842" y="377581"/>
                  <a:pt x="101247" y="391090"/>
                  <a:pt x="90311" y="406400"/>
                </a:cubicBezTo>
                <a:cubicBezTo>
                  <a:pt x="82425" y="417441"/>
                  <a:pt x="75259" y="428978"/>
                  <a:pt x="67733" y="440267"/>
                </a:cubicBezTo>
                <a:cubicBezTo>
                  <a:pt x="44238" y="534247"/>
                  <a:pt x="72847" y="441329"/>
                  <a:pt x="33866" y="519289"/>
                </a:cubicBezTo>
                <a:cubicBezTo>
                  <a:pt x="22294" y="542432"/>
                  <a:pt x="15583" y="588129"/>
                  <a:pt x="11289" y="609600"/>
                </a:cubicBezTo>
                <a:cubicBezTo>
                  <a:pt x="15052" y="628415"/>
                  <a:pt x="22577" y="646857"/>
                  <a:pt x="22577" y="666045"/>
                </a:cubicBezTo>
                <a:cubicBezTo>
                  <a:pt x="22577" y="705783"/>
                  <a:pt x="11642" y="732720"/>
                  <a:pt x="0" y="767645"/>
                </a:cubicBezTo>
                <a:cubicBezTo>
                  <a:pt x="68505" y="870408"/>
                  <a:pt x="11289" y="770059"/>
                  <a:pt x="11289" y="1038578"/>
                </a:cubicBezTo>
                <a:cubicBezTo>
                  <a:pt x="11289" y="1054093"/>
                  <a:pt x="12645" y="1071815"/>
                  <a:pt x="22577" y="1083734"/>
                </a:cubicBezTo>
                <a:cubicBezTo>
                  <a:pt x="33350" y="1096662"/>
                  <a:pt x="52681" y="1098786"/>
                  <a:pt x="67733" y="1106312"/>
                </a:cubicBezTo>
                <a:cubicBezTo>
                  <a:pt x="131703" y="1102549"/>
                  <a:pt x="195592" y="1096964"/>
                  <a:pt x="259644" y="1095023"/>
                </a:cubicBezTo>
                <a:lnTo>
                  <a:pt x="880533" y="1072445"/>
                </a:lnTo>
                <a:cubicBezTo>
                  <a:pt x="892149" y="1069864"/>
                  <a:pt x="903111" y="1064919"/>
                  <a:pt x="914400" y="1061156"/>
                </a:cubicBezTo>
                <a:cubicBezTo>
                  <a:pt x="948433" y="890996"/>
                  <a:pt x="927196" y="1019446"/>
                  <a:pt x="914400" y="654756"/>
                </a:cubicBezTo>
                <a:cubicBezTo>
                  <a:pt x="910967" y="556907"/>
                  <a:pt x="909415" y="458951"/>
                  <a:pt x="903111" y="361245"/>
                </a:cubicBezTo>
                <a:cubicBezTo>
                  <a:pt x="901876" y="342097"/>
                  <a:pt x="899615" y="322334"/>
                  <a:pt x="891822" y="304800"/>
                </a:cubicBezTo>
                <a:cubicBezTo>
                  <a:pt x="884181" y="287607"/>
                  <a:pt x="869244" y="274697"/>
                  <a:pt x="857955" y="259645"/>
                </a:cubicBezTo>
                <a:cubicBezTo>
                  <a:pt x="839636" y="204687"/>
                  <a:pt x="855514" y="240423"/>
                  <a:pt x="812800" y="180623"/>
                </a:cubicBezTo>
                <a:cubicBezTo>
                  <a:pt x="804914" y="169582"/>
                  <a:pt x="800817" y="155232"/>
                  <a:pt x="790222" y="146756"/>
                </a:cubicBezTo>
                <a:cubicBezTo>
                  <a:pt x="780930" y="139322"/>
                  <a:pt x="767644" y="139230"/>
                  <a:pt x="756355" y="135467"/>
                </a:cubicBezTo>
                <a:cubicBezTo>
                  <a:pt x="752592" y="120415"/>
                  <a:pt x="751178" y="104573"/>
                  <a:pt x="745066" y="90312"/>
                </a:cubicBezTo>
                <a:cubicBezTo>
                  <a:pt x="739722" y="77841"/>
                  <a:pt x="732083" y="66039"/>
                  <a:pt x="722489" y="56445"/>
                </a:cubicBezTo>
                <a:cubicBezTo>
                  <a:pt x="679138" y="13094"/>
                  <a:pt x="625245" y="28105"/>
                  <a:pt x="564444" y="22578"/>
                </a:cubicBezTo>
                <a:cubicBezTo>
                  <a:pt x="549392" y="26341"/>
                  <a:pt x="533549" y="27755"/>
                  <a:pt x="519289" y="33867"/>
                </a:cubicBezTo>
                <a:cubicBezTo>
                  <a:pt x="506818" y="39212"/>
                  <a:pt x="497202" y="49714"/>
                  <a:pt x="485422" y="56445"/>
                </a:cubicBezTo>
                <a:cubicBezTo>
                  <a:pt x="470811" y="64794"/>
                  <a:pt x="454696" y="70365"/>
                  <a:pt x="440266" y="79023"/>
                </a:cubicBezTo>
                <a:cubicBezTo>
                  <a:pt x="416998" y="92984"/>
                  <a:pt x="372533" y="124178"/>
                  <a:pt x="372533" y="124178"/>
                </a:cubicBezTo>
                <a:lnTo>
                  <a:pt x="338666" y="90312"/>
                </a:lnTo>
                <a:lnTo>
                  <a:pt x="338666" y="90312"/>
                </a:lnTo>
              </a:path>
            </a:pathLst>
          </a:cu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algn="ctr" eaLnBrk="0" hangingPunct="0"/>
            <a:endParaRPr lang="en-US" sz="2400">
              <a:solidFill>
                <a:srgbClr val="FFFFFF"/>
              </a:solidFill>
              <a:latin typeface="Arial"/>
              <a:cs typeface="+mn-cs"/>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0" name="Picture 2" descr="TB"/>
          <p:cNvPicPr>
            <a:picLocks noChangeAspect="1" noChangeArrowheads="1"/>
          </p:cNvPicPr>
          <p:nvPr/>
        </p:nvPicPr>
        <p:blipFill>
          <a:blip r:embed="rId4" cstate="print"/>
          <a:srcRect/>
          <a:stretch>
            <a:fillRect/>
          </a:stretch>
        </p:blipFill>
        <p:spPr bwMode="auto">
          <a:xfrm>
            <a:off x="0" y="171450"/>
            <a:ext cx="8772525" cy="2152650"/>
          </a:xfrm>
          <a:prstGeom prst="rect">
            <a:avLst/>
          </a:prstGeom>
          <a:noFill/>
          <a:ln w="9525">
            <a:noFill/>
            <a:miter lim="800000"/>
            <a:headEnd/>
            <a:tailEnd/>
          </a:ln>
        </p:spPr>
      </p:pic>
      <p:sp>
        <p:nvSpPr>
          <p:cNvPr id="37891" name="Rectangle 4"/>
          <p:cNvSpPr>
            <a:spLocks noGrp="1" noChangeArrowheads="1"/>
          </p:cNvSpPr>
          <p:nvPr>
            <p:ph type="title" idx="4294967295"/>
          </p:nvPr>
        </p:nvSpPr>
        <p:spPr>
          <a:xfrm>
            <a:off x="179388" y="260350"/>
            <a:ext cx="6678612" cy="436563"/>
          </a:xfrm>
        </p:spPr>
        <p:txBody>
          <a:bodyPr/>
          <a:lstStyle/>
          <a:p>
            <a:pPr eaLnBrk="1" hangingPunct="1"/>
            <a:r>
              <a:rPr lang="en-US" dirty="0"/>
              <a:t>Subgrade Rutting Profiles - </a:t>
            </a:r>
            <a:r>
              <a:rPr lang="en-US" dirty="0" err="1" smtClean="0"/>
              <a:t>Unstabilized</a:t>
            </a:r>
            <a:endParaRPr lang="en-US" dirty="0"/>
          </a:p>
        </p:txBody>
      </p:sp>
      <p:grpSp>
        <p:nvGrpSpPr>
          <p:cNvPr id="2" name="Group 37"/>
          <p:cNvGrpSpPr>
            <a:grpSpLocks/>
          </p:cNvGrpSpPr>
          <p:nvPr/>
        </p:nvGrpSpPr>
        <p:grpSpPr bwMode="auto">
          <a:xfrm>
            <a:off x="-41275" y="1860550"/>
            <a:ext cx="8661400" cy="4819650"/>
            <a:chOff x="-622" y="2184"/>
            <a:chExt cx="5456" cy="3036"/>
          </a:xfrm>
        </p:grpSpPr>
        <p:grpSp>
          <p:nvGrpSpPr>
            <p:cNvPr id="3" name="Freeform 35"/>
            <p:cNvGrpSpPr>
              <a:grpSpLocks/>
            </p:cNvGrpSpPr>
            <p:nvPr/>
          </p:nvGrpSpPr>
          <p:grpSpPr bwMode="auto">
            <a:xfrm>
              <a:off x="-627" y="2206"/>
              <a:ext cx="5353" cy="2999"/>
              <a:chOff x="-48768" y="1895856"/>
              <a:chExt cx="8497824" cy="4760976"/>
            </a:xfrm>
          </p:grpSpPr>
          <p:pic>
            <p:nvPicPr>
              <p:cNvPr id="37895" name="Freeform 35"/>
              <p:cNvPicPr>
                <a:picLocks noChangeArrowheads="1"/>
              </p:cNvPicPr>
              <p:nvPr/>
            </p:nvPicPr>
            <p:blipFill>
              <a:blip r:embed="rId5" cstate="print"/>
              <a:srcRect/>
              <a:stretch>
                <a:fillRect/>
              </a:stretch>
            </p:blipFill>
            <p:spPr bwMode="auto">
              <a:xfrm>
                <a:off x="-48768" y="1895856"/>
                <a:ext cx="8497824" cy="4760976"/>
              </a:xfrm>
              <a:prstGeom prst="rect">
                <a:avLst/>
              </a:prstGeom>
              <a:noFill/>
              <a:ln w="9525">
                <a:noFill/>
                <a:miter lim="800000"/>
                <a:headEnd/>
                <a:tailEnd/>
              </a:ln>
            </p:spPr>
          </p:pic>
          <p:sp>
            <p:nvSpPr>
              <p:cNvPr id="37896" name="Text Box 8"/>
              <p:cNvSpPr txBox="1">
                <a:spLocks noChangeArrowheads="1"/>
              </p:cNvSpPr>
              <p:nvPr/>
            </p:nvSpPr>
            <p:spPr bwMode="auto">
              <a:xfrm>
                <a:off x="-40944" y="1901711"/>
                <a:ext cx="8661400" cy="4751388"/>
              </a:xfrm>
              <a:prstGeom prst="rect">
                <a:avLst/>
              </a:prstGeom>
              <a:noFill/>
              <a:ln w="9525">
                <a:noFill/>
                <a:miter lim="800000"/>
                <a:headEnd/>
                <a:tailEnd/>
              </a:ln>
            </p:spPr>
            <p:txBody>
              <a:bodyPr/>
              <a:lstStyle/>
              <a:p>
                <a:pPr eaLnBrk="0" hangingPunct="0">
                  <a:spcBef>
                    <a:spcPct val="50000"/>
                  </a:spcBef>
                </a:pPr>
                <a:endParaRPr lang="en-US" sz="2400">
                  <a:solidFill>
                    <a:srgbClr val="FFFFFF"/>
                  </a:solidFill>
                  <a:latin typeface="Arial"/>
                  <a:ea typeface="ＭＳ Ｐゴシック" pitchFamily="-109" charset="-128"/>
                  <a:cs typeface="Arial" charset="0"/>
                </a:endParaRPr>
              </a:p>
            </p:txBody>
          </p:sp>
        </p:grpSp>
        <p:pic>
          <p:nvPicPr>
            <p:cNvPr id="37897" name="Picture 36" descr="DE002"/>
            <p:cNvPicPr>
              <a:picLocks noChangeAspect="1" noChangeArrowheads="1"/>
            </p:cNvPicPr>
            <p:nvPr/>
          </p:nvPicPr>
          <p:blipFill>
            <a:blip r:embed="rId6" cstate="print"/>
            <a:srcRect/>
            <a:stretch>
              <a:fillRect/>
            </a:stretch>
          </p:blipFill>
          <p:spPr bwMode="auto">
            <a:xfrm>
              <a:off x="-606" y="2184"/>
              <a:ext cx="5336" cy="3036"/>
            </a:xfrm>
            <a:prstGeom prst="rect">
              <a:avLst/>
            </a:prstGeom>
            <a:noFill/>
            <a:ln w="9525">
              <a:noFill/>
              <a:miter lim="800000"/>
              <a:headEnd/>
              <a:tailEnd/>
            </a:ln>
          </p:spPr>
        </p:pic>
      </p:grpSp>
      <p:sp>
        <p:nvSpPr>
          <p:cNvPr id="10" name="Freeform 9"/>
          <p:cNvSpPr/>
          <p:nvPr/>
        </p:nvSpPr>
        <p:spPr bwMode="auto">
          <a:xfrm>
            <a:off x="8060267" y="5644444"/>
            <a:ext cx="948433" cy="1106312"/>
          </a:xfrm>
          <a:custGeom>
            <a:avLst/>
            <a:gdLst>
              <a:gd name="connsiteX0" fmla="*/ 383822 w 948433"/>
              <a:gd name="connsiteY0" fmla="*/ 0 h 1106312"/>
              <a:gd name="connsiteX1" fmla="*/ 383822 w 948433"/>
              <a:gd name="connsiteY1" fmla="*/ 0 h 1106312"/>
              <a:gd name="connsiteX2" fmla="*/ 395111 w 948433"/>
              <a:gd name="connsiteY2" fmla="*/ 101600 h 1106312"/>
              <a:gd name="connsiteX3" fmla="*/ 327377 w 948433"/>
              <a:gd name="connsiteY3" fmla="*/ 158045 h 1106312"/>
              <a:gd name="connsiteX4" fmla="*/ 316089 w 948433"/>
              <a:gd name="connsiteY4" fmla="*/ 191912 h 1106312"/>
              <a:gd name="connsiteX5" fmla="*/ 282222 w 948433"/>
              <a:gd name="connsiteY5" fmla="*/ 203200 h 1106312"/>
              <a:gd name="connsiteX6" fmla="*/ 214489 w 948433"/>
              <a:gd name="connsiteY6" fmla="*/ 259645 h 1106312"/>
              <a:gd name="connsiteX7" fmla="*/ 203200 w 948433"/>
              <a:gd name="connsiteY7" fmla="*/ 293512 h 1106312"/>
              <a:gd name="connsiteX8" fmla="*/ 135466 w 948433"/>
              <a:gd name="connsiteY8" fmla="*/ 327378 h 1106312"/>
              <a:gd name="connsiteX9" fmla="*/ 124177 w 948433"/>
              <a:gd name="connsiteY9" fmla="*/ 361245 h 1106312"/>
              <a:gd name="connsiteX10" fmla="*/ 90311 w 948433"/>
              <a:gd name="connsiteY10" fmla="*/ 406400 h 1106312"/>
              <a:gd name="connsiteX11" fmla="*/ 67733 w 948433"/>
              <a:gd name="connsiteY11" fmla="*/ 440267 h 1106312"/>
              <a:gd name="connsiteX12" fmla="*/ 33866 w 948433"/>
              <a:gd name="connsiteY12" fmla="*/ 519289 h 1106312"/>
              <a:gd name="connsiteX13" fmla="*/ 11289 w 948433"/>
              <a:gd name="connsiteY13" fmla="*/ 609600 h 1106312"/>
              <a:gd name="connsiteX14" fmla="*/ 22577 w 948433"/>
              <a:gd name="connsiteY14" fmla="*/ 666045 h 1106312"/>
              <a:gd name="connsiteX15" fmla="*/ 0 w 948433"/>
              <a:gd name="connsiteY15" fmla="*/ 767645 h 1106312"/>
              <a:gd name="connsiteX16" fmla="*/ 11289 w 948433"/>
              <a:gd name="connsiteY16" fmla="*/ 1038578 h 1106312"/>
              <a:gd name="connsiteX17" fmla="*/ 22577 w 948433"/>
              <a:gd name="connsiteY17" fmla="*/ 1083734 h 1106312"/>
              <a:gd name="connsiteX18" fmla="*/ 67733 w 948433"/>
              <a:gd name="connsiteY18" fmla="*/ 1106312 h 1106312"/>
              <a:gd name="connsiteX19" fmla="*/ 259644 w 948433"/>
              <a:gd name="connsiteY19" fmla="*/ 1095023 h 1106312"/>
              <a:gd name="connsiteX20" fmla="*/ 880533 w 948433"/>
              <a:gd name="connsiteY20" fmla="*/ 1072445 h 1106312"/>
              <a:gd name="connsiteX21" fmla="*/ 914400 w 948433"/>
              <a:gd name="connsiteY21" fmla="*/ 1061156 h 1106312"/>
              <a:gd name="connsiteX22" fmla="*/ 914400 w 948433"/>
              <a:gd name="connsiteY22" fmla="*/ 654756 h 1106312"/>
              <a:gd name="connsiteX23" fmla="*/ 903111 w 948433"/>
              <a:gd name="connsiteY23" fmla="*/ 361245 h 1106312"/>
              <a:gd name="connsiteX24" fmla="*/ 891822 w 948433"/>
              <a:gd name="connsiteY24" fmla="*/ 304800 h 1106312"/>
              <a:gd name="connsiteX25" fmla="*/ 857955 w 948433"/>
              <a:gd name="connsiteY25" fmla="*/ 259645 h 1106312"/>
              <a:gd name="connsiteX26" fmla="*/ 812800 w 948433"/>
              <a:gd name="connsiteY26" fmla="*/ 180623 h 1106312"/>
              <a:gd name="connsiteX27" fmla="*/ 790222 w 948433"/>
              <a:gd name="connsiteY27" fmla="*/ 146756 h 1106312"/>
              <a:gd name="connsiteX28" fmla="*/ 756355 w 948433"/>
              <a:gd name="connsiteY28" fmla="*/ 135467 h 1106312"/>
              <a:gd name="connsiteX29" fmla="*/ 745066 w 948433"/>
              <a:gd name="connsiteY29" fmla="*/ 90312 h 1106312"/>
              <a:gd name="connsiteX30" fmla="*/ 722489 w 948433"/>
              <a:gd name="connsiteY30" fmla="*/ 56445 h 1106312"/>
              <a:gd name="connsiteX31" fmla="*/ 564444 w 948433"/>
              <a:gd name="connsiteY31" fmla="*/ 22578 h 1106312"/>
              <a:gd name="connsiteX32" fmla="*/ 519289 w 948433"/>
              <a:gd name="connsiteY32" fmla="*/ 33867 h 1106312"/>
              <a:gd name="connsiteX33" fmla="*/ 485422 w 948433"/>
              <a:gd name="connsiteY33" fmla="*/ 56445 h 1106312"/>
              <a:gd name="connsiteX34" fmla="*/ 440266 w 948433"/>
              <a:gd name="connsiteY34" fmla="*/ 79023 h 1106312"/>
              <a:gd name="connsiteX35" fmla="*/ 372533 w 948433"/>
              <a:gd name="connsiteY35" fmla="*/ 124178 h 1106312"/>
              <a:gd name="connsiteX36" fmla="*/ 338666 w 948433"/>
              <a:gd name="connsiteY36" fmla="*/ 90312 h 1106312"/>
              <a:gd name="connsiteX37" fmla="*/ 338666 w 948433"/>
              <a:gd name="connsiteY37" fmla="*/ 90312 h 110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8433" h="1106312">
                <a:moveTo>
                  <a:pt x="383822" y="0"/>
                </a:moveTo>
                <a:lnTo>
                  <a:pt x="383822" y="0"/>
                </a:lnTo>
                <a:cubicBezTo>
                  <a:pt x="387585" y="33867"/>
                  <a:pt x="400713" y="67989"/>
                  <a:pt x="395111" y="101600"/>
                </a:cubicBezTo>
                <a:cubicBezTo>
                  <a:pt x="392395" y="117898"/>
                  <a:pt x="339902" y="149695"/>
                  <a:pt x="327377" y="158045"/>
                </a:cubicBezTo>
                <a:cubicBezTo>
                  <a:pt x="323614" y="169334"/>
                  <a:pt x="324503" y="183498"/>
                  <a:pt x="316089" y="191912"/>
                </a:cubicBezTo>
                <a:cubicBezTo>
                  <a:pt x="307675" y="200326"/>
                  <a:pt x="292865" y="197878"/>
                  <a:pt x="282222" y="203200"/>
                </a:cubicBezTo>
                <a:cubicBezTo>
                  <a:pt x="250788" y="218916"/>
                  <a:pt x="239455" y="234678"/>
                  <a:pt x="214489" y="259645"/>
                </a:cubicBezTo>
                <a:cubicBezTo>
                  <a:pt x="210726" y="270934"/>
                  <a:pt x="210634" y="284220"/>
                  <a:pt x="203200" y="293512"/>
                </a:cubicBezTo>
                <a:cubicBezTo>
                  <a:pt x="187285" y="313405"/>
                  <a:pt x="157775" y="319942"/>
                  <a:pt x="135466" y="327378"/>
                </a:cubicBezTo>
                <a:cubicBezTo>
                  <a:pt x="131703" y="338667"/>
                  <a:pt x="130081" y="350913"/>
                  <a:pt x="124177" y="361245"/>
                </a:cubicBezTo>
                <a:cubicBezTo>
                  <a:pt x="114842" y="377581"/>
                  <a:pt x="101247" y="391090"/>
                  <a:pt x="90311" y="406400"/>
                </a:cubicBezTo>
                <a:cubicBezTo>
                  <a:pt x="82425" y="417441"/>
                  <a:pt x="75259" y="428978"/>
                  <a:pt x="67733" y="440267"/>
                </a:cubicBezTo>
                <a:cubicBezTo>
                  <a:pt x="44238" y="534247"/>
                  <a:pt x="72847" y="441329"/>
                  <a:pt x="33866" y="519289"/>
                </a:cubicBezTo>
                <a:cubicBezTo>
                  <a:pt x="22294" y="542432"/>
                  <a:pt x="15583" y="588129"/>
                  <a:pt x="11289" y="609600"/>
                </a:cubicBezTo>
                <a:cubicBezTo>
                  <a:pt x="15052" y="628415"/>
                  <a:pt x="22577" y="646857"/>
                  <a:pt x="22577" y="666045"/>
                </a:cubicBezTo>
                <a:cubicBezTo>
                  <a:pt x="22577" y="705783"/>
                  <a:pt x="11642" y="732720"/>
                  <a:pt x="0" y="767645"/>
                </a:cubicBezTo>
                <a:cubicBezTo>
                  <a:pt x="68505" y="870408"/>
                  <a:pt x="11289" y="770059"/>
                  <a:pt x="11289" y="1038578"/>
                </a:cubicBezTo>
                <a:cubicBezTo>
                  <a:pt x="11289" y="1054093"/>
                  <a:pt x="12645" y="1071815"/>
                  <a:pt x="22577" y="1083734"/>
                </a:cubicBezTo>
                <a:cubicBezTo>
                  <a:pt x="33350" y="1096662"/>
                  <a:pt x="52681" y="1098786"/>
                  <a:pt x="67733" y="1106312"/>
                </a:cubicBezTo>
                <a:cubicBezTo>
                  <a:pt x="131703" y="1102549"/>
                  <a:pt x="195592" y="1096964"/>
                  <a:pt x="259644" y="1095023"/>
                </a:cubicBezTo>
                <a:lnTo>
                  <a:pt x="880533" y="1072445"/>
                </a:lnTo>
                <a:cubicBezTo>
                  <a:pt x="892149" y="1069864"/>
                  <a:pt x="903111" y="1064919"/>
                  <a:pt x="914400" y="1061156"/>
                </a:cubicBezTo>
                <a:cubicBezTo>
                  <a:pt x="948433" y="890996"/>
                  <a:pt x="927196" y="1019446"/>
                  <a:pt x="914400" y="654756"/>
                </a:cubicBezTo>
                <a:cubicBezTo>
                  <a:pt x="910967" y="556907"/>
                  <a:pt x="909415" y="458951"/>
                  <a:pt x="903111" y="361245"/>
                </a:cubicBezTo>
                <a:cubicBezTo>
                  <a:pt x="901876" y="342097"/>
                  <a:pt x="899615" y="322334"/>
                  <a:pt x="891822" y="304800"/>
                </a:cubicBezTo>
                <a:cubicBezTo>
                  <a:pt x="884181" y="287607"/>
                  <a:pt x="869244" y="274697"/>
                  <a:pt x="857955" y="259645"/>
                </a:cubicBezTo>
                <a:cubicBezTo>
                  <a:pt x="839636" y="204687"/>
                  <a:pt x="855514" y="240423"/>
                  <a:pt x="812800" y="180623"/>
                </a:cubicBezTo>
                <a:cubicBezTo>
                  <a:pt x="804914" y="169582"/>
                  <a:pt x="800817" y="155232"/>
                  <a:pt x="790222" y="146756"/>
                </a:cubicBezTo>
                <a:cubicBezTo>
                  <a:pt x="780930" y="139322"/>
                  <a:pt x="767644" y="139230"/>
                  <a:pt x="756355" y="135467"/>
                </a:cubicBezTo>
                <a:cubicBezTo>
                  <a:pt x="752592" y="120415"/>
                  <a:pt x="751178" y="104573"/>
                  <a:pt x="745066" y="90312"/>
                </a:cubicBezTo>
                <a:cubicBezTo>
                  <a:pt x="739722" y="77841"/>
                  <a:pt x="732083" y="66039"/>
                  <a:pt x="722489" y="56445"/>
                </a:cubicBezTo>
                <a:cubicBezTo>
                  <a:pt x="679138" y="13094"/>
                  <a:pt x="625245" y="28105"/>
                  <a:pt x="564444" y="22578"/>
                </a:cubicBezTo>
                <a:cubicBezTo>
                  <a:pt x="549392" y="26341"/>
                  <a:pt x="533549" y="27755"/>
                  <a:pt x="519289" y="33867"/>
                </a:cubicBezTo>
                <a:cubicBezTo>
                  <a:pt x="506818" y="39212"/>
                  <a:pt x="497202" y="49714"/>
                  <a:pt x="485422" y="56445"/>
                </a:cubicBezTo>
                <a:cubicBezTo>
                  <a:pt x="470811" y="64794"/>
                  <a:pt x="454696" y="70365"/>
                  <a:pt x="440266" y="79023"/>
                </a:cubicBezTo>
                <a:cubicBezTo>
                  <a:pt x="416998" y="92984"/>
                  <a:pt x="372533" y="124178"/>
                  <a:pt x="372533" y="124178"/>
                </a:cubicBezTo>
                <a:lnTo>
                  <a:pt x="338666" y="90312"/>
                </a:lnTo>
                <a:lnTo>
                  <a:pt x="338666" y="90312"/>
                </a:lnTo>
              </a:path>
            </a:pathLst>
          </a:cu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algn="ctr" eaLnBrk="0" hangingPunct="0"/>
            <a:endParaRPr lang="en-US" sz="2400">
              <a:solidFill>
                <a:srgbClr val="FFFFFF"/>
              </a:solidFill>
              <a:latin typeface="Arial"/>
              <a:cs typeface="+mn-cs"/>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938" name="Picture 2" descr="TB"/>
          <p:cNvPicPr>
            <a:picLocks noChangeAspect="1" noChangeArrowheads="1"/>
          </p:cNvPicPr>
          <p:nvPr/>
        </p:nvPicPr>
        <p:blipFill>
          <a:blip r:embed="rId4" cstate="print"/>
          <a:srcRect/>
          <a:stretch>
            <a:fillRect/>
          </a:stretch>
        </p:blipFill>
        <p:spPr bwMode="auto">
          <a:xfrm>
            <a:off x="0" y="171450"/>
            <a:ext cx="8772525" cy="2152650"/>
          </a:xfrm>
          <a:prstGeom prst="rect">
            <a:avLst/>
          </a:prstGeom>
          <a:noFill/>
          <a:ln w="9525">
            <a:noFill/>
            <a:miter lim="800000"/>
            <a:headEnd/>
            <a:tailEnd/>
          </a:ln>
        </p:spPr>
      </p:pic>
      <p:sp>
        <p:nvSpPr>
          <p:cNvPr id="39939" name="Rectangle 4"/>
          <p:cNvSpPr>
            <a:spLocks noGrp="1" noChangeArrowheads="1"/>
          </p:cNvSpPr>
          <p:nvPr>
            <p:ph type="title" idx="4294967295"/>
          </p:nvPr>
        </p:nvSpPr>
        <p:spPr>
          <a:xfrm>
            <a:off x="179388" y="260350"/>
            <a:ext cx="6678612" cy="436563"/>
          </a:xfrm>
        </p:spPr>
        <p:txBody>
          <a:bodyPr/>
          <a:lstStyle/>
          <a:p>
            <a:pPr eaLnBrk="1" hangingPunct="1"/>
            <a:r>
              <a:rPr lang="en-US"/>
              <a:t>Subgrade Rutting Profile - Tensar BX</a:t>
            </a:r>
          </a:p>
        </p:txBody>
      </p:sp>
      <p:grpSp>
        <p:nvGrpSpPr>
          <p:cNvPr id="2" name="Group 37"/>
          <p:cNvGrpSpPr>
            <a:grpSpLocks/>
          </p:cNvGrpSpPr>
          <p:nvPr/>
        </p:nvGrpSpPr>
        <p:grpSpPr bwMode="auto">
          <a:xfrm>
            <a:off x="-41275" y="1860550"/>
            <a:ext cx="8661400" cy="4819650"/>
            <a:chOff x="-622" y="2184"/>
            <a:chExt cx="5456" cy="3036"/>
          </a:xfrm>
        </p:grpSpPr>
        <p:grpSp>
          <p:nvGrpSpPr>
            <p:cNvPr id="3" name="Freeform 35"/>
            <p:cNvGrpSpPr>
              <a:grpSpLocks/>
            </p:cNvGrpSpPr>
            <p:nvPr/>
          </p:nvGrpSpPr>
          <p:grpSpPr bwMode="auto">
            <a:xfrm>
              <a:off x="-627" y="2206"/>
              <a:ext cx="5353" cy="2999"/>
              <a:chOff x="-48768" y="1895856"/>
              <a:chExt cx="8497824" cy="4760976"/>
            </a:xfrm>
          </p:grpSpPr>
          <p:pic>
            <p:nvPicPr>
              <p:cNvPr id="39943" name="Freeform 35"/>
              <p:cNvPicPr>
                <a:picLocks noChangeArrowheads="1"/>
              </p:cNvPicPr>
              <p:nvPr/>
            </p:nvPicPr>
            <p:blipFill>
              <a:blip r:embed="rId5" cstate="print"/>
              <a:srcRect/>
              <a:stretch>
                <a:fillRect/>
              </a:stretch>
            </p:blipFill>
            <p:spPr bwMode="auto">
              <a:xfrm>
                <a:off x="-48768" y="1895856"/>
                <a:ext cx="8497824" cy="4760976"/>
              </a:xfrm>
              <a:prstGeom prst="rect">
                <a:avLst/>
              </a:prstGeom>
              <a:noFill/>
              <a:ln w="9525">
                <a:noFill/>
                <a:miter lim="800000"/>
                <a:headEnd/>
                <a:tailEnd/>
              </a:ln>
            </p:spPr>
          </p:pic>
          <p:sp>
            <p:nvSpPr>
              <p:cNvPr id="39944" name="Text Box 8"/>
              <p:cNvSpPr txBox="1">
                <a:spLocks noChangeArrowheads="1"/>
              </p:cNvSpPr>
              <p:nvPr/>
            </p:nvSpPr>
            <p:spPr bwMode="auto">
              <a:xfrm>
                <a:off x="-40944" y="1901711"/>
                <a:ext cx="8661400" cy="4751388"/>
              </a:xfrm>
              <a:prstGeom prst="rect">
                <a:avLst/>
              </a:prstGeom>
              <a:noFill/>
              <a:ln w="9525">
                <a:noFill/>
                <a:miter lim="800000"/>
                <a:headEnd/>
                <a:tailEnd/>
              </a:ln>
            </p:spPr>
            <p:txBody>
              <a:bodyPr/>
              <a:lstStyle/>
              <a:p>
                <a:pPr eaLnBrk="0" hangingPunct="0">
                  <a:spcBef>
                    <a:spcPct val="50000"/>
                  </a:spcBef>
                </a:pPr>
                <a:endParaRPr lang="en-US" sz="2400">
                  <a:solidFill>
                    <a:srgbClr val="FFFFFF"/>
                  </a:solidFill>
                  <a:latin typeface="Arial"/>
                  <a:ea typeface="ＭＳ Ｐゴシック" pitchFamily="-109" charset="-128"/>
                  <a:cs typeface="Arial" charset="0"/>
                </a:endParaRPr>
              </a:p>
            </p:txBody>
          </p:sp>
        </p:grpSp>
        <p:pic>
          <p:nvPicPr>
            <p:cNvPr id="39945" name="Picture 36" descr="DE002"/>
            <p:cNvPicPr>
              <a:picLocks noChangeAspect="1" noChangeArrowheads="1"/>
            </p:cNvPicPr>
            <p:nvPr/>
          </p:nvPicPr>
          <p:blipFill>
            <a:blip r:embed="rId6" cstate="print"/>
            <a:srcRect/>
            <a:stretch>
              <a:fillRect/>
            </a:stretch>
          </p:blipFill>
          <p:spPr bwMode="auto">
            <a:xfrm>
              <a:off x="-606" y="2184"/>
              <a:ext cx="5336" cy="3036"/>
            </a:xfrm>
            <a:prstGeom prst="rect">
              <a:avLst/>
            </a:prstGeom>
            <a:noFill/>
            <a:ln w="9525">
              <a:noFill/>
              <a:miter lim="800000"/>
              <a:headEnd/>
              <a:tailEnd/>
            </a:ln>
          </p:spPr>
        </p:pic>
      </p:grpSp>
      <p:sp>
        <p:nvSpPr>
          <p:cNvPr id="10" name="Freeform 9"/>
          <p:cNvSpPr/>
          <p:nvPr/>
        </p:nvSpPr>
        <p:spPr bwMode="auto">
          <a:xfrm>
            <a:off x="8060267" y="5644444"/>
            <a:ext cx="948433" cy="1106312"/>
          </a:xfrm>
          <a:custGeom>
            <a:avLst/>
            <a:gdLst>
              <a:gd name="connsiteX0" fmla="*/ 383822 w 948433"/>
              <a:gd name="connsiteY0" fmla="*/ 0 h 1106312"/>
              <a:gd name="connsiteX1" fmla="*/ 383822 w 948433"/>
              <a:gd name="connsiteY1" fmla="*/ 0 h 1106312"/>
              <a:gd name="connsiteX2" fmla="*/ 395111 w 948433"/>
              <a:gd name="connsiteY2" fmla="*/ 101600 h 1106312"/>
              <a:gd name="connsiteX3" fmla="*/ 327377 w 948433"/>
              <a:gd name="connsiteY3" fmla="*/ 158045 h 1106312"/>
              <a:gd name="connsiteX4" fmla="*/ 316089 w 948433"/>
              <a:gd name="connsiteY4" fmla="*/ 191912 h 1106312"/>
              <a:gd name="connsiteX5" fmla="*/ 282222 w 948433"/>
              <a:gd name="connsiteY5" fmla="*/ 203200 h 1106312"/>
              <a:gd name="connsiteX6" fmla="*/ 214489 w 948433"/>
              <a:gd name="connsiteY6" fmla="*/ 259645 h 1106312"/>
              <a:gd name="connsiteX7" fmla="*/ 203200 w 948433"/>
              <a:gd name="connsiteY7" fmla="*/ 293512 h 1106312"/>
              <a:gd name="connsiteX8" fmla="*/ 135466 w 948433"/>
              <a:gd name="connsiteY8" fmla="*/ 327378 h 1106312"/>
              <a:gd name="connsiteX9" fmla="*/ 124177 w 948433"/>
              <a:gd name="connsiteY9" fmla="*/ 361245 h 1106312"/>
              <a:gd name="connsiteX10" fmla="*/ 90311 w 948433"/>
              <a:gd name="connsiteY10" fmla="*/ 406400 h 1106312"/>
              <a:gd name="connsiteX11" fmla="*/ 67733 w 948433"/>
              <a:gd name="connsiteY11" fmla="*/ 440267 h 1106312"/>
              <a:gd name="connsiteX12" fmla="*/ 33866 w 948433"/>
              <a:gd name="connsiteY12" fmla="*/ 519289 h 1106312"/>
              <a:gd name="connsiteX13" fmla="*/ 11289 w 948433"/>
              <a:gd name="connsiteY13" fmla="*/ 609600 h 1106312"/>
              <a:gd name="connsiteX14" fmla="*/ 22577 w 948433"/>
              <a:gd name="connsiteY14" fmla="*/ 666045 h 1106312"/>
              <a:gd name="connsiteX15" fmla="*/ 0 w 948433"/>
              <a:gd name="connsiteY15" fmla="*/ 767645 h 1106312"/>
              <a:gd name="connsiteX16" fmla="*/ 11289 w 948433"/>
              <a:gd name="connsiteY16" fmla="*/ 1038578 h 1106312"/>
              <a:gd name="connsiteX17" fmla="*/ 22577 w 948433"/>
              <a:gd name="connsiteY17" fmla="*/ 1083734 h 1106312"/>
              <a:gd name="connsiteX18" fmla="*/ 67733 w 948433"/>
              <a:gd name="connsiteY18" fmla="*/ 1106312 h 1106312"/>
              <a:gd name="connsiteX19" fmla="*/ 259644 w 948433"/>
              <a:gd name="connsiteY19" fmla="*/ 1095023 h 1106312"/>
              <a:gd name="connsiteX20" fmla="*/ 880533 w 948433"/>
              <a:gd name="connsiteY20" fmla="*/ 1072445 h 1106312"/>
              <a:gd name="connsiteX21" fmla="*/ 914400 w 948433"/>
              <a:gd name="connsiteY21" fmla="*/ 1061156 h 1106312"/>
              <a:gd name="connsiteX22" fmla="*/ 914400 w 948433"/>
              <a:gd name="connsiteY22" fmla="*/ 654756 h 1106312"/>
              <a:gd name="connsiteX23" fmla="*/ 903111 w 948433"/>
              <a:gd name="connsiteY23" fmla="*/ 361245 h 1106312"/>
              <a:gd name="connsiteX24" fmla="*/ 891822 w 948433"/>
              <a:gd name="connsiteY24" fmla="*/ 304800 h 1106312"/>
              <a:gd name="connsiteX25" fmla="*/ 857955 w 948433"/>
              <a:gd name="connsiteY25" fmla="*/ 259645 h 1106312"/>
              <a:gd name="connsiteX26" fmla="*/ 812800 w 948433"/>
              <a:gd name="connsiteY26" fmla="*/ 180623 h 1106312"/>
              <a:gd name="connsiteX27" fmla="*/ 790222 w 948433"/>
              <a:gd name="connsiteY27" fmla="*/ 146756 h 1106312"/>
              <a:gd name="connsiteX28" fmla="*/ 756355 w 948433"/>
              <a:gd name="connsiteY28" fmla="*/ 135467 h 1106312"/>
              <a:gd name="connsiteX29" fmla="*/ 745066 w 948433"/>
              <a:gd name="connsiteY29" fmla="*/ 90312 h 1106312"/>
              <a:gd name="connsiteX30" fmla="*/ 722489 w 948433"/>
              <a:gd name="connsiteY30" fmla="*/ 56445 h 1106312"/>
              <a:gd name="connsiteX31" fmla="*/ 564444 w 948433"/>
              <a:gd name="connsiteY31" fmla="*/ 22578 h 1106312"/>
              <a:gd name="connsiteX32" fmla="*/ 519289 w 948433"/>
              <a:gd name="connsiteY32" fmla="*/ 33867 h 1106312"/>
              <a:gd name="connsiteX33" fmla="*/ 485422 w 948433"/>
              <a:gd name="connsiteY33" fmla="*/ 56445 h 1106312"/>
              <a:gd name="connsiteX34" fmla="*/ 440266 w 948433"/>
              <a:gd name="connsiteY34" fmla="*/ 79023 h 1106312"/>
              <a:gd name="connsiteX35" fmla="*/ 372533 w 948433"/>
              <a:gd name="connsiteY35" fmla="*/ 124178 h 1106312"/>
              <a:gd name="connsiteX36" fmla="*/ 338666 w 948433"/>
              <a:gd name="connsiteY36" fmla="*/ 90312 h 1106312"/>
              <a:gd name="connsiteX37" fmla="*/ 338666 w 948433"/>
              <a:gd name="connsiteY37" fmla="*/ 90312 h 110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8433" h="1106312">
                <a:moveTo>
                  <a:pt x="383822" y="0"/>
                </a:moveTo>
                <a:lnTo>
                  <a:pt x="383822" y="0"/>
                </a:lnTo>
                <a:cubicBezTo>
                  <a:pt x="387585" y="33867"/>
                  <a:pt x="400713" y="67989"/>
                  <a:pt x="395111" y="101600"/>
                </a:cubicBezTo>
                <a:cubicBezTo>
                  <a:pt x="392395" y="117898"/>
                  <a:pt x="339902" y="149695"/>
                  <a:pt x="327377" y="158045"/>
                </a:cubicBezTo>
                <a:cubicBezTo>
                  <a:pt x="323614" y="169334"/>
                  <a:pt x="324503" y="183498"/>
                  <a:pt x="316089" y="191912"/>
                </a:cubicBezTo>
                <a:cubicBezTo>
                  <a:pt x="307675" y="200326"/>
                  <a:pt x="292865" y="197878"/>
                  <a:pt x="282222" y="203200"/>
                </a:cubicBezTo>
                <a:cubicBezTo>
                  <a:pt x="250788" y="218916"/>
                  <a:pt x="239455" y="234678"/>
                  <a:pt x="214489" y="259645"/>
                </a:cubicBezTo>
                <a:cubicBezTo>
                  <a:pt x="210726" y="270934"/>
                  <a:pt x="210634" y="284220"/>
                  <a:pt x="203200" y="293512"/>
                </a:cubicBezTo>
                <a:cubicBezTo>
                  <a:pt x="187285" y="313405"/>
                  <a:pt x="157775" y="319942"/>
                  <a:pt x="135466" y="327378"/>
                </a:cubicBezTo>
                <a:cubicBezTo>
                  <a:pt x="131703" y="338667"/>
                  <a:pt x="130081" y="350913"/>
                  <a:pt x="124177" y="361245"/>
                </a:cubicBezTo>
                <a:cubicBezTo>
                  <a:pt x="114842" y="377581"/>
                  <a:pt x="101247" y="391090"/>
                  <a:pt x="90311" y="406400"/>
                </a:cubicBezTo>
                <a:cubicBezTo>
                  <a:pt x="82425" y="417441"/>
                  <a:pt x="75259" y="428978"/>
                  <a:pt x="67733" y="440267"/>
                </a:cubicBezTo>
                <a:cubicBezTo>
                  <a:pt x="44238" y="534247"/>
                  <a:pt x="72847" y="441329"/>
                  <a:pt x="33866" y="519289"/>
                </a:cubicBezTo>
                <a:cubicBezTo>
                  <a:pt x="22294" y="542432"/>
                  <a:pt x="15583" y="588129"/>
                  <a:pt x="11289" y="609600"/>
                </a:cubicBezTo>
                <a:cubicBezTo>
                  <a:pt x="15052" y="628415"/>
                  <a:pt x="22577" y="646857"/>
                  <a:pt x="22577" y="666045"/>
                </a:cubicBezTo>
                <a:cubicBezTo>
                  <a:pt x="22577" y="705783"/>
                  <a:pt x="11642" y="732720"/>
                  <a:pt x="0" y="767645"/>
                </a:cubicBezTo>
                <a:cubicBezTo>
                  <a:pt x="68505" y="870408"/>
                  <a:pt x="11289" y="770059"/>
                  <a:pt x="11289" y="1038578"/>
                </a:cubicBezTo>
                <a:cubicBezTo>
                  <a:pt x="11289" y="1054093"/>
                  <a:pt x="12645" y="1071815"/>
                  <a:pt x="22577" y="1083734"/>
                </a:cubicBezTo>
                <a:cubicBezTo>
                  <a:pt x="33350" y="1096662"/>
                  <a:pt x="52681" y="1098786"/>
                  <a:pt x="67733" y="1106312"/>
                </a:cubicBezTo>
                <a:cubicBezTo>
                  <a:pt x="131703" y="1102549"/>
                  <a:pt x="195592" y="1096964"/>
                  <a:pt x="259644" y="1095023"/>
                </a:cubicBezTo>
                <a:lnTo>
                  <a:pt x="880533" y="1072445"/>
                </a:lnTo>
                <a:cubicBezTo>
                  <a:pt x="892149" y="1069864"/>
                  <a:pt x="903111" y="1064919"/>
                  <a:pt x="914400" y="1061156"/>
                </a:cubicBezTo>
                <a:cubicBezTo>
                  <a:pt x="948433" y="890996"/>
                  <a:pt x="927196" y="1019446"/>
                  <a:pt x="914400" y="654756"/>
                </a:cubicBezTo>
                <a:cubicBezTo>
                  <a:pt x="910967" y="556907"/>
                  <a:pt x="909415" y="458951"/>
                  <a:pt x="903111" y="361245"/>
                </a:cubicBezTo>
                <a:cubicBezTo>
                  <a:pt x="901876" y="342097"/>
                  <a:pt x="899615" y="322334"/>
                  <a:pt x="891822" y="304800"/>
                </a:cubicBezTo>
                <a:cubicBezTo>
                  <a:pt x="884181" y="287607"/>
                  <a:pt x="869244" y="274697"/>
                  <a:pt x="857955" y="259645"/>
                </a:cubicBezTo>
                <a:cubicBezTo>
                  <a:pt x="839636" y="204687"/>
                  <a:pt x="855514" y="240423"/>
                  <a:pt x="812800" y="180623"/>
                </a:cubicBezTo>
                <a:cubicBezTo>
                  <a:pt x="804914" y="169582"/>
                  <a:pt x="800817" y="155232"/>
                  <a:pt x="790222" y="146756"/>
                </a:cubicBezTo>
                <a:cubicBezTo>
                  <a:pt x="780930" y="139322"/>
                  <a:pt x="767644" y="139230"/>
                  <a:pt x="756355" y="135467"/>
                </a:cubicBezTo>
                <a:cubicBezTo>
                  <a:pt x="752592" y="120415"/>
                  <a:pt x="751178" y="104573"/>
                  <a:pt x="745066" y="90312"/>
                </a:cubicBezTo>
                <a:cubicBezTo>
                  <a:pt x="739722" y="77841"/>
                  <a:pt x="732083" y="66039"/>
                  <a:pt x="722489" y="56445"/>
                </a:cubicBezTo>
                <a:cubicBezTo>
                  <a:pt x="679138" y="13094"/>
                  <a:pt x="625245" y="28105"/>
                  <a:pt x="564444" y="22578"/>
                </a:cubicBezTo>
                <a:cubicBezTo>
                  <a:pt x="549392" y="26341"/>
                  <a:pt x="533549" y="27755"/>
                  <a:pt x="519289" y="33867"/>
                </a:cubicBezTo>
                <a:cubicBezTo>
                  <a:pt x="506818" y="39212"/>
                  <a:pt x="497202" y="49714"/>
                  <a:pt x="485422" y="56445"/>
                </a:cubicBezTo>
                <a:cubicBezTo>
                  <a:pt x="470811" y="64794"/>
                  <a:pt x="454696" y="70365"/>
                  <a:pt x="440266" y="79023"/>
                </a:cubicBezTo>
                <a:cubicBezTo>
                  <a:pt x="416998" y="92984"/>
                  <a:pt x="372533" y="124178"/>
                  <a:pt x="372533" y="124178"/>
                </a:cubicBezTo>
                <a:lnTo>
                  <a:pt x="338666" y="90312"/>
                </a:lnTo>
                <a:lnTo>
                  <a:pt x="338666" y="90312"/>
                </a:lnTo>
              </a:path>
            </a:pathLst>
          </a:cu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algn="ctr" eaLnBrk="0" hangingPunct="0"/>
            <a:endParaRPr lang="en-US" sz="2400">
              <a:solidFill>
                <a:srgbClr val="FFFFFF"/>
              </a:solidFill>
              <a:latin typeface="Arial"/>
              <a:cs typeface="+mn-cs"/>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2" descr="TB"/>
          <p:cNvPicPr>
            <a:picLocks noChangeAspect="1" noChangeArrowheads="1"/>
          </p:cNvPicPr>
          <p:nvPr/>
        </p:nvPicPr>
        <p:blipFill>
          <a:blip r:embed="rId4" cstate="print"/>
          <a:srcRect/>
          <a:stretch>
            <a:fillRect/>
          </a:stretch>
        </p:blipFill>
        <p:spPr bwMode="auto">
          <a:xfrm>
            <a:off x="0" y="171450"/>
            <a:ext cx="8772525" cy="2152650"/>
          </a:xfrm>
          <a:prstGeom prst="rect">
            <a:avLst/>
          </a:prstGeom>
          <a:noFill/>
          <a:ln w="9525">
            <a:noFill/>
            <a:miter lim="800000"/>
            <a:headEnd/>
            <a:tailEnd/>
          </a:ln>
        </p:spPr>
      </p:pic>
      <p:sp>
        <p:nvSpPr>
          <p:cNvPr id="41987" name="Rectangle 4"/>
          <p:cNvSpPr>
            <a:spLocks noGrp="1" noChangeArrowheads="1"/>
          </p:cNvSpPr>
          <p:nvPr>
            <p:ph type="title" idx="4294967295"/>
          </p:nvPr>
        </p:nvSpPr>
        <p:spPr>
          <a:xfrm>
            <a:off x="179388" y="260350"/>
            <a:ext cx="6092825" cy="436563"/>
          </a:xfrm>
        </p:spPr>
        <p:txBody>
          <a:bodyPr/>
          <a:lstStyle/>
          <a:p>
            <a:pPr eaLnBrk="1" hangingPunct="1"/>
            <a:r>
              <a:rPr lang="en-US"/>
              <a:t>Subgrade Rutting Profile - Tensar TriAx</a:t>
            </a:r>
            <a:r>
              <a:rPr lang="en-US">
                <a:sym typeface="Symbol" pitchFamily="18" charset="2"/>
              </a:rPr>
              <a:t></a:t>
            </a:r>
            <a:endParaRPr lang="en-US"/>
          </a:p>
        </p:txBody>
      </p:sp>
      <p:grpSp>
        <p:nvGrpSpPr>
          <p:cNvPr id="2" name="Group 37"/>
          <p:cNvGrpSpPr>
            <a:grpSpLocks/>
          </p:cNvGrpSpPr>
          <p:nvPr/>
        </p:nvGrpSpPr>
        <p:grpSpPr bwMode="auto">
          <a:xfrm>
            <a:off x="-49213" y="1860550"/>
            <a:ext cx="8504238" cy="4819650"/>
            <a:chOff x="-627" y="2184"/>
            <a:chExt cx="5357" cy="3036"/>
          </a:xfrm>
        </p:grpSpPr>
        <p:grpSp>
          <p:nvGrpSpPr>
            <p:cNvPr id="3" name="Freeform 35"/>
            <p:cNvGrpSpPr>
              <a:grpSpLocks/>
            </p:cNvGrpSpPr>
            <p:nvPr/>
          </p:nvGrpSpPr>
          <p:grpSpPr bwMode="auto">
            <a:xfrm>
              <a:off x="-627" y="2206"/>
              <a:ext cx="5353" cy="2999"/>
              <a:chOff x="-48768" y="1895856"/>
              <a:chExt cx="8497824" cy="4760976"/>
            </a:xfrm>
          </p:grpSpPr>
          <p:pic>
            <p:nvPicPr>
              <p:cNvPr id="41991" name="Freeform 35"/>
              <p:cNvPicPr>
                <a:picLocks noChangeArrowheads="1"/>
              </p:cNvPicPr>
              <p:nvPr/>
            </p:nvPicPr>
            <p:blipFill>
              <a:blip r:embed="rId5" cstate="print"/>
              <a:srcRect/>
              <a:stretch>
                <a:fillRect/>
              </a:stretch>
            </p:blipFill>
            <p:spPr bwMode="auto">
              <a:xfrm>
                <a:off x="-48768" y="1895856"/>
                <a:ext cx="8497824" cy="4760976"/>
              </a:xfrm>
              <a:prstGeom prst="rect">
                <a:avLst/>
              </a:prstGeom>
              <a:noFill/>
              <a:ln w="9525">
                <a:noFill/>
                <a:miter lim="800000"/>
                <a:headEnd/>
                <a:tailEnd/>
              </a:ln>
            </p:spPr>
          </p:pic>
          <p:sp>
            <p:nvSpPr>
              <p:cNvPr id="41992" name="Text Box 8"/>
              <p:cNvSpPr txBox="1">
                <a:spLocks noChangeArrowheads="1"/>
              </p:cNvSpPr>
              <p:nvPr/>
            </p:nvSpPr>
            <p:spPr bwMode="auto">
              <a:xfrm>
                <a:off x="-40944" y="1901711"/>
                <a:ext cx="8661400" cy="4751388"/>
              </a:xfrm>
              <a:prstGeom prst="rect">
                <a:avLst/>
              </a:prstGeom>
              <a:noFill/>
              <a:ln w="9525">
                <a:noFill/>
                <a:miter lim="800000"/>
                <a:headEnd/>
                <a:tailEnd/>
              </a:ln>
            </p:spPr>
            <p:txBody>
              <a:bodyPr/>
              <a:lstStyle/>
              <a:p>
                <a:pPr eaLnBrk="0" hangingPunct="0">
                  <a:spcBef>
                    <a:spcPct val="50000"/>
                  </a:spcBef>
                </a:pPr>
                <a:endParaRPr lang="en-US" sz="2400">
                  <a:solidFill>
                    <a:srgbClr val="FFFFFF"/>
                  </a:solidFill>
                  <a:latin typeface="Arial"/>
                  <a:ea typeface="ＭＳ Ｐゴシック" pitchFamily="-109" charset="-128"/>
                  <a:cs typeface="Arial" charset="0"/>
                </a:endParaRPr>
              </a:p>
            </p:txBody>
          </p:sp>
        </p:grpSp>
        <p:pic>
          <p:nvPicPr>
            <p:cNvPr id="41993" name="Picture 36" descr="DE002"/>
            <p:cNvPicPr>
              <a:picLocks noChangeAspect="1" noChangeArrowheads="1"/>
            </p:cNvPicPr>
            <p:nvPr/>
          </p:nvPicPr>
          <p:blipFill>
            <a:blip r:embed="rId6" cstate="print"/>
            <a:srcRect/>
            <a:stretch>
              <a:fillRect/>
            </a:stretch>
          </p:blipFill>
          <p:spPr bwMode="auto">
            <a:xfrm>
              <a:off x="-606" y="2184"/>
              <a:ext cx="5336" cy="3036"/>
            </a:xfrm>
            <a:prstGeom prst="rect">
              <a:avLst/>
            </a:prstGeom>
            <a:noFill/>
            <a:ln w="9525">
              <a:noFill/>
              <a:miter lim="800000"/>
              <a:headEnd/>
              <a:tailEnd/>
            </a:ln>
          </p:spPr>
        </p:pic>
      </p:grpSp>
      <p:sp>
        <p:nvSpPr>
          <p:cNvPr id="10" name="Freeform 9"/>
          <p:cNvSpPr/>
          <p:nvPr/>
        </p:nvSpPr>
        <p:spPr bwMode="auto">
          <a:xfrm>
            <a:off x="8060267" y="5644444"/>
            <a:ext cx="948433" cy="1106312"/>
          </a:xfrm>
          <a:custGeom>
            <a:avLst/>
            <a:gdLst>
              <a:gd name="connsiteX0" fmla="*/ 383822 w 948433"/>
              <a:gd name="connsiteY0" fmla="*/ 0 h 1106312"/>
              <a:gd name="connsiteX1" fmla="*/ 383822 w 948433"/>
              <a:gd name="connsiteY1" fmla="*/ 0 h 1106312"/>
              <a:gd name="connsiteX2" fmla="*/ 395111 w 948433"/>
              <a:gd name="connsiteY2" fmla="*/ 101600 h 1106312"/>
              <a:gd name="connsiteX3" fmla="*/ 327377 w 948433"/>
              <a:gd name="connsiteY3" fmla="*/ 158045 h 1106312"/>
              <a:gd name="connsiteX4" fmla="*/ 316089 w 948433"/>
              <a:gd name="connsiteY4" fmla="*/ 191912 h 1106312"/>
              <a:gd name="connsiteX5" fmla="*/ 282222 w 948433"/>
              <a:gd name="connsiteY5" fmla="*/ 203200 h 1106312"/>
              <a:gd name="connsiteX6" fmla="*/ 214489 w 948433"/>
              <a:gd name="connsiteY6" fmla="*/ 259645 h 1106312"/>
              <a:gd name="connsiteX7" fmla="*/ 203200 w 948433"/>
              <a:gd name="connsiteY7" fmla="*/ 293512 h 1106312"/>
              <a:gd name="connsiteX8" fmla="*/ 135466 w 948433"/>
              <a:gd name="connsiteY8" fmla="*/ 327378 h 1106312"/>
              <a:gd name="connsiteX9" fmla="*/ 124177 w 948433"/>
              <a:gd name="connsiteY9" fmla="*/ 361245 h 1106312"/>
              <a:gd name="connsiteX10" fmla="*/ 90311 w 948433"/>
              <a:gd name="connsiteY10" fmla="*/ 406400 h 1106312"/>
              <a:gd name="connsiteX11" fmla="*/ 67733 w 948433"/>
              <a:gd name="connsiteY11" fmla="*/ 440267 h 1106312"/>
              <a:gd name="connsiteX12" fmla="*/ 33866 w 948433"/>
              <a:gd name="connsiteY12" fmla="*/ 519289 h 1106312"/>
              <a:gd name="connsiteX13" fmla="*/ 11289 w 948433"/>
              <a:gd name="connsiteY13" fmla="*/ 609600 h 1106312"/>
              <a:gd name="connsiteX14" fmla="*/ 22577 w 948433"/>
              <a:gd name="connsiteY14" fmla="*/ 666045 h 1106312"/>
              <a:gd name="connsiteX15" fmla="*/ 0 w 948433"/>
              <a:gd name="connsiteY15" fmla="*/ 767645 h 1106312"/>
              <a:gd name="connsiteX16" fmla="*/ 11289 w 948433"/>
              <a:gd name="connsiteY16" fmla="*/ 1038578 h 1106312"/>
              <a:gd name="connsiteX17" fmla="*/ 22577 w 948433"/>
              <a:gd name="connsiteY17" fmla="*/ 1083734 h 1106312"/>
              <a:gd name="connsiteX18" fmla="*/ 67733 w 948433"/>
              <a:gd name="connsiteY18" fmla="*/ 1106312 h 1106312"/>
              <a:gd name="connsiteX19" fmla="*/ 259644 w 948433"/>
              <a:gd name="connsiteY19" fmla="*/ 1095023 h 1106312"/>
              <a:gd name="connsiteX20" fmla="*/ 880533 w 948433"/>
              <a:gd name="connsiteY20" fmla="*/ 1072445 h 1106312"/>
              <a:gd name="connsiteX21" fmla="*/ 914400 w 948433"/>
              <a:gd name="connsiteY21" fmla="*/ 1061156 h 1106312"/>
              <a:gd name="connsiteX22" fmla="*/ 914400 w 948433"/>
              <a:gd name="connsiteY22" fmla="*/ 654756 h 1106312"/>
              <a:gd name="connsiteX23" fmla="*/ 903111 w 948433"/>
              <a:gd name="connsiteY23" fmla="*/ 361245 h 1106312"/>
              <a:gd name="connsiteX24" fmla="*/ 891822 w 948433"/>
              <a:gd name="connsiteY24" fmla="*/ 304800 h 1106312"/>
              <a:gd name="connsiteX25" fmla="*/ 857955 w 948433"/>
              <a:gd name="connsiteY25" fmla="*/ 259645 h 1106312"/>
              <a:gd name="connsiteX26" fmla="*/ 812800 w 948433"/>
              <a:gd name="connsiteY26" fmla="*/ 180623 h 1106312"/>
              <a:gd name="connsiteX27" fmla="*/ 790222 w 948433"/>
              <a:gd name="connsiteY27" fmla="*/ 146756 h 1106312"/>
              <a:gd name="connsiteX28" fmla="*/ 756355 w 948433"/>
              <a:gd name="connsiteY28" fmla="*/ 135467 h 1106312"/>
              <a:gd name="connsiteX29" fmla="*/ 745066 w 948433"/>
              <a:gd name="connsiteY29" fmla="*/ 90312 h 1106312"/>
              <a:gd name="connsiteX30" fmla="*/ 722489 w 948433"/>
              <a:gd name="connsiteY30" fmla="*/ 56445 h 1106312"/>
              <a:gd name="connsiteX31" fmla="*/ 564444 w 948433"/>
              <a:gd name="connsiteY31" fmla="*/ 22578 h 1106312"/>
              <a:gd name="connsiteX32" fmla="*/ 519289 w 948433"/>
              <a:gd name="connsiteY32" fmla="*/ 33867 h 1106312"/>
              <a:gd name="connsiteX33" fmla="*/ 485422 w 948433"/>
              <a:gd name="connsiteY33" fmla="*/ 56445 h 1106312"/>
              <a:gd name="connsiteX34" fmla="*/ 440266 w 948433"/>
              <a:gd name="connsiteY34" fmla="*/ 79023 h 1106312"/>
              <a:gd name="connsiteX35" fmla="*/ 372533 w 948433"/>
              <a:gd name="connsiteY35" fmla="*/ 124178 h 1106312"/>
              <a:gd name="connsiteX36" fmla="*/ 338666 w 948433"/>
              <a:gd name="connsiteY36" fmla="*/ 90312 h 1106312"/>
              <a:gd name="connsiteX37" fmla="*/ 338666 w 948433"/>
              <a:gd name="connsiteY37" fmla="*/ 90312 h 110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8433" h="1106312">
                <a:moveTo>
                  <a:pt x="383822" y="0"/>
                </a:moveTo>
                <a:lnTo>
                  <a:pt x="383822" y="0"/>
                </a:lnTo>
                <a:cubicBezTo>
                  <a:pt x="387585" y="33867"/>
                  <a:pt x="400713" y="67989"/>
                  <a:pt x="395111" y="101600"/>
                </a:cubicBezTo>
                <a:cubicBezTo>
                  <a:pt x="392395" y="117898"/>
                  <a:pt x="339902" y="149695"/>
                  <a:pt x="327377" y="158045"/>
                </a:cubicBezTo>
                <a:cubicBezTo>
                  <a:pt x="323614" y="169334"/>
                  <a:pt x="324503" y="183498"/>
                  <a:pt x="316089" y="191912"/>
                </a:cubicBezTo>
                <a:cubicBezTo>
                  <a:pt x="307675" y="200326"/>
                  <a:pt x="292865" y="197878"/>
                  <a:pt x="282222" y="203200"/>
                </a:cubicBezTo>
                <a:cubicBezTo>
                  <a:pt x="250788" y="218916"/>
                  <a:pt x="239455" y="234678"/>
                  <a:pt x="214489" y="259645"/>
                </a:cubicBezTo>
                <a:cubicBezTo>
                  <a:pt x="210726" y="270934"/>
                  <a:pt x="210634" y="284220"/>
                  <a:pt x="203200" y="293512"/>
                </a:cubicBezTo>
                <a:cubicBezTo>
                  <a:pt x="187285" y="313405"/>
                  <a:pt x="157775" y="319942"/>
                  <a:pt x="135466" y="327378"/>
                </a:cubicBezTo>
                <a:cubicBezTo>
                  <a:pt x="131703" y="338667"/>
                  <a:pt x="130081" y="350913"/>
                  <a:pt x="124177" y="361245"/>
                </a:cubicBezTo>
                <a:cubicBezTo>
                  <a:pt x="114842" y="377581"/>
                  <a:pt x="101247" y="391090"/>
                  <a:pt x="90311" y="406400"/>
                </a:cubicBezTo>
                <a:cubicBezTo>
                  <a:pt x="82425" y="417441"/>
                  <a:pt x="75259" y="428978"/>
                  <a:pt x="67733" y="440267"/>
                </a:cubicBezTo>
                <a:cubicBezTo>
                  <a:pt x="44238" y="534247"/>
                  <a:pt x="72847" y="441329"/>
                  <a:pt x="33866" y="519289"/>
                </a:cubicBezTo>
                <a:cubicBezTo>
                  <a:pt x="22294" y="542432"/>
                  <a:pt x="15583" y="588129"/>
                  <a:pt x="11289" y="609600"/>
                </a:cubicBezTo>
                <a:cubicBezTo>
                  <a:pt x="15052" y="628415"/>
                  <a:pt x="22577" y="646857"/>
                  <a:pt x="22577" y="666045"/>
                </a:cubicBezTo>
                <a:cubicBezTo>
                  <a:pt x="22577" y="705783"/>
                  <a:pt x="11642" y="732720"/>
                  <a:pt x="0" y="767645"/>
                </a:cubicBezTo>
                <a:cubicBezTo>
                  <a:pt x="68505" y="870408"/>
                  <a:pt x="11289" y="770059"/>
                  <a:pt x="11289" y="1038578"/>
                </a:cubicBezTo>
                <a:cubicBezTo>
                  <a:pt x="11289" y="1054093"/>
                  <a:pt x="12645" y="1071815"/>
                  <a:pt x="22577" y="1083734"/>
                </a:cubicBezTo>
                <a:cubicBezTo>
                  <a:pt x="33350" y="1096662"/>
                  <a:pt x="52681" y="1098786"/>
                  <a:pt x="67733" y="1106312"/>
                </a:cubicBezTo>
                <a:cubicBezTo>
                  <a:pt x="131703" y="1102549"/>
                  <a:pt x="195592" y="1096964"/>
                  <a:pt x="259644" y="1095023"/>
                </a:cubicBezTo>
                <a:lnTo>
                  <a:pt x="880533" y="1072445"/>
                </a:lnTo>
                <a:cubicBezTo>
                  <a:pt x="892149" y="1069864"/>
                  <a:pt x="903111" y="1064919"/>
                  <a:pt x="914400" y="1061156"/>
                </a:cubicBezTo>
                <a:cubicBezTo>
                  <a:pt x="948433" y="890996"/>
                  <a:pt x="927196" y="1019446"/>
                  <a:pt x="914400" y="654756"/>
                </a:cubicBezTo>
                <a:cubicBezTo>
                  <a:pt x="910967" y="556907"/>
                  <a:pt x="909415" y="458951"/>
                  <a:pt x="903111" y="361245"/>
                </a:cubicBezTo>
                <a:cubicBezTo>
                  <a:pt x="901876" y="342097"/>
                  <a:pt x="899615" y="322334"/>
                  <a:pt x="891822" y="304800"/>
                </a:cubicBezTo>
                <a:cubicBezTo>
                  <a:pt x="884181" y="287607"/>
                  <a:pt x="869244" y="274697"/>
                  <a:pt x="857955" y="259645"/>
                </a:cubicBezTo>
                <a:cubicBezTo>
                  <a:pt x="839636" y="204687"/>
                  <a:pt x="855514" y="240423"/>
                  <a:pt x="812800" y="180623"/>
                </a:cubicBezTo>
                <a:cubicBezTo>
                  <a:pt x="804914" y="169582"/>
                  <a:pt x="800817" y="155232"/>
                  <a:pt x="790222" y="146756"/>
                </a:cubicBezTo>
                <a:cubicBezTo>
                  <a:pt x="780930" y="139322"/>
                  <a:pt x="767644" y="139230"/>
                  <a:pt x="756355" y="135467"/>
                </a:cubicBezTo>
                <a:cubicBezTo>
                  <a:pt x="752592" y="120415"/>
                  <a:pt x="751178" y="104573"/>
                  <a:pt x="745066" y="90312"/>
                </a:cubicBezTo>
                <a:cubicBezTo>
                  <a:pt x="739722" y="77841"/>
                  <a:pt x="732083" y="66039"/>
                  <a:pt x="722489" y="56445"/>
                </a:cubicBezTo>
                <a:cubicBezTo>
                  <a:pt x="679138" y="13094"/>
                  <a:pt x="625245" y="28105"/>
                  <a:pt x="564444" y="22578"/>
                </a:cubicBezTo>
                <a:cubicBezTo>
                  <a:pt x="549392" y="26341"/>
                  <a:pt x="533549" y="27755"/>
                  <a:pt x="519289" y="33867"/>
                </a:cubicBezTo>
                <a:cubicBezTo>
                  <a:pt x="506818" y="39212"/>
                  <a:pt x="497202" y="49714"/>
                  <a:pt x="485422" y="56445"/>
                </a:cubicBezTo>
                <a:cubicBezTo>
                  <a:pt x="470811" y="64794"/>
                  <a:pt x="454696" y="70365"/>
                  <a:pt x="440266" y="79023"/>
                </a:cubicBezTo>
                <a:cubicBezTo>
                  <a:pt x="416998" y="92984"/>
                  <a:pt x="372533" y="124178"/>
                  <a:pt x="372533" y="124178"/>
                </a:cubicBezTo>
                <a:lnTo>
                  <a:pt x="338666" y="90312"/>
                </a:lnTo>
                <a:lnTo>
                  <a:pt x="338666" y="90312"/>
                </a:lnTo>
              </a:path>
            </a:pathLst>
          </a:cu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algn="ctr" eaLnBrk="0" hangingPunct="0"/>
            <a:endParaRPr lang="en-US" sz="2400">
              <a:solidFill>
                <a:srgbClr val="FFFFFF"/>
              </a:solidFill>
              <a:latin typeface="Arial"/>
              <a:cs typeface="+mn-cs"/>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817007" y="5728008"/>
            <a:ext cx="925552" cy="10407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pPr>
            <a:endParaRPr lang="en-US">
              <a:solidFill>
                <a:srgbClr val="000000"/>
              </a:solidFill>
              <a:latin typeface="Verdana" pitchFamily="-80" charset="-52"/>
              <a:cs typeface="ヒラギノ角ゴ Pro W3" charset="-128"/>
            </a:endParaRPr>
          </a:p>
        </p:txBody>
      </p:sp>
      <p:sp>
        <p:nvSpPr>
          <p:cNvPr id="157698" name="Rectangle 2"/>
          <p:cNvSpPr>
            <a:spLocks noGrp="1" noChangeArrowheads="1"/>
          </p:cNvSpPr>
          <p:nvPr>
            <p:ph type="title"/>
          </p:nvPr>
        </p:nvSpPr>
        <p:spPr/>
        <p:txBody>
          <a:bodyPr/>
          <a:lstStyle/>
          <a:p>
            <a:r>
              <a:rPr lang="en-US" dirty="0" smtClean="0">
                <a:solidFill>
                  <a:schemeClr val="bg1"/>
                </a:solidFill>
              </a:rPr>
              <a:t>Full-Scale Field </a:t>
            </a:r>
            <a:r>
              <a:rPr lang="en-US" dirty="0">
                <a:solidFill>
                  <a:schemeClr val="bg1"/>
                </a:solidFill>
              </a:rPr>
              <a:t>Study 		 </a:t>
            </a:r>
          </a:p>
        </p:txBody>
      </p:sp>
      <p:sp>
        <p:nvSpPr>
          <p:cNvPr id="157699" name="Rectangle 3"/>
          <p:cNvSpPr>
            <a:spLocks noGrp="1" noChangeArrowheads="1"/>
          </p:cNvSpPr>
          <p:nvPr>
            <p:ph idx="1"/>
          </p:nvPr>
        </p:nvSpPr>
        <p:spPr>
          <a:xfrm>
            <a:off x="457200" y="2057400"/>
            <a:ext cx="4638907" cy="4191000"/>
          </a:xfrm>
        </p:spPr>
        <p:txBody>
          <a:bodyPr/>
          <a:lstStyle/>
          <a:p>
            <a:pPr>
              <a:buFontTx/>
              <a:buNone/>
            </a:pPr>
            <a:r>
              <a:rPr lang="en-US" sz="1800" b="1" i="1" dirty="0"/>
              <a:t>Purpose / Objective:</a:t>
            </a:r>
          </a:p>
          <a:p>
            <a:r>
              <a:rPr lang="en-US" sz="1600" dirty="0"/>
              <a:t>Validate performance of </a:t>
            </a:r>
            <a:r>
              <a:rPr lang="en-US" sz="1600" dirty="0" err="1" smtClean="0"/>
              <a:t>Triaxial</a:t>
            </a:r>
            <a:r>
              <a:rPr lang="en-US" sz="1600" dirty="0" smtClean="0"/>
              <a:t> Geogrid in </a:t>
            </a:r>
            <a:r>
              <a:rPr lang="en-US" sz="1600" dirty="0"/>
              <a:t>a representative field study.</a:t>
            </a:r>
          </a:p>
          <a:p>
            <a:r>
              <a:rPr lang="en-US" sz="1600" dirty="0"/>
              <a:t>Attempt to differentiate between </a:t>
            </a:r>
            <a:r>
              <a:rPr lang="en-US" sz="1600" dirty="0" err="1" smtClean="0"/>
              <a:t>Triaxial</a:t>
            </a:r>
            <a:r>
              <a:rPr lang="en-US" sz="1600" dirty="0" smtClean="0"/>
              <a:t> </a:t>
            </a:r>
            <a:r>
              <a:rPr lang="en-US" sz="1600" dirty="0"/>
              <a:t>and BX in the following ways:</a:t>
            </a:r>
          </a:p>
          <a:p>
            <a:pPr lvl="1"/>
            <a:r>
              <a:rPr lang="en-US" sz="1600" dirty="0" err="1"/>
              <a:t>Compactive</a:t>
            </a:r>
            <a:r>
              <a:rPr lang="en-US" sz="1600" dirty="0"/>
              <a:t> effort and time required to achieve serviceable traffic surface.</a:t>
            </a:r>
          </a:p>
          <a:p>
            <a:pPr lvl="1"/>
            <a:r>
              <a:rPr lang="en-US" sz="1600" dirty="0"/>
              <a:t>Resistance to surface deformations from trafficking.</a:t>
            </a:r>
          </a:p>
          <a:p>
            <a:pPr lvl="1"/>
            <a:r>
              <a:rPr lang="en-US" sz="1600" dirty="0"/>
              <a:t>Magnitude of subgrade deformations from trafficking</a:t>
            </a:r>
            <a:r>
              <a:rPr lang="en-US" sz="1600" dirty="0" smtClean="0"/>
              <a:t>.</a:t>
            </a:r>
            <a:endParaRPr lang="en-US" sz="1600" dirty="0"/>
          </a:p>
        </p:txBody>
      </p:sp>
      <p:pic>
        <p:nvPicPr>
          <p:cNvPr id="157700" name="Picture 4"/>
          <p:cNvPicPr>
            <a:picLocks noChangeAspect="1" noChangeArrowheads="1"/>
          </p:cNvPicPr>
          <p:nvPr/>
        </p:nvPicPr>
        <p:blipFill>
          <a:blip r:embed="rId2" cstate="print"/>
          <a:srcRect/>
          <a:stretch>
            <a:fillRect/>
          </a:stretch>
        </p:blipFill>
        <p:spPr bwMode="auto">
          <a:xfrm>
            <a:off x="5486400" y="1828800"/>
            <a:ext cx="3048000" cy="2279650"/>
          </a:xfrm>
          <a:prstGeom prst="rect">
            <a:avLst/>
          </a:prstGeom>
          <a:noFill/>
          <a:ln w="9525">
            <a:noFill/>
            <a:miter lim="800000"/>
            <a:headEnd/>
            <a:tailEnd/>
          </a:ln>
          <a:effectLst/>
        </p:spPr>
      </p:pic>
      <p:pic>
        <p:nvPicPr>
          <p:cNvPr id="157701" name="Picture 5"/>
          <p:cNvPicPr>
            <a:picLocks noChangeAspect="1" noChangeArrowheads="1"/>
          </p:cNvPicPr>
          <p:nvPr/>
        </p:nvPicPr>
        <p:blipFill>
          <a:blip r:embed="rId3" cstate="print"/>
          <a:srcRect/>
          <a:stretch>
            <a:fillRect/>
          </a:stretch>
        </p:blipFill>
        <p:spPr bwMode="auto">
          <a:xfrm>
            <a:off x="5486403" y="4267274"/>
            <a:ext cx="3105150" cy="2322513"/>
          </a:xfrm>
          <a:prstGeom prst="rect">
            <a:avLst/>
          </a:prstGeom>
          <a:noFill/>
          <a:ln w="9525">
            <a:noFill/>
            <a:miter lim="800000"/>
            <a:headEnd/>
            <a:tailEnd/>
          </a:ln>
          <a:effectLst/>
        </p:spPr>
      </p:pic>
      <p:sp>
        <p:nvSpPr>
          <p:cNvPr id="7" name="Rectangle 6"/>
          <p:cNvSpPr/>
          <p:nvPr/>
        </p:nvSpPr>
        <p:spPr bwMode="auto">
          <a:xfrm>
            <a:off x="8669867" y="6389511"/>
            <a:ext cx="304800" cy="3273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3200">
              <a:solidFill>
                <a:srgbClr val="000000"/>
              </a:solidFill>
              <a:latin typeface="Verdana" pitchFamily="-80" charset="-52"/>
              <a:ea typeface="ヒラギノ角ゴ Pro W3" charset="-128"/>
              <a:cs typeface="ヒラギノ角ゴ Pro W3" charset="-128"/>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9" name="Picture 9"/>
          <p:cNvPicPr>
            <a:picLocks noChangeAspect="1" noChangeArrowheads="1"/>
          </p:cNvPicPr>
          <p:nvPr/>
        </p:nvPicPr>
        <p:blipFill>
          <a:blip r:embed="rId2" cstate="print"/>
          <a:srcRect/>
          <a:stretch>
            <a:fillRect/>
          </a:stretch>
        </p:blipFill>
        <p:spPr bwMode="auto">
          <a:xfrm>
            <a:off x="381000" y="1419299"/>
            <a:ext cx="8350250" cy="2695575"/>
          </a:xfrm>
          <a:prstGeom prst="rect">
            <a:avLst/>
          </a:prstGeom>
          <a:noFill/>
          <a:ln w="9525">
            <a:noFill/>
            <a:miter lim="800000"/>
            <a:headEnd/>
            <a:tailEnd/>
          </a:ln>
          <a:effectLst/>
        </p:spPr>
      </p:pic>
      <p:sp>
        <p:nvSpPr>
          <p:cNvPr id="184322" name="Text Box 2"/>
          <p:cNvSpPr txBox="1">
            <a:spLocks noChangeArrowheads="1"/>
          </p:cNvSpPr>
          <p:nvPr/>
        </p:nvSpPr>
        <p:spPr bwMode="auto">
          <a:xfrm>
            <a:off x="4267200" y="1568450"/>
            <a:ext cx="1600200" cy="336550"/>
          </a:xfrm>
          <a:prstGeom prst="rect">
            <a:avLst/>
          </a:prstGeom>
          <a:noFill/>
          <a:ln w="9525">
            <a:noFill/>
            <a:miter lim="800000"/>
            <a:headEnd/>
            <a:tailEnd/>
          </a:ln>
          <a:effectLst/>
        </p:spPr>
        <p:txBody>
          <a:bodyPr>
            <a:spAutoFit/>
          </a:bodyPr>
          <a:lstStyle/>
          <a:p>
            <a:pPr fontAlgn="auto">
              <a:spcBef>
                <a:spcPct val="50000"/>
              </a:spcBef>
              <a:spcAft>
                <a:spcPts val="0"/>
              </a:spcAft>
            </a:pPr>
            <a:r>
              <a:rPr lang="en-US" sz="1600" b="1" i="1" dirty="0">
                <a:solidFill>
                  <a:srgbClr val="000000"/>
                </a:solidFill>
                <a:latin typeface="Calibri" pitchFamily="34" charset="0"/>
                <a:cs typeface="+mn-cs"/>
              </a:rPr>
              <a:t>Biaxial</a:t>
            </a:r>
          </a:p>
        </p:txBody>
      </p:sp>
      <p:pic>
        <p:nvPicPr>
          <p:cNvPr id="184331" name="Picture 11"/>
          <p:cNvPicPr>
            <a:picLocks noChangeAspect="1" noChangeArrowheads="1"/>
          </p:cNvPicPr>
          <p:nvPr/>
        </p:nvPicPr>
        <p:blipFill>
          <a:blip r:embed="rId3" cstate="print"/>
          <a:srcRect/>
          <a:stretch>
            <a:fillRect/>
          </a:stretch>
        </p:blipFill>
        <p:spPr bwMode="auto">
          <a:xfrm>
            <a:off x="371512" y="4116388"/>
            <a:ext cx="8391525" cy="2665412"/>
          </a:xfrm>
          <a:prstGeom prst="rect">
            <a:avLst/>
          </a:prstGeom>
          <a:noFill/>
          <a:ln w="9525">
            <a:noFill/>
            <a:miter lim="800000"/>
            <a:headEnd/>
            <a:tailEnd/>
          </a:ln>
          <a:effectLst/>
        </p:spPr>
      </p:pic>
      <p:sp>
        <p:nvSpPr>
          <p:cNvPr id="184323" name="Text Box 3"/>
          <p:cNvSpPr txBox="1">
            <a:spLocks noChangeArrowheads="1"/>
          </p:cNvSpPr>
          <p:nvPr/>
        </p:nvSpPr>
        <p:spPr bwMode="auto">
          <a:xfrm>
            <a:off x="1143000" y="5715000"/>
            <a:ext cx="1600200" cy="274638"/>
          </a:xfrm>
          <a:prstGeom prst="rect">
            <a:avLst/>
          </a:prstGeom>
          <a:noFill/>
          <a:ln w="9525">
            <a:noFill/>
            <a:miter lim="800000"/>
            <a:headEnd/>
            <a:tailEnd/>
          </a:ln>
          <a:effectLst/>
        </p:spPr>
        <p:txBody>
          <a:bodyPr>
            <a:spAutoFit/>
          </a:bodyPr>
          <a:lstStyle/>
          <a:p>
            <a:pPr fontAlgn="auto">
              <a:spcBef>
                <a:spcPct val="50000"/>
              </a:spcBef>
              <a:spcAft>
                <a:spcPts val="0"/>
              </a:spcAft>
            </a:pPr>
            <a:r>
              <a:rPr lang="en-US" sz="1200" b="1" i="1">
                <a:solidFill>
                  <a:srgbClr val="000000"/>
                </a:solidFill>
                <a:latin typeface="Calibri" pitchFamily="34" charset="0"/>
                <a:cs typeface="+mn-cs"/>
              </a:rPr>
              <a:t>CBR 0.4</a:t>
            </a:r>
          </a:p>
        </p:txBody>
      </p:sp>
      <p:sp>
        <p:nvSpPr>
          <p:cNvPr id="184332" name="Text Box 12"/>
          <p:cNvSpPr txBox="1">
            <a:spLocks noChangeArrowheads="1"/>
          </p:cNvSpPr>
          <p:nvPr/>
        </p:nvSpPr>
        <p:spPr bwMode="auto">
          <a:xfrm>
            <a:off x="1143000" y="3078237"/>
            <a:ext cx="1600200" cy="274637"/>
          </a:xfrm>
          <a:prstGeom prst="rect">
            <a:avLst/>
          </a:prstGeom>
          <a:noFill/>
          <a:ln w="9525">
            <a:noFill/>
            <a:miter lim="800000"/>
            <a:headEnd/>
            <a:tailEnd/>
          </a:ln>
          <a:effectLst/>
        </p:spPr>
        <p:txBody>
          <a:bodyPr>
            <a:spAutoFit/>
          </a:bodyPr>
          <a:lstStyle/>
          <a:p>
            <a:pPr fontAlgn="auto">
              <a:spcBef>
                <a:spcPct val="50000"/>
              </a:spcBef>
              <a:spcAft>
                <a:spcPts val="0"/>
              </a:spcAft>
            </a:pPr>
            <a:r>
              <a:rPr lang="en-US" sz="1200" b="1" i="1">
                <a:solidFill>
                  <a:srgbClr val="000000"/>
                </a:solidFill>
                <a:latin typeface="Calibri" pitchFamily="34" charset="0"/>
                <a:cs typeface="+mn-cs"/>
              </a:rPr>
              <a:t>CBR 0.4</a:t>
            </a:r>
          </a:p>
        </p:txBody>
      </p:sp>
      <p:sp>
        <p:nvSpPr>
          <p:cNvPr id="184333" name="Text Box 13"/>
          <p:cNvSpPr txBox="1">
            <a:spLocks noChangeArrowheads="1"/>
          </p:cNvSpPr>
          <p:nvPr/>
        </p:nvSpPr>
        <p:spPr bwMode="auto">
          <a:xfrm>
            <a:off x="4343400" y="4235450"/>
            <a:ext cx="914400" cy="336550"/>
          </a:xfrm>
          <a:prstGeom prst="rect">
            <a:avLst/>
          </a:prstGeom>
          <a:noFill/>
          <a:ln w="9525">
            <a:noFill/>
            <a:miter lim="800000"/>
            <a:headEnd/>
            <a:tailEnd/>
          </a:ln>
          <a:effectLst/>
        </p:spPr>
        <p:txBody>
          <a:bodyPr wrap="square">
            <a:spAutoFit/>
          </a:bodyPr>
          <a:lstStyle/>
          <a:p>
            <a:pPr fontAlgn="auto">
              <a:spcBef>
                <a:spcPct val="50000"/>
              </a:spcBef>
              <a:spcAft>
                <a:spcPts val="0"/>
              </a:spcAft>
            </a:pPr>
            <a:r>
              <a:rPr lang="en-US" sz="1600" b="1" i="1" dirty="0">
                <a:solidFill>
                  <a:srgbClr val="000000"/>
                </a:solidFill>
                <a:latin typeface="Calibri" pitchFamily="34" charset="0"/>
                <a:cs typeface="+mn-cs"/>
              </a:rPr>
              <a:t>TriAx</a:t>
            </a:r>
            <a:r>
              <a:rPr lang="en-US" sz="1600" b="1" i="1" baseline="30000" dirty="0">
                <a:solidFill>
                  <a:srgbClr val="000000"/>
                </a:solidFill>
                <a:latin typeface="Arial"/>
                <a:cs typeface="Arial"/>
              </a:rPr>
              <a:t>®</a:t>
            </a:r>
            <a:endParaRPr lang="en-US" sz="1600" b="1" i="1" baseline="30000" dirty="0">
              <a:solidFill>
                <a:srgbClr val="000000"/>
              </a:solidFill>
              <a:latin typeface="Calibri" pitchFamily="34" charset="0"/>
              <a:cs typeface="+mn-cs"/>
            </a:endParaRPr>
          </a:p>
        </p:txBody>
      </p:sp>
      <p:sp>
        <p:nvSpPr>
          <p:cNvPr id="8" name="Rectangle 2"/>
          <p:cNvSpPr>
            <a:spLocks noGrp="1" noChangeArrowheads="1"/>
          </p:cNvSpPr>
          <p:nvPr>
            <p:ph type="title"/>
          </p:nvPr>
        </p:nvSpPr>
        <p:spPr/>
        <p:txBody>
          <a:bodyPr/>
          <a:lstStyle/>
          <a:p>
            <a:r>
              <a:rPr lang="en-US" dirty="0" smtClean="0"/>
              <a:t>Full-Scale Field </a:t>
            </a:r>
            <a:r>
              <a:rPr lang="en-US" dirty="0"/>
              <a:t>Study 		 </a:t>
            </a:r>
          </a:p>
        </p:txBody>
      </p:sp>
      <p:sp>
        <p:nvSpPr>
          <p:cNvPr id="9" name="Rectangle 8"/>
          <p:cNvSpPr/>
          <p:nvPr/>
        </p:nvSpPr>
        <p:spPr bwMode="auto">
          <a:xfrm>
            <a:off x="8771467" y="6400800"/>
            <a:ext cx="124177" cy="2822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3200">
              <a:solidFill>
                <a:srgbClr val="000000"/>
              </a:solidFill>
              <a:latin typeface="Verdana" pitchFamily="-80" charset="-52"/>
              <a:ea typeface="ヒラギノ角ゴ Pro W3" charset="-128"/>
              <a:cs typeface="ヒラギノ角ゴ Pro W3" charset="-128"/>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90488" y="6527800"/>
            <a:ext cx="326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2pPr>
            <a:lvl3pPr marL="11430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3pPr>
            <a:lvl4pPr marL="16002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9pPr>
          </a:lstStyle>
          <a:p>
            <a:pPr eaLnBrk="0" hangingPunct="0">
              <a:spcBef>
                <a:spcPct val="0"/>
              </a:spcBef>
              <a:buClrTx/>
              <a:buFontTx/>
              <a:buNone/>
            </a:pPr>
            <a:r>
              <a:rPr lang="en-US" altLang="en-US" sz="1400" i="1">
                <a:solidFill>
                  <a:srgbClr val="000000"/>
                </a:solidFill>
                <a:ea typeface="ヒラギノ角ゴ Pro W3"/>
                <a:cs typeface="ヒラギノ角ゴ Pro W3"/>
              </a:rPr>
              <a:t>Source:  USACOE ETL 1110-1-189</a:t>
            </a:r>
          </a:p>
        </p:txBody>
      </p:sp>
      <p:grpSp>
        <p:nvGrpSpPr>
          <p:cNvPr id="28675" name="Group 5"/>
          <p:cNvGrpSpPr>
            <a:grpSpLocks/>
          </p:cNvGrpSpPr>
          <p:nvPr/>
        </p:nvGrpSpPr>
        <p:grpSpPr bwMode="auto">
          <a:xfrm>
            <a:off x="1787525" y="1762125"/>
            <a:ext cx="5119688" cy="4416425"/>
            <a:chOff x="3368" y="1051"/>
            <a:chExt cx="2136" cy="1486"/>
          </a:xfrm>
        </p:grpSpPr>
        <p:sp>
          <p:nvSpPr>
            <p:cNvPr id="28677" name="Rectangle 6"/>
            <p:cNvSpPr>
              <a:spLocks noChangeArrowheads="1"/>
            </p:cNvSpPr>
            <p:nvPr/>
          </p:nvSpPr>
          <p:spPr bwMode="auto">
            <a:xfrm>
              <a:off x="3373" y="1801"/>
              <a:ext cx="2131" cy="469"/>
            </a:xfrm>
            <a:prstGeom prst="rect">
              <a:avLst/>
            </a:prstGeom>
            <a:gradFill rotWithShape="0">
              <a:gsLst>
                <a:gs pos="0">
                  <a:srgbClr val="CC6600"/>
                </a:gs>
                <a:gs pos="100000">
                  <a:srgbClr val="FFCC66"/>
                </a:gs>
              </a:gsLst>
              <a:lin ang="5400000" scaled="1"/>
            </a:gradFill>
            <a:ln w="9525">
              <a:solidFill>
                <a:schemeClr val="tx1"/>
              </a:solidFill>
              <a:miter lim="800000"/>
              <a:headEnd type="none" w="sm" len="sm"/>
              <a:tailEnd type="none" w="sm" len="sm"/>
            </a:ln>
          </p:spPr>
          <p:txBody>
            <a:bodyPr wrap="none" anchor="ctr"/>
            <a:lstStyle>
              <a:lvl1pPr>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2pPr>
              <a:lvl3pPr marL="11430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3pPr>
              <a:lvl4pPr marL="16002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FontTx/>
                <a:buNone/>
              </a:pPr>
              <a:endParaRPr lang="en-US" altLang="en-US" sz="2400">
                <a:solidFill>
                  <a:srgbClr val="FFFFFF"/>
                </a:solidFill>
                <a:latin typeface="Arial" panose="020B0604020202020204" pitchFamily="34" charset="0"/>
                <a:ea typeface="ＭＳ Ｐゴシック" panose="020B0600070205080204" pitchFamily="34" charset="-128"/>
              </a:endParaRPr>
            </a:p>
          </p:txBody>
        </p:sp>
        <p:sp>
          <p:nvSpPr>
            <p:cNvPr id="28678" name="Freeform 7" descr="Granite"/>
            <p:cNvSpPr>
              <a:spLocks/>
            </p:cNvSpPr>
            <p:nvPr/>
          </p:nvSpPr>
          <p:spPr bwMode="auto">
            <a:xfrm>
              <a:off x="3368" y="1455"/>
              <a:ext cx="2136" cy="502"/>
            </a:xfrm>
            <a:custGeom>
              <a:avLst/>
              <a:gdLst>
                <a:gd name="T0" fmla="*/ 0 w 1341"/>
                <a:gd name="T1" fmla="*/ 32972 h 270"/>
                <a:gd name="T2" fmla="*/ 0 w 1341"/>
                <a:gd name="T3" fmla="*/ 5998 h 270"/>
                <a:gd name="T4" fmla="*/ 11813 w 1341"/>
                <a:gd name="T5" fmla="*/ 5998 h 270"/>
                <a:gd name="T6" fmla="*/ 15667 w 1341"/>
                <a:gd name="T7" fmla="*/ 6440 h 270"/>
                <a:gd name="T8" fmla="*/ 19781 w 1341"/>
                <a:gd name="T9" fmla="*/ 1683 h 270"/>
                <a:gd name="T10" fmla="*/ 21758 w 1341"/>
                <a:gd name="T11" fmla="*/ 443 h 270"/>
                <a:gd name="T12" fmla="*/ 23864 w 1341"/>
                <a:gd name="T13" fmla="*/ 4286 h 270"/>
                <a:gd name="T14" fmla="*/ 26854 w 1341"/>
                <a:gd name="T15" fmla="*/ 9469 h 270"/>
                <a:gd name="T16" fmla="*/ 30197 w 1341"/>
                <a:gd name="T17" fmla="*/ 11602 h 270"/>
                <a:gd name="T18" fmla="*/ 33955 w 1341"/>
                <a:gd name="T19" fmla="*/ 9469 h 270"/>
                <a:gd name="T20" fmla="*/ 35802 w 1341"/>
                <a:gd name="T21" fmla="*/ 3851 h 270"/>
                <a:gd name="T22" fmla="*/ 37527 w 1341"/>
                <a:gd name="T23" fmla="*/ 0 h 270"/>
                <a:gd name="T24" fmla="*/ 39775 w 1341"/>
                <a:gd name="T25" fmla="*/ 824 h 270"/>
                <a:gd name="T26" fmla="*/ 43755 w 1341"/>
                <a:gd name="T27" fmla="*/ 6440 h 270"/>
                <a:gd name="T28" fmla="*/ 55563 w 1341"/>
                <a:gd name="T29" fmla="*/ 6440 h 270"/>
                <a:gd name="T30" fmla="*/ 55563 w 1341"/>
                <a:gd name="T31" fmla="*/ 33407 h 270"/>
                <a:gd name="T32" fmla="*/ 43497 w 1341"/>
                <a:gd name="T33" fmla="*/ 31723 h 270"/>
                <a:gd name="T34" fmla="*/ 40764 w 1341"/>
                <a:gd name="T35" fmla="*/ 30390 h 270"/>
                <a:gd name="T36" fmla="*/ 36287 w 1341"/>
                <a:gd name="T37" fmla="*/ 34236 h 270"/>
                <a:gd name="T38" fmla="*/ 33693 w 1341"/>
                <a:gd name="T39" fmla="*/ 36839 h 270"/>
                <a:gd name="T40" fmla="*/ 30834 w 1341"/>
                <a:gd name="T41" fmla="*/ 38550 h 270"/>
                <a:gd name="T42" fmla="*/ 27340 w 1341"/>
                <a:gd name="T43" fmla="*/ 35575 h 270"/>
                <a:gd name="T44" fmla="*/ 24971 w 1341"/>
                <a:gd name="T45" fmla="*/ 32554 h 270"/>
                <a:gd name="T46" fmla="*/ 22865 w 1341"/>
                <a:gd name="T47" fmla="*/ 29943 h 270"/>
                <a:gd name="T48" fmla="*/ 19912 w 1341"/>
                <a:gd name="T49" fmla="*/ 29577 h 270"/>
                <a:gd name="T50" fmla="*/ 16550 w 1341"/>
                <a:gd name="T51" fmla="*/ 32554 h 270"/>
                <a:gd name="T52" fmla="*/ 12802 w 1341"/>
                <a:gd name="T53" fmla="*/ 34699 h 270"/>
                <a:gd name="T54" fmla="*/ 10062 w 1341"/>
                <a:gd name="T55" fmla="*/ 33878 h 270"/>
                <a:gd name="T56" fmla="*/ 0 w 1341"/>
                <a:gd name="T57" fmla="*/ 32972 h 2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41"/>
                <a:gd name="T88" fmla="*/ 0 h 270"/>
                <a:gd name="T89" fmla="*/ 1341 w 1341"/>
                <a:gd name="T90" fmla="*/ 270 h 27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41" h="270">
                  <a:moveTo>
                    <a:pt x="0" y="231"/>
                  </a:moveTo>
                  <a:lnTo>
                    <a:pt x="0" y="42"/>
                  </a:lnTo>
                  <a:lnTo>
                    <a:pt x="285" y="42"/>
                  </a:lnTo>
                  <a:lnTo>
                    <a:pt x="378" y="45"/>
                  </a:lnTo>
                  <a:lnTo>
                    <a:pt x="477" y="12"/>
                  </a:lnTo>
                  <a:lnTo>
                    <a:pt x="525" y="3"/>
                  </a:lnTo>
                  <a:lnTo>
                    <a:pt x="576" y="30"/>
                  </a:lnTo>
                  <a:lnTo>
                    <a:pt x="648" y="66"/>
                  </a:lnTo>
                  <a:lnTo>
                    <a:pt x="729" y="81"/>
                  </a:lnTo>
                  <a:lnTo>
                    <a:pt x="819" y="66"/>
                  </a:lnTo>
                  <a:lnTo>
                    <a:pt x="864" y="27"/>
                  </a:lnTo>
                  <a:lnTo>
                    <a:pt x="906" y="0"/>
                  </a:lnTo>
                  <a:lnTo>
                    <a:pt x="960" y="6"/>
                  </a:lnTo>
                  <a:lnTo>
                    <a:pt x="1056" y="45"/>
                  </a:lnTo>
                  <a:lnTo>
                    <a:pt x="1341" y="45"/>
                  </a:lnTo>
                  <a:lnTo>
                    <a:pt x="1341" y="234"/>
                  </a:lnTo>
                  <a:lnTo>
                    <a:pt x="1050" y="222"/>
                  </a:lnTo>
                  <a:lnTo>
                    <a:pt x="984" y="213"/>
                  </a:lnTo>
                  <a:lnTo>
                    <a:pt x="876" y="240"/>
                  </a:lnTo>
                  <a:lnTo>
                    <a:pt x="813" y="258"/>
                  </a:lnTo>
                  <a:lnTo>
                    <a:pt x="744" y="270"/>
                  </a:lnTo>
                  <a:lnTo>
                    <a:pt x="660" y="249"/>
                  </a:lnTo>
                  <a:lnTo>
                    <a:pt x="603" y="228"/>
                  </a:lnTo>
                  <a:lnTo>
                    <a:pt x="552" y="210"/>
                  </a:lnTo>
                  <a:lnTo>
                    <a:pt x="480" y="207"/>
                  </a:lnTo>
                  <a:lnTo>
                    <a:pt x="399" y="228"/>
                  </a:lnTo>
                  <a:cubicBezTo>
                    <a:pt x="324" y="250"/>
                    <a:pt x="335" y="242"/>
                    <a:pt x="309" y="243"/>
                  </a:cubicBezTo>
                  <a:lnTo>
                    <a:pt x="243" y="237"/>
                  </a:lnTo>
                  <a:lnTo>
                    <a:pt x="0" y="231"/>
                  </a:lnTo>
                  <a:close/>
                </a:path>
              </a:pathLst>
            </a:custGeom>
            <a:blipFill dpi="0" rotWithShape="0">
              <a:blip r:embed="rId3"/>
              <a:srcRect/>
              <a:tile tx="0" ty="0" sx="100000" sy="100000" flip="none" algn="tl"/>
            </a:blipFill>
            <a:ln w="12700">
              <a:solidFill>
                <a:schemeClr val="tx1"/>
              </a:solidFill>
              <a:round/>
              <a:headEnd type="none" w="sm" len="sm"/>
              <a:tailEnd type="none" w="sm" len="sm"/>
            </a:ln>
          </p:spPr>
          <p:txBody>
            <a:bodyPr/>
            <a:lstStyle/>
            <a:p>
              <a:pPr eaLnBrk="0" hangingPunct="0"/>
              <a:endParaRPr lang="en-US">
                <a:solidFill>
                  <a:srgbClr val="000000"/>
                </a:solidFill>
              </a:endParaRPr>
            </a:p>
          </p:txBody>
        </p:sp>
        <p:sp>
          <p:nvSpPr>
            <p:cNvPr id="28679" name="Freeform 8" descr="Small grid"/>
            <p:cNvSpPr>
              <a:spLocks/>
            </p:cNvSpPr>
            <p:nvPr/>
          </p:nvSpPr>
          <p:spPr bwMode="auto">
            <a:xfrm>
              <a:off x="3373" y="1784"/>
              <a:ext cx="2131" cy="190"/>
            </a:xfrm>
            <a:custGeom>
              <a:avLst/>
              <a:gdLst>
                <a:gd name="T0" fmla="*/ 134 w 1338"/>
                <a:gd name="T1" fmla="*/ 5670 h 102"/>
                <a:gd name="T2" fmla="*/ 11929 w 1338"/>
                <a:gd name="T3" fmla="*/ 6054 h 102"/>
                <a:gd name="T4" fmla="*/ 14159 w 1338"/>
                <a:gd name="T5" fmla="*/ 5670 h 102"/>
                <a:gd name="T6" fmla="*/ 16499 w 1338"/>
                <a:gd name="T7" fmla="*/ 3880 h 102"/>
                <a:gd name="T8" fmla="*/ 18867 w 1338"/>
                <a:gd name="T9" fmla="*/ 1714 h 102"/>
                <a:gd name="T10" fmla="*/ 20616 w 1338"/>
                <a:gd name="T11" fmla="*/ 0 h 102"/>
                <a:gd name="T12" fmla="*/ 22094 w 1338"/>
                <a:gd name="T13" fmla="*/ 447 h 102"/>
                <a:gd name="T14" fmla="*/ 26074 w 1338"/>
                <a:gd name="T15" fmla="*/ 5670 h 102"/>
                <a:gd name="T16" fmla="*/ 28202 w 1338"/>
                <a:gd name="T17" fmla="*/ 8233 h 102"/>
                <a:gd name="T18" fmla="*/ 30798 w 1338"/>
                <a:gd name="T19" fmla="*/ 10452 h 102"/>
                <a:gd name="T20" fmla="*/ 32548 w 1338"/>
                <a:gd name="T21" fmla="*/ 8727 h 102"/>
                <a:gd name="T22" fmla="*/ 39876 w 1338"/>
                <a:gd name="T23" fmla="*/ 2179 h 102"/>
                <a:gd name="T24" fmla="*/ 41615 w 1338"/>
                <a:gd name="T25" fmla="*/ 447 h 102"/>
                <a:gd name="T26" fmla="*/ 43729 w 1338"/>
                <a:gd name="T27" fmla="*/ 3504 h 102"/>
                <a:gd name="T28" fmla="*/ 55400 w 1338"/>
                <a:gd name="T29" fmla="*/ 4344 h 102"/>
                <a:gd name="T30" fmla="*/ 55400 w 1338"/>
                <a:gd name="T31" fmla="*/ 9573 h 102"/>
                <a:gd name="T32" fmla="*/ 44579 w 1338"/>
                <a:gd name="T33" fmla="*/ 8727 h 102"/>
                <a:gd name="T34" fmla="*/ 41494 w 1338"/>
                <a:gd name="T35" fmla="*/ 6054 h 102"/>
                <a:gd name="T36" fmla="*/ 36654 w 1338"/>
                <a:gd name="T37" fmla="*/ 10452 h 102"/>
                <a:gd name="T38" fmla="*/ 31059 w 1338"/>
                <a:gd name="T39" fmla="*/ 14781 h 102"/>
                <a:gd name="T40" fmla="*/ 28065 w 1338"/>
                <a:gd name="T41" fmla="*/ 13904 h 102"/>
                <a:gd name="T42" fmla="*/ 21982 w 1338"/>
                <a:gd name="T43" fmla="*/ 5670 h 102"/>
                <a:gd name="T44" fmla="*/ 19611 w 1338"/>
                <a:gd name="T45" fmla="*/ 6527 h 102"/>
                <a:gd name="T46" fmla="*/ 14656 w 1338"/>
                <a:gd name="T47" fmla="*/ 11724 h 102"/>
                <a:gd name="T48" fmla="*/ 11311 w 1338"/>
                <a:gd name="T49" fmla="*/ 11724 h 102"/>
                <a:gd name="T50" fmla="*/ 0 w 1338"/>
                <a:gd name="T51" fmla="*/ 11724 h 102"/>
                <a:gd name="T52" fmla="*/ 134 w 1338"/>
                <a:gd name="T53" fmla="*/ 5670 h 10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38"/>
                <a:gd name="T82" fmla="*/ 0 h 102"/>
                <a:gd name="T83" fmla="*/ 1338 w 1338"/>
                <a:gd name="T84" fmla="*/ 102 h 10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38" h="102">
                  <a:moveTo>
                    <a:pt x="3" y="39"/>
                  </a:moveTo>
                  <a:lnTo>
                    <a:pt x="288" y="42"/>
                  </a:lnTo>
                  <a:lnTo>
                    <a:pt x="342" y="39"/>
                  </a:lnTo>
                  <a:lnTo>
                    <a:pt x="399" y="27"/>
                  </a:lnTo>
                  <a:lnTo>
                    <a:pt x="456" y="12"/>
                  </a:lnTo>
                  <a:lnTo>
                    <a:pt x="498" y="0"/>
                  </a:lnTo>
                  <a:lnTo>
                    <a:pt x="534" y="3"/>
                  </a:lnTo>
                  <a:lnTo>
                    <a:pt x="630" y="39"/>
                  </a:lnTo>
                  <a:lnTo>
                    <a:pt x="681" y="57"/>
                  </a:lnTo>
                  <a:lnTo>
                    <a:pt x="744" y="72"/>
                  </a:lnTo>
                  <a:lnTo>
                    <a:pt x="786" y="60"/>
                  </a:lnTo>
                  <a:lnTo>
                    <a:pt x="963" y="15"/>
                  </a:lnTo>
                  <a:lnTo>
                    <a:pt x="1005" y="3"/>
                  </a:lnTo>
                  <a:lnTo>
                    <a:pt x="1056" y="24"/>
                  </a:lnTo>
                  <a:lnTo>
                    <a:pt x="1338" y="30"/>
                  </a:lnTo>
                  <a:lnTo>
                    <a:pt x="1338" y="66"/>
                  </a:lnTo>
                  <a:lnTo>
                    <a:pt x="1077" y="60"/>
                  </a:lnTo>
                  <a:lnTo>
                    <a:pt x="1002" y="42"/>
                  </a:lnTo>
                  <a:lnTo>
                    <a:pt x="885" y="72"/>
                  </a:lnTo>
                  <a:lnTo>
                    <a:pt x="750" y="102"/>
                  </a:lnTo>
                  <a:lnTo>
                    <a:pt x="678" y="96"/>
                  </a:lnTo>
                  <a:lnTo>
                    <a:pt x="531" y="39"/>
                  </a:lnTo>
                  <a:lnTo>
                    <a:pt x="474" y="45"/>
                  </a:lnTo>
                  <a:lnTo>
                    <a:pt x="354" y="81"/>
                  </a:lnTo>
                  <a:lnTo>
                    <a:pt x="273" y="81"/>
                  </a:lnTo>
                  <a:lnTo>
                    <a:pt x="0" y="81"/>
                  </a:lnTo>
                  <a:lnTo>
                    <a:pt x="3" y="39"/>
                  </a:lnTo>
                  <a:close/>
                </a:path>
              </a:pathLst>
            </a:custGeom>
            <a:pattFill prst="smGrid">
              <a:fgClr>
                <a:schemeClr val="tx1"/>
              </a:fgClr>
              <a:bgClr>
                <a:schemeClr val="bg1"/>
              </a:bgClr>
            </a:pattFill>
            <a:ln w="12700">
              <a:solidFill>
                <a:schemeClr val="tx1"/>
              </a:solidFill>
              <a:round/>
              <a:headEnd type="none" w="sm" len="sm"/>
              <a:tailEnd type="none" w="sm" len="sm"/>
            </a:ln>
          </p:spPr>
          <p:txBody>
            <a:bodyPr/>
            <a:lstStyle/>
            <a:p>
              <a:pPr eaLnBrk="0" hangingPunct="0"/>
              <a:endParaRPr lang="en-US">
                <a:solidFill>
                  <a:srgbClr val="000000"/>
                </a:solidFill>
              </a:endParaRPr>
            </a:p>
          </p:txBody>
        </p:sp>
        <p:grpSp>
          <p:nvGrpSpPr>
            <p:cNvPr id="28680" name="Group 9"/>
            <p:cNvGrpSpPr>
              <a:grpSpLocks/>
            </p:cNvGrpSpPr>
            <p:nvPr/>
          </p:nvGrpSpPr>
          <p:grpSpPr bwMode="auto">
            <a:xfrm>
              <a:off x="4375" y="1051"/>
              <a:ext cx="313" cy="553"/>
              <a:chOff x="3768" y="180"/>
              <a:chExt cx="473" cy="1164"/>
            </a:xfrm>
          </p:grpSpPr>
          <p:sp>
            <p:nvSpPr>
              <p:cNvPr id="28694" name="Freeform 10"/>
              <p:cNvSpPr>
                <a:spLocks/>
              </p:cNvSpPr>
              <p:nvPr/>
            </p:nvSpPr>
            <p:spPr bwMode="auto">
              <a:xfrm>
                <a:off x="3768" y="180"/>
                <a:ext cx="473" cy="1164"/>
              </a:xfrm>
              <a:custGeom>
                <a:avLst/>
                <a:gdLst>
                  <a:gd name="T0" fmla="*/ 24 w 473"/>
                  <a:gd name="T1" fmla="*/ 492 h 1164"/>
                  <a:gd name="T2" fmla="*/ 24 w 473"/>
                  <a:gd name="T3" fmla="*/ 348 h 1164"/>
                  <a:gd name="T4" fmla="*/ 8 w 473"/>
                  <a:gd name="T5" fmla="*/ 204 h 1164"/>
                  <a:gd name="T6" fmla="*/ 0 w 473"/>
                  <a:gd name="T7" fmla="*/ 148 h 1164"/>
                  <a:gd name="T8" fmla="*/ 4 w 473"/>
                  <a:gd name="T9" fmla="*/ 84 h 1164"/>
                  <a:gd name="T10" fmla="*/ 40 w 473"/>
                  <a:gd name="T11" fmla="*/ 32 h 1164"/>
                  <a:gd name="T12" fmla="*/ 120 w 473"/>
                  <a:gd name="T13" fmla="*/ 12 h 1164"/>
                  <a:gd name="T14" fmla="*/ 216 w 473"/>
                  <a:gd name="T15" fmla="*/ 0 h 1164"/>
                  <a:gd name="T16" fmla="*/ 324 w 473"/>
                  <a:gd name="T17" fmla="*/ 0 h 1164"/>
                  <a:gd name="T18" fmla="*/ 368 w 473"/>
                  <a:gd name="T19" fmla="*/ 8 h 1164"/>
                  <a:gd name="T20" fmla="*/ 408 w 473"/>
                  <a:gd name="T21" fmla="*/ 24 h 1164"/>
                  <a:gd name="T22" fmla="*/ 440 w 473"/>
                  <a:gd name="T23" fmla="*/ 40 h 1164"/>
                  <a:gd name="T24" fmla="*/ 460 w 473"/>
                  <a:gd name="T25" fmla="*/ 72 h 1164"/>
                  <a:gd name="T26" fmla="*/ 472 w 473"/>
                  <a:gd name="T27" fmla="*/ 140 h 1164"/>
                  <a:gd name="T28" fmla="*/ 468 w 473"/>
                  <a:gd name="T29" fmla="*/ 216 h 1164"/>
                  <a:gd name="T30" fmla="*/ 452 w 473"/>
                  <a:gd name="T31" fmla="*/ 344 h 1164"/>
                  <a:gd name="T32" fmla="*/ 452 w 473"/>
                  <a:gd name="T33" fmla="*/ 532 h 1164"/>
                  <a:gd name="T34" fmla="*/ 456 w 473"/>
                  <a:gd name="T35" fmla="*/ 828 h 1164"/>
                  <a:gd name="T36" fmla="*/ 468 w 473"/>
                  <a:gd name="T37" fmla="*/ 972 h 1164"/>
                  <a:gd name="T38" fmla="*/ 468 w 473"/>
                  <a:gd name="T39" fmla="*/ 1092 h 1164"/>
                  <a:gd name="T40" fmla="*/ 432 w 473"/>
                  <a:gd name="T41" fmla="*/ 1152 h 1164"/>
                  <a:gd name="T42" fmla="*/ 312 w 473"/>
                  <a:gd name="T43" fmla="*/ 1164 h 1164"/>
                  <a:gd name="T44" fmla="*/ 156 w 473"/>
                  <a:gd name="T45" fmla="*/ 1164 h 1164"/>
                  <a:gd name="T46" fmla="*/ 36 w 473"/>
                  <a:gd name="T47" fmla="*/ 1152 h 1164"/>
                  <a:gd name="T48" fmla="*/ 16 w 473"/>
                  <a:gd name="T49" fmla="*/ 1116 h 1164"/>
                  <a:gd name="T50" fmla="*/ 16 w 473"/>
                  <a:gd name="T51" fmla="*/ 1056 h 1164"/>
                  <a:gd name="T52" fmla="*/ 12 w 473"/>
                  <a:gd name="T53" fmla="*/ 960 h 1164"/>
                  <a:gd name="T54" fmla="*/ 24 w 473"/>
                  <a:gd name="T55" fmla="*/ 828 h 1164"/>
                  <a:gd name="T56" fmla="*/ 24 w 473"/>
                  <a:gd name="T57" fmla="*/ 636 h 1164"/>
                  <a:gd name="T58" fmla="*/ 24 w 473"/>
                  <a:gd name="T59" fmla="*/ 492 h 11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3"/>
                  <a:gd name="T91" fmla="*/ 0 h 1164"/>
                  <a:gd name="T92" fmla="*/ 473 w 473"/>
                  <a:gd name="T93" fmla="*/ 1164 h 11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3" h="1164">
                    <a:moveTo>
                      <a:pt x="24" y="492"/>
                    </a:moveTo>
                    <a:lnTo>
                      <a:pt x="24" y="348"/>
                    </a:lnTo>
                    <a:lnTo>
                      <a:pt x="8" y="204"/>
                    </a:lnTo>
                    <a:lnTo>
                      <a:pt x="0" y="148"/>
                    </a:lnTo>
                    <a:lnTo>
                      <a:pt x="4" y="84"/>
                    </a:lnTo>
                    <a:lnTo>
                      <a:pt x="40" y="32"/>
                    </a:lnTo>
                    <a:lnTo>
                      <a:pt x="120" y="12"/>
                    </a:lnTo>
                    <a:lnTo>
                      <a:pt x="216" y="0"/>
                    </a:lnTo>
                    <a:lnTo>
                      <a:pt x="324" y="0"/>
                    </a:lnTo>
                    <a:lnTo>
                      <a:pt x="368" y="8"/>
                    </a:lnTo>
                    <a:lnTo>
                      <a:pt x="408" y="24"/>
                    </a:lnTo>
                    <a:cubicBezTo>
                      <a:pt x="431" y="30"/>
                      <a:pt x="431" y="32"/>
                      <a:pt x="440" y="40"/>
                    </a:cubicBezTo>
                    <a:cubicBezTo>
                      <a:pt x="449" y="48"/>
                      <a:pt x="455" y="55"/>
                      <a:pt x="460" y="72"/>
                    </a:cubicBezTo>
                    <a:cubicBezTo>
                      <a:pt x="469" y="91"/>
                      <a:pt x="471" y="116"/>
                      <a:pt x="472" y="140"/>
                    </a:cubicBezTo>
                    <a:cubicBezTo>
                      <a:pt x="473" y="164"/>
                      <a:pt x="471" y="182"/>
                      <a:pt x="468" y="216"/>
                    </a:cubicBezTo>
                    <a:lnTo>
                      <a:pt x="452" y="344"/>
                    </a:lnTo>
                    <a:lnTo>
                      <a:pt x="452" y="532"/>
                    </a:lnTo>
                    <a:lnTo>
                      <a:pt x="456" y="828"/>
                    </a:lnTo>
                    <a:lnTo>
                      <a:pt x="468" y="972"/>
                    </a:lnTo>
                    <a:lnTo>
                      <a:pt x="468" y="1092"/>
                    </a:lnTo>
                    <a:lnTo>
                      <a:pt x="432" y="1152"/>
                    </a:lnTo>
                    <a:lnTo>
                      <a:pt x="312" y="1164"/>
                    </a:lnTo>
                    <a:lnTo>
                      <a:pt x="156" y="1164"/>
                    </a:lnTo>
                    <a:lnTo>
                      <a:pt x="36" y="1152"/>
                    </a:lnTo>
                    <a:lnTo>
                      <a:pt x="16" y="1116"/>
                    </a:lnTo>
                    <a:lnTo>
                      <a:pt x="16" y="1056"/>
                    </a:lnTo>
                    <a:lnTo>
                      <a:pt x="12" y="960"/>
                    </a:lnTo>
                    <a:lnTo>
                      <a:pt x="24" y="828"/>
                    </a:lnTo>
                    <a:lnTo>
                      <a:pt x="24" y="636"/>
                    </a:lnTo>
                    <a:lnTo>
                      <a:pt x="24" y="492"/>
                    </a:lnTo>
                    <a:close/>
                  </a:path>
                </a:pathLst>
              </a:custGeom>
              <a:gradFill rotWithShape="0">
                <a:gsLst>
                  <a:gs pos="0">
                    <a:schemeClr val="bg2"/>
                  </a:gs>
                  <a:gs pos="100000">
                    <a:srgbClr val="4D4D4D"/>
                  </a:gs>
                </a:gsLst>
                <a:lin ang="5400000" scaled="1"/>
              </a:gradFill>
              <a:ln w="9525">
                <a:solidFill>
                  <a:schemeClr val="tx1"/>
                </a:solidFill>
                <a:round/>
                <a:headEnd/>
                <a:tailEnd/>
              </a:ln>
            </p:spPr>
            <p:txBody>
              <a:bodyPr wrap="none" anchor="ctr"/>
              <a:lstStyle/>
              <a:p>
                <a:pPr eaLnBrk="0" hangingPunct="0"/>
                <a:endParaRPr lang="en-US">
                  <a:solidFill>
                    <a:srgbClr val="000000"/>
                  </a:solidFill>
                </a:endParaRPr>
              </a:p>
            </p:txBody>
          </p:sp>
          <p:sp>
            <p:nvSpPr>
              <p:cNvPr id="28695" name="Line 11"/>
              <p:cNvSpPr>
                <a:spLocks noChangeShapeType="1"/>
              </p:cNvSpPr>
              <p:nvPr/>
            </p:nvSpPr>
            <p:spPr bwMode="auto">
              <a:xfrm>
                <a:off x="3888" y="192"/>
                <a:ext cx="0" cy="1152"/>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a:solidFill>
                    <a:srgbClr val="000000"/>
                  </a:solidFill>
                </a:endParaRPr>
              </a:p>
            </p:txBody>
          </p:sp>
          <p:sp>
            <p:nvSpPr>
              <p:cNvPr id="28696" name="Line 12"/>
              <p:cNvSpPr>
                <a:spLocks noChangeShapeType="1"/>
              </p:cNvSpPr>
              <p:nvPr/>
            </p:nvSpPr>
            <p:spPr bwMode="auto">
              <a:xfrm>
                <a:off x="4128" y="192"/>
                <a:ext cx="0" cy="1152"/>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a:solidFill>
                    <a:srgbClr val="000000"/>
                  </a:solidFill>
                </a:endParaRPr>
              </a:p>
            </p:txBody>
          </p:sp>
          <p:sp>
            <p:nvSpPr>
              <p:cNvPr id="28697" name="Line 13"/>
              <p:cNvSpPr>
                <a:spLocks noChangeShapeType="1"/>
              </p:cNvSpPr>
              <p:nvPr/>
            </p:nvSpPr>
            <p:spPr bwMode="auto">
              <a:xfrm>
                <a:off x="4008" y="184"/>
                <a:ext cx="0" cy="1152"/>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a:solidFill>
                    <a:srgbClr val="000000"/>
                  </a:solidFill>
                </a:endParaRPr>
              </a:p>
            </p:txBody>
          </p:sp>
        </p:grpSp>
        <p:sp>
          <p:nvSpPr>
            <p:cNvPr id="28681" name="Line 14"/>
            <p:cNvSpPr>
              <a:spLocks noChangeShapeType="1"/>
            </p:cNvSpPr>
            <p:nvPr/>
          </p:nvSpPr>
          <p:spPr bwMode="auto">
            <a:xfrm flipV="1">
              <a:off x="4768" y="1899"/>
              <a:ext cx="215" cy="78"/>
            </a:xfrm>
            <a:prstGeom prst="line">
              <a:avLst/>
            </a:prstGeom>
            <a:noFill/>
            <a:ln w="381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sp>
          <p:nvSpPr>
            <p:cNvPr id="28682" name="Line 15"/>
            <p:cNvSpPr>
              <a:spLocks noChangeShapeType="1"/>
            </p:cNvSpPr>
            <p:nvPr/>
          </p:nvSpPr>
          <p:spPr bwMode="auto">
            <a:xfrm flipH="1">
              <a:off x="3910" y="1895"/>
              <a:ext cx="215" cy="78"/>
            </a:xfrm>
            <a:prstGeom prst="line">
              <a:avLst/>
            </a:prstGeom>
            <a:noFill/>
            <a:ln w="381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sp>
          <p:nvSpPr>
            <p:cNvPr id="28683" name="Line 16"/>
            <p:cNvSpPr>
              <a:spLocks noChangeShapeType="1"/>
            </p:cNvSpPr>
            <p:nvPr/>
          </p:nvSpPr>
          <p:spPr bwMode="auto">
            <a:xfrm>
              <a:off x="5025" y="1912"/>
              <a:ext cx="163" cy="39"/>
            </a:xfrm>
            <a:prstGeom prst="line">
              <a:avLst/>
            </a:prstGeom>
            <a:noFill/>
            <a:ln w="381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sp>
          <p:nvSpPr>
            <p:cNvPr id="28684" name="Line 17"/>
            <p:cNvSpPr>
              <a:spLocks noChangeShapeType="1"/>
            </p:cNvSpPr>
            <p:nvPr/>
          </p:nvSpPr>
          <p:spPr bwMode="auto">
            <a:xfrm flipH="1" flipV="1">
              <a:off x="4190" y="1890"/>
              <a:ext cx="215" cy="78"/>
            </a:xfrm>
            <a:prstGeom prst="line">
              <a:avLst/>
            </a:prstGeom>
            <a:noFill/>
            <a:ln w="381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sp>
          <p:nvSpPr>
            <p:cNvPr id="28685" name="Line 18"/>
            <p:cNvSpPr>
              <a:spLocks noChangeShapeType="1"/>
            </p:cNvSpPr>
            <p:nvPr/>
          </p:nvSpPr>
          <p:spPr bwMode="auto">
            <a:xfrm flipV="1">
              <a:off x="4429" y="1974"/>
              <a:ext cx="1" cy="229"/>
            </a:xfrm>
            <a:prstGeom prst="line">
              <a:avLst/>
            </a:prstGeom>
            <a:noFill/>
            <a:ln w="38100">
              <a:solidFill>
                <a:srgbClr val="0000FF"/>
              </a:solidFill>
              <a:round/>
              <a:headEnd type="none" w="sm" len="sm"/>
              <a:tailEnd type="triangle" w="lg"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sp>
          <p:nvSpPr>
            <p:cNvPr id="28686" name="Line 19"/>
            <p:cNvSpPr>
              <a:spLocks noChangeShapeType="1"/>
            </p:cNvSpPr>
            <p:nvPr/>
          </p:nvSpPr>
          <p:spPr bwMode="auto">
            <a:xfrm flipV="1">
              <a:off x="4582" y="1985"/>
              <a:ext cx="1" cy="212"/>
            </a:xfrm>
            <a:prstGeom prst="line">
              <a:avLst/>
            </a:prstGeom>
            <a:noFill/>
            <a:ln w="38100">
              <a:solidFill>
                <a:srgbClr val="0000FF"/>
              </a:solidFill>
              <a:round/>
              <a:headEnd type="none" w="sm" len="sm"/>
              <a:tailEnd type="triangle" w="lg"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sp>
          <p:nvSpPr>
            <p:cNvPr id="28687" name="Line 20"/>
            <p:cNvSpPr>
              <a:spLocks noChangeShapeType="1"/>
            </p:cNvSpPr>
            <p:nvPr/>
          </p:nvSpPr>
          <p:spPr bwMode="auto">
            <a:xfrm flipV="1">
              <a:off x="4720" y="1941"/>
              <a:ext cx="1" cy="257"/>
            </a:xfrm>
            <a:prstGeom prst="line">
              <a:avLst/>
            </a:prstGeom>
            <a:noFill/>
            <a:ln w="38100">
              <a:solidFill>
                <a:srgbClr val="0000FF"/>
              </a:solidFill>
              <a:round/>
              <a:headEnd type="none" w="sm" len="sm"/>
              <a:tailEnd type="triangle" w="lg"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sp>
          <p:nvSpPr>
            <p:cNvPr id="28688" name="AutoShape 21"/>
            <p:cNvSpPr>
              <a:spLocks noChangeArrowheads="1"/>
            </p:cNvSpPr>
            <p:nvPr/>
          </p:nvSpPr>
          <p:spPr bwMode="auto">
            <a:xfrm flipV="1">
              <a:off x="4290" y="1605"/>
              <a:ext cx="492" cy="24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22 w 21600"/>
                <a:gd name="T13" fmla="*/ 4478 h 21600"/>
                <a:gd name="T14" fmla="*/ 17122 w 21600"/>
                <a:gd name="T15" fmla="*/ 1712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F3300"/>
                </a:gs>
                <a:gs pos="100000">
                  <a:schemeClr val="hlink"/>
                </a:gs>
              </a:gsLst>
              <a:lin ang="540000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eaLnBrk="0" hangingPunct="0"/>
              <a:endParaRPr lang="en-US">
                <a:solidFill>
                  <a:srgbClr val="000000"/>
                </a:solidFill>
              </a:endParaRPr>
            </a:p>
          </p:txBody>
        </p:sp>
        <p:sp>
          <p:nvSpPr>
            <p:cNvPr id="515094" name="Text Box 22"/>
            <p:cNvSpPr txBox="1">
              <a:spLocks noChangeArrowheads="1"/>
            </p:cNvSpPr>
            <p:nvPr/>
          </p:nvSpPr>
          <p:spPr bwMode="auto">
            <a:xfrm>
              <a:off x="4083" y="2341"/>
              <a:ext cx="782" cy="196"/>
            </a:xfrm>
            <a:prstGeom prst="rect">
              <a:avLst/>
            </a:prstGeom>
            <a:noFill/>
            <a:ln w="12700">
              <a:noFill/>
              <a:miter lim="800000"/>
              <a:headEnd type="none" w="sm" len="sm"/>
              <a:tailEnd type="none" w="sm" len="sm"/>
            </a:ln>
            <a:effectLst/>
          </p:spPr>
          <p:txBody>
            <a:bodyPr wrap="none">
              <a:spAutoFit/>
            </a:bodyPr>
            <a:lstStyle/>
            <a:p>
              <a:pPr>
                <a:defRPr/>
              </a:pPr>
              <a:r>
                <a:rPr lang="en-US" sz="1600" b="1">
                  <a:solidFill>
                    <a:srgbClr val="000000"/>
                  </a:solidFill>
                  <a:effectLst>
                    <a:outerShdw blurRad="38100" dist="38100" dir="2700000" algn="tl">
                      <a:srgbClr val="C0C0C0"/>
                    </a:outerShdw>
                  </a:effectLst>
                  <a:latin typeface="Times New Roman" pitchFamily="18" charset="0"/>
                  <a:ea typeface="ＭＳ Ｐゴシック" pitchFamily="1" charset="-128"/>
                  <a:cs typeface="Arial" charset="0"/>
                </a:rPr>
                <a:t>Vertical</a:t>
              </a:r>
            </a:p>
            <a:p>
              <a:pPr>
                <a:defRPr/>
              </a:pPr>
              <a:r>
                <a:rPr lang="en-US" sz="1600" b="1">
                  <a:solidFill>
                    <a:srgbClr val="000000"/>
                  </a:solidFill>
                  <a:effectLst>
                    <a:outerShdw blurRad="38100" dist="38100" dir="2700000" algn="tl">
                      <a:srgbClr val="C0C0C0"/>
                    </a:outerShdw>
                  </a:effectLst>
                  <a:latin typeface="Times New Roman" pitchFamily="18" charset="0"/>
                  <a:ea typeface="ＭＳ Ｐゴシック" pitchFamily="1" charset="-128"/>
                  <a:cs typeface="Arial" charset="0"/>
                </a:rPr>
                <a:t>Membrane support</a:t>
              </a:r>
            </a:p>
          </p:txBody>
        </p:sp>
        <p:sp>
          <p:nvSpPr>
            <p:cNvPr id="28690" name="Line 23"/>
            <p:cNvSpPr>
              <a:spLocks noChangeShapeType="1"/>
            </p:cNvSpPr>
            <p:nvPr/>
          </p:nvSpPr>
          <p:spPr bwMode="auto">
            <a:xfrm flipH="1">
              <a:off x="4009" y="2130"/>
              <a:ext cx="365" cy="338"/>
            </a:xfrm>
            <a:prstGeom prst="line">
              <a:avLst/>
            </a:prstGeom>
            <a:noFill/>
            <a:ln w="25400">
              <a:solidFill>
                <a:schemeClr val="tx1"/>
              </a:solidFill>
              <a:round/>
              <a:headEnd type="triangle" w="lg" len="med"/>
              <a:tailEnd type="none" w="sm" len="sm"/>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sp>
          <p:nvSpPr>
            <p:cNvPr id="28691" name="Line 24"/>
            <p:cNvSpPr>
              <a:spLocks noChangeShapeType="1"/>
            </p:cNvSpPr>
            <p:nvPr/>
          </p:nvSpPr>
          <p:spPr bwMode="auto">
            <a:xfrm>
              <a:off x="4009" y="2468"/>
              <a:ext cx="119"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sp>
          <p:nvSpPr>
            <p:cNvPr id="28692" name="Line 25"/>
            <p:cNvSpPr>
              <a:spLocks noChangeShapeType="1"/>
            </p:cNvSpPr>
            <p:nvPr/>
          </p:nvSpPr>
          <p:spPr bwMode="auto">
            <a:xfrm flipV="1">
              <a:off x="5070" y="1352"/>
              <a:ext cx="118" cy="567"/>
            </a:xfrm>
            <a:prstGeom prst="line">
              <a:avLst/>
            </a:prstGeom>
            <a:noFill/>
            <a:ln w="25400">
              <a:solidFill>
                <a:schemeClr val="tx1"/>
              </a:solidFill>
              <a:round/>
              <a:headEnd type="triangle" w="lg" len="med"/>
              <a:tailEnd type="oval" w="sm" len="sm"/>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sp>
          <p:nvSpPr>
            <p:cNvPr id="515098" name="Text Box 26"/>
            <p:cNvSpPr txBox="1">
              <a:spLocks noChangeArrowheads="1"/>
            </p:cNvSpPr>
            <p:nvPr/>
          </p:nvSpPr>
          <p:spPr bwMode="auto">
            <a:xfrm>
              <a:off x="4719" y="1142"/>
              <a:ext cx="759" cy="113"/>
            </a:xfrm>
            <a:prstGeom prst="rect">
              <a:avLst/>
            </a:prstGeom>
            <a:noFill/>
            <a:ln w="12700">
              <a:noFill/>
              <a:miter lim="800000"/>
              <a:headEnd type="none" w="sm" len="sm"/>
              <a:tailEnd type="none" w="sm" len="sm"/>
            </a:ln>
            <a:effectLst/>
          </p:spPr>
          <p:txBody>
            <a:bodyPr wrap="none">
              <a:spAutoFit/>
            </a:bodyPr>
            <a:lstStyle/>
            <a:p>
              <a:pPr>
                <a:defRPr/>
              </a:pPr>
              <a:r>
                <a:rPr lang="en-US" sz="1600" b="1">
                  <a:solidFill>
                    <a:srgbClr val="000000"/>
                  </a:solidFill>
                  <a:effectLst>
                    <a:outerShdw blurRad="38100" dist="38100" dir="2700000" algn="tl">
                      <a:srgbClr val="C0C0C0"/>
                    </a:outerShdw>
                  </a:effectLst>
                  <a:latin typeface="Times New Roman" pitchFamily="18" charset="0"/>
                  <a:ea typeface="ＭＳ Ｐゴシック" pitchFamily="1" charset="-128"/>
                  <a:cs typeface="Arial" charset="0"/>
                </a:rPr>
                <a:t>Membrane tension</a:t>
              </a:r>
            </a:p>
          </p:txBody>
        </p:sp>
      </p:grpSp>
      <p:sp>
        <p:nvSpPr>
          <p:cNvPr id="546819" name="Rectangle 3"/>
          <p:cNvSpPr>
            <a:spLocks noChangeArrowheads="1"/>
          </p:cNvSpPr>
          <p:nvPr/>
        </p:nvSpPr>
        <p:spPr bwMode="auto">
          <a:xfrm>
            <a:off x="179388" y="260350"/>
            <a:ext cx="6408737"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2pPr>
            <a:lvl3pPr marL="11430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3pPr>
            <a:lvl4pPr marL="16002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FontTx/>
              <a:buNone/>
            </a:pPr>
            <a:r>
              <a:rPr lang="en-US" altLang="en-US" sz="2400">
                <a:solidFill>
                  <a:srgbClr val="FFFFFF"/>
                </a:solidFill>
                <a:latin typeface="Arial" panose="020B0604020202020204" pitchFamily="34" charset="0"/>
                <a:ea typeface="ＭＳ Ｐゴシック" panose="020B0600070205080204" pitchFamily="34" charset="-128"/>
              </a:rPr>
              <a:t>Mechanisms – Tensioned Membrane Effect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iterate type="lt">
                                    <p:tmPct val="2000"/>
                                  </p:iterate>
                                  <p:childTnLst>
                                    <p:set>
                                      <p:cBhvr>
                                        <p:cTn id="6" dur="1" fill="hold">
                                          <p:stCondLst>
                                            <p:cond delay="0"/>
                                          </p:stCondLst>
                                        </p:cTn>
                                        <p:tgtEl>
                                          <p:spTgt spid="546819">
                                            <p:txEl>
                                              <p:charRg st="0" end="0"/>
                                            </p:txEl>
                                          </p:spTgt>
                                        </p:tgtEl>
                                        <p:attrNameLst>
                                          <p:attrName>style.visibility</p:attrName>
                                        </p:attrNameLst>
                                      </p:cBhvr>
                                      <p:to>
                                        <p:strVal val="visible"/>
                                      </p:to>
                                    </p:set>
                                    <p:anim calcmode="lin" valueType="num">
                                      <p:cBhvr>
                                        <p:cTn id="7" dur="500" fill="hold"/>
                                        <p:tgtEl>
                                          <p:spTgt spid="546819">
                                            <p:txEl>
                                              <p:charRg st="0" end="0"/>
                                            </p:txEl>
                                          </p:spTgt>
                                        </p:tgtEl>
                                        <p:attrNameLst>
                                          <p:attrName>ppt_w</p:attrName>
                                        </p:attrNameLst>
                                      </p:cBhvr>
                                      <p:tavLst>
                                        <p:tav tm="0">
                                          <p:val>
                                            <p:fltVal val="0"/>
                                          </p:val>
                                        </p:tav>
                                        <p:tav tm="100000">
                                          <p:val>
                                            <p:strVal val="#ppt_w"/>
                                          </p:val>
                                        </p:tav>
                                      </p:tavLst>
                                    </p:anim>
                                    <p:anim calcmode="lin" valueType="num">
                                      <p:cBhvr>
                                        <p:cTn id="8" dur="500" fill="hold"/>
                                        <p:tgtEl>
                                          <p:spTgt spid="546819">
                                            <p:txEl>
                                              <p:charRg st="0" end="0"/>
                                            </p:txEl>
                                          </p:spTgt>
                                        </p:tgtEl>
                                        <p:attrNameLst>
                                          <p:attrName>ppt_h</p:attrName>
                                        </p:attrNameLst>
                                      </p:cBhvr>
                                      <p:tavLst>
                                        <p:tav tm="0">
                                          <p:val>
                                            <p:fltVal val="0"/>
                                          </p:val>
                                        </p:tav>
                                        <p:tav tm="100000">
                                          <p:val>
                                            <p:strVal val="#ppt_h"/>
                                          </p:val>
                                        </p:tav>
                                      </p:tavLst>
                                    </p:anim>
                                    <p:animEffect transition="in" filter="fade">
                                      <p:cBhvr>
                                        <p:cTn id="9" dur="500"/>
                                        <p:tgtEl>
                                          <p:spTgt spid="546819">
                                            <p:txEl>
                                              <p:char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sz="2000" dirty="0" smtClean="0"/>
          </a:p>
          <a:p>
            <a:r>
              <a:rPr lang="en-US" sz="2000" dirty="0" smtClean="0"/>
              <a:t>Small Scale Trafficking Tests</a:t>
            </a:r>
          </a:p>
          <a:p>
            <a:endParaRPr lang="en-US" sz="2000" dirty="0" smtClean="0"/>
          </a:p>
          <a:p>
            <a:r>
              <a:rPr lang="en-US" sz="2000" dirty="0" smtClean="0"/>
              <a:t>Field Performance Validation</a:t>
            </a:r>
            <a:endParaRPr lang="en-US" sz="2000" dirty="0"/>
          </a:p>
        </p:txBody>
      </p:sp>
      <p:sp>
        <p:nvSpPr>
          <p:cNvPr id="3" name="Title 2"/>
          <p:cNvSpPr>
            <a:spLocks noGrp="1"/>
          </p:cNvSpPr>
          <p:nvPr>
            <p:ph type="title"/>
          </p:nvPr>
        </p:nvSpPr>
        <p:spPr/>
        <p:txBody>
          <a:bodyPr/>
          <a:lstStyle/>
          <a:p>
            <a:r>
              <a:rPr lang="en-US" dirty="0" smtClean="0"/>
              <a:t>A Recent Example – TX130S</a:t>
            </a:r>
            <a:endParaRPr lang="en-US" dirty="0"/>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smtClean="0">
                <a:latin typeface="Verdana" charset="0"/>
                <a:cs typeface="Verdana" charset="0"/>
              </a:rPr>
              <a:t>Small Scale Trafficking Performance</a:t>
            </a:r>
          </a:p>
        </p:txBody>
      </p:sp>
      <p:pic>
        <p:nvPicPr>
          <p:cNvPr id="10243" name="Picture 2"/>
          <p:cNvPicPr>
            <a:picLocks noChangeAspect="1" noChangeArrowheads="1"/>
          </p:cNvPicPr>
          <p:nvPr/>
        </p:nvPicPr>
        <p:blipFill>
          <a:blip r:embed="rId2" cstate="print"/>
          <a:srcRect/>
          <a:stretch>
            <a:fillRect/>
          </a:stretch>
        </p:blipFill>
        <p:spPr bwMode="auto">
          <a:xfrm>
            <a:off x="978946" y="1589360"/>
            <a:ext cx="6746334" cy="4611733"/>
          </a:xfrm>
          <a:prstGeom prst="rect">
            <a:avLst/>
          </a:prstGeom>
          <a:noFill/>
          <a:ln w="9525">
            <a:noFill/>
            <a:miter lim="800000"/>
            <a:headEnd/>
            <a:tailEnd/>
          </a:ln>
        </p:spPr>
      </p:pic>
      <p:sp>
        <p:nvSpPr>
          <p:cNvPr id="5" name="Rectangle 4"/>
          <p:cNvSpPr/>
          <p:nvPr/>
        </p:nvSpPr>
        <p:spPr bwMode="auto">
          <a:xfrm>
            <a:off x="5809129" y="5443369"/>
            <a:ext cx="1000461" cy="34424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auto" hangingPunct="0">
              <a:spcBef>
                <a:spcPct val="50000"/>
              </a:spcBef>
              <a:spcAft>
                <a:spcPts val="0"/>
              </a:spcAft>
            </a:pPr>
            <a:endParaRPr lang="en-US" b="1">
              <a:solidFill>
                <a:srgbClr val="000000"/>
              </a:solidFill>
              <a:latin typeface="Verdana"/>
              <a:cs typeface="+mn-cs"/>
            </a:endParaRPr>
          </a:p>
        </p:txBody>
      </p:sp>
      <p:sp>
        <p:nvSpPr>
          <p:cNvPr id="4" name="TextBox 3"/>
          <p:cNvSpPr txBox="1"/>
          <p:nvPr/>
        </p:nvSpPr>
        <p:spPr>
          <a:xfrm>
            <a:off x="5787615" y="5518673"/>
            <a:ext cx="978946" cy="307777"/>
          </a:xfrm>
          <a:prstGeom prst="rect">
            <a:avLst/>
          </a:prstGeom>
          <a:noFill/>
        </p:spPr>
        <p:txBody>
          <a:bodyPr wrap="square" rtlCol="0">
            <a:spAutoFit/>
          </a:bodyPr>
          <a:lstStyle/>
          <a:p>
            <a:pPr fontAlgn="auto">
              <a:spcBef>
                <a:spcPts val="0"/>
              </a:spcBef>
              <a:spcAft>
                <a:spcPts val="0"/>
              </a:spcAft>
            </a:pPr>
            <a:r>
              <a:rPr lang="en-US" sz="1400" dirty="0">
                <a:solidFill>
                  <a:srgbClr val="000000"/>
                </a:solidFill>
                <a:latin typeface="Verdana"/>
                <a:cs typeface="+mn-cs"/>
              </a:rPr>
              <a:t>TX130S</a:t>
            </a: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solidFill>
                  <a:schemeClr val="tx2"/>
                </a:solidFill>
                <a:latin typeface="Verdana" charset="0"/>
                <a:cs typeface="Verdana" charset="0"/>
              </a:rPr>
              <a:t>Field Performance Validation Study</a:t>
            </a:r>
          </a:p>
        </p:txBody>
      </p:sp>
      <p:sp>
        <p:nvSpPr>
          <p:cNvPr id="11267" name="Text Placeholder 2"/>
          <p:cNvSpPr>
            <a:spLocks noGrp="1"/>
          </p:cNvSpPr>
          <p:nvPr>
            <p:ph type="body" sz="quarter" idx="13"/>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dirty="0" smtClean="0"/>
              <a:t>Validation against SP4 design output</a:t>
            </a:r>
          </a:p>
          <a:p>
            <a:endParaRPr lang="en-US" dirty="0" smtClean="0"/>
          </a:p>
          <a:p>
            <a:r>
              <a:rPr lang="en-US" dirty="0" smtClean="0"/>
              <a:t>“Typical” design case – CBR 2, 1200 passes, 18 kip axle</a:t>
            </a:r>
          </a:p>
          <a:p>
            <a:endParaRPr lang="en-US" dirty="0" smtClean="0"/>
          </a:p>
          <a:p>
            <a:r>
              <a:rPr lang="en-US" dirty="0" smtClean="0"/>
              <a:t>Side by side with BX1100 to validate design case with known product and benchmark performance</a:t>
            </a:r>
          </a:p>
          <a:p>
            <a:endParaRPr lang="en-US" dirty="0" smtClean="0"/>
          </a:p>
          <a:p>
            <a:r>
              <a:rPr lang="en-US" dirty="0" smtClean="0"/>
              <a:t>10 inch and 15 inch aggregate sections tested </a:t>
            </a: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for Full Scale Traffic Conditions</a:t>
            </a:r>
            <a:endParaRPr lang="en-US" dirty="0"/>
          </a:p>
        </p:txBody>
      </p:sp>
      <p:sp>
        <p:nvSpPr>
          <p:cNvPr id="4" name="Text Placeholder 3"/>
          <p:cNvSpPr>
            <a:spLocks noGrp="1"/>
          </p:cNvSpPr>
          <p:nvPr>
            <p:ph type="body" sz="quarter" idx="13"/>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2052918" y="1833282"/>
            <a:ext cx="3429000" cy="404054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SpectraPave4</a:t>
            </a:r>
            <a:r>
              <a:rPr lang="en-US" baseline="30000" dirty="0" smtClean="0"/>
              <a:t>®</a:t>
            </a:r>
            <a:r>
              <a:rPr lang="en-US" dirty="0" smtClean="0"/>
              <a:t> PRO Analysis</a:t>
            </a:r>
            <a:br>
              <a:rPr lang="en-US" dirty="0" smtClean="0"/>
            </a:br>
            <a:r>
              <a:rPr lang="en-US" dirty="0" smtClean="0"/>
              <a:t>1.5” rut 2% CBR</a:t>
            </a:r>
            <a:endParaRPr lang="en-US" dirty="0"/>
          </a:p>
        </p:txBody>
      </p:sp>
      <p:sp>
        <p:nvSpPr>
          <p:cNvPr id="4" name="Text Placeholder 3"/>
          <p:cNvSpPr>
            <a:spLocks noGrp="1"/>
          </p:cNvSpPr>
          <p:nvPr>
            <p:ph type="body" sz="quarter" idx="13"/>
          </p:nvPr>
        </p:nvSpPr>
        <p:spPr/>
        <p:txBody>
          <a:bodyPr/>
          <a:lstStyle/>
          <a:p>
            <a:endParaRPr lang="en-US"/>
          </a:p>
        </p:txBody>
      </p:sp>
      <p:pic>
        <p:nvPicPr>
          <p:cNvPr id="1026" name="Picture 2"/>
          <p:cNvPicPr>
            <a:picLocks noChangeAspect="1" noChangeArrowheads="1"/>
          </p:cNvPicPr>
          <p:nvPr/>
        </p:nvPicPr>
        <p:blipFill>
          <a:blip r:embed="rId2" cstate="print"/>
          <a:srcRect t="1857" r="5478"/>
          <a:stretch>
            <a:fillRect/>
          </a:stretch>
        </p:blipFill>
        <p:spPr bwMode="auto">
          <a:xfrm>
            <a:off x="1350085" y="1575099"/>
            <a:ext cx="6311155" cy="483298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solidFill>
                  <a:schemeClr val="tx2"/>
                </a:solidFill>
                <a:latin typeface="Verdana" charset="0"/>
                <a:cs typeface="Verdana" charset="0"/>
              </a:rPr>
              <a:t>Trafficking</a:t>
            </a:r>
          </a:p>
        </p:txBody>
      </p:sp>
      <p:pic>
        <p:nvPicPr>
          <p:cNvPr id="1026" name="Picture 2"/>
          <p:cNvPicPr>
            <a:picLocks noChangeAspect="1" noChangeArrowheads="1"/>
          </p:cNvPicPr>
          <p:nvPr/>
        </p:nvPicPr>
        <p:blipFill>
          <a:blip r:embed="rId2" cstate="print"/>
          <a:srcRect/>
          <a:stretch>
            <a:fillRect/>
          </a:stretch>
        </p:blipFill>
        <p:spPr bwMode="auto">
          <a:xfrm>
            <a:off x="1371600" y="1676400"/>
            <a:ext cx="6363610" cy="477495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914400" y="1600200"/>
            <a:ext cx="7642328" cy="488285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TX130S Validation Summary</a:t>
            </a:r>
            <a:endParaRPr lang="en-US" dirty="0"/>
          </a:p>
        </p:txBody>
      </p:sp>
      <p:sp>
        <p:nvSpPr>
          <p:cNvPr id="3" name="Content Placeholder 2"/>
          <p:cNvSpPr>
            <a:spLocks noGrp="1"/>
          </p:cNvSpPr>
          <p:nvPr>
            <p:ph type="body" sz="quarter" idx="13"/>
          </p:nvPr>
        </p:nvSpPr>
        <p:spPr/>
        <p:txBody>
          <a:bodyPr/>
          <a:lstStyle/>
          <a:p>
            <a:r>
              <a:rPr lang="en-US" dirty="0" smtClean="0"/>
              <a:t>Based on G-H Design at 1.5” rut criteria and field conditions during the test:</a:t>
            </a:r>
          </a:p>
          <a:p>
            <a:pPr lvl="1"/>
            <a:r>
              <a:rPr lang="en-US" dirty="0" smtClean="0"/>
              <a:t>TX140 Would Require 10” GAB</a:t>
            </a:r>
          </a:p>
          <a:p>
            <a:endParaRPr lang="en-US" dirty="0" smtClean="0"/>
          </a:p>
          <a:p>
            <a:r>
              <a:rPr lang="en-US" dirty="0" smtClean="0"/>
              <a:t>TX130S Exceeds TX140 Design</a:t>
            </a:r>
          </a:p>
          <a:p>
            <a:endParaRPr lang="en-US" dirty="0" smtClean="0"/>
          </a:p>
          <a:p>
            <a:r>
              <a:rPr lang="en-US" dirty="0" smtClean="0"/>
              <a:t>Performance validated against BX1100</a:t>
            </a:r>
            <a:endParaRPr lang="en-US" dirty="0"/>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Contractor must construct a paved road in the area shown</a:t>
            </a:r>
          </a:p>
          <a:p>
            <a:endParaRPr lang="en-US" dirty="0" smtClean="0"/>
          </a:p>
          <a:p>
            <a:r>
              <a:rPr lang="en-US" dirty="0" smtClean="0"/>
              <a:t>Subgrade will not pass proof roll</a:t>
            </a:r>
          </a:p>
          <a:p>
            <a:endParaRPr lang="en-US" dirty="0" smtClean="0"/>
          </a:p>
          <a:p>
            <a:r>
              <a:rPr lang="en-US" dirty="0" smtClean="0"/>
              <a:t>Rough graded elevation is at designed top of subgrade </a:t>
            </a:r>
          </a:p>
          <a:p>
            <a:endParaRPr lang="en-US" dirty="0" smtClean="0"/>
          </a:p>
          <a:p>
            <a:r>
              <a:rPr lang="en-US" dirty="0" smtClean="0"/>
              <a:t>Aggregate cost = $18.00/ton in place</a:t>
            </a:r>
          </a:p>
          <a:p>
            <a:endParaRPr lang="en-US" dirty="0" smtClean="0"/>
          </a:p>
          <a:p>
            <a:r>
              <a:rPr lang="en-US" dirty="0" smtClean="0"/>
              <a:t>Undercut cost = $8.00/cy</a:t>
            </a:r>
          </a:p>
          <a:p>
            <a:endParaRPr lang="en-US" dirty="0" smtClean="0"/>
          </a:p>
          <a:p>
            <a:r>
              <a:rPr lang="en-US" dirty="0" smtClean="0"/>
              <a:t>Geogrid cost = $1.50/</a:t>
            </a:r>
            <a:r>
              <a:rPr lang="en-US" dirty="0" err="1" smtClean="0"/>
              <a:t>sy</a:t>
            </a:r>
            <a:r>
              <a:rPr lang="en-US" dirty="0" smtClean="0"/>
              <a:t> TX140, $3.00/</a:t>
            </a:r>
            <a:r>
              <a:rPr lang="en-US" dirty="0" err="1" smtClean="0"/>
              <a:t>sy</a:t>
            </a:r>
            <a:r>
              <a:rPr lang="en-US" dirty="0" smtClean="0"/>
              <a:t> TX160</a:t>
            </a:r>
          </a:p>
          <a:p>
            <a:endParaRPr lang="en-US" dirty="0" smtClean="0"/>
          </a:p>
          <a:p>
            <a:r>
              <a:rPr lang="en-US" b="1" i="1" dirty="0" smtClean="0">
                <a:solidFill>
                  <a:schemeClr val="accent1"/>
                </a:solidFill>
              </a:rPr>
              <a:t>What solution would you offer?</a:t>
            </a:r>
            <a:endParaRPr lang="en-US" b="1" i="1" dirty="0">
              <a:solidFill>
                <a:schemeClr val="accent1"/>
              </a:solidFill>
            </a:endParaRPr>
          </a:p>
        </p:txBody>
      </p:sp>
      <p:sp>
        <p:nvSpPr>
          <p:cNvPr id="3" name="Title 2"/>
          <p:cNvSpPr>
            <a:spLocks noGrp="1"/>
          </p:cNvSpPr>
          <p:nvPr>
            <p:ph type="title"/>
          </p:nvPr>
        </p:nvSpPr>
        <p:spPr/>
        <p:txBody>
          <a:bodyPr/>
          <a:lstStyle/>
          <a:p>
            <a:r>
              <a:rPr lang="en-US" dirty="0" smtClean="0"/>
              <a:t>Subgrade Stabilization Exercise</a:t>
            </a:r>
            <a:endParaRPr lang="en-US" dirty="0"/>
          </a:p>
        </p:txBody>
      </p:sp>
    </p:spTree>
    <p:extLst>
      <p:ext uri="{BB962C8B-B14F-4D97-AF65-F5344CB8AC3E}">
        <p14:creationId xmlns:p14="http://schemas.microsoft.com/office/powerpoint/2010/main" val="4155726391"/>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Subgrade Stabilization Exercise</a:t>
            </a:r>
            <a:endParaRPr lang="en-US" dirty="0"/>
          </a:p>
        </p:txBody>
      </p:sp>
      <p:pic>
        <p:nvPicPr>
          <p:cNvPr id="4" name="Picture 3" descr="all 032607 218.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76736587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4413250" y="1831975"/>
            <a:ext cx="4648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2pPr>
            <a:lvl3pPr marL="11430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3pPr>
            <a:lvl4pPr marL="16002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9pPr>
          </a:lstStyle>
          <a:p>
            <a:pPr lvl="1" eaLnBrk="0" hangingPunct="0">
              <a:buClrTx/>
              <a:buFontTx/>
              <a:buNone/>
            </a:pPr>
            <a:endParaRPr lang="en-US" altLang="en-US" sz="2400">
              <a:solidFill>
                <a:srgbClr val="000000"/>
              </a:solidFill>
              <a:latin typeface="Arial" panose="020B0604020202020204" pitchFamily="34" charset="0"/>
              <a:ea typeface="ＭＳ Ｐゴシック" panose="020B0600070205080204" pitchFamily="34" charset="-128"/>
            </a:endParaRPr>
          </a:p>
        </p:txBody>
      </p:sp>
      <p:sp>
        <p:nvSpPr>
          <p:cNvPr id="30723" name="Text Box 3"/>
          <p:cNvSpPr txBox="1">
            <a:spLocks noChangeArrowheads="1"/>
          </p:cNvSpPr>
          <p:nvPr/>
        </p:nvSpPr>
        <p:spPr bwMode="auto">
          <a:xfrm>
            <a:off x="-1588" y="6540500"/>
            <a:ext cx="326390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2pPr>
            <a:lvl3pPr marL="11430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3pPr>
            <a:lvl4pPr marL="16002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9pPr>
          </a:lstStyle>
          <a:p>
            <a:pPr eaLnBrk="0" hangingPunct="0">
              <a:spcBef>
                <a:spcPct val="0"/>
              </a:spcBef>
              <a:buClrTx/>
              <a:buFontTx/>
              <a:buNone/>
            </a:pPr>
            <a:r>
              <a:rPr lang="en-US" altLang="en-US" sz="1400" i="1">
                <a:solidFill>
                  <a:srgbClr val="000000"/>
                </a:solidFill>
                <a:ea typeface="ヒラギノ角ゴ Pro W3"/>
                <a:cs typeface="ヒラギノ角ゴ Pro W3"/>
              </a:rPr>
              <a:t>Source:  USACOE ETL 1110-1-189</a:t>
            </a:r>
          </a:p>
        </p:txBody>
      </p:sp>
      <p:grpSp>
        <p:nvGrpSpPr>
          <p:cNvPr id="30724" name="Group 31"/>
          <p:cNvGrpSpPr>
            <a:grpSpLocks/>
          </p:cNvGrpSpPr>
          <p:nvPr/>
        </p:nvGrpSpPr>
        <p:grpSpPr bwMode="auto">
          <a:xfrm>
            <a:off x="1570038" y="1617663"/>
            <a:ext cx="6107112" cy="4837112"/>
            <a:chOff x="1196" y="770"/>
            <a:chExt cx="3253" cy="2624"/>
          </a:xfrm>
        </p:grpSpPr>
        <p:sp>
          <p:nvSpPr>
            <p:cNvPr id="513042" name="Text Box 18"/>
            <p:cNvSpPr txBox="1">
              <a:spLocks noChangeArrowheads="1"/>
            </p:cNvSpPr>
            <p:nvPr/>
          </p:nvSpPr>
          <p:spPr bwMode="auto">
            <a:xfrm>
              <a:off x="2774" y="1130"/>
              <a:ext cx="1675" cy="320"/>
            </a:xfrm>
            <a:prstGeom prst="rect">
              <a:avLst/>
            </a:prstGeom>
            <a:noFill/>
            <a:ln w="12700">
              <a:noFill/>
              <a:miter lim="800000"/>
              <a:headEnd type="none" w="sm" len="sm"/>
              <a:tailEnd type="none" w="sm" len="sm"/>
            </a:ln>
            <a:effectLst/>
          </p:spPr>
          <p:txBody>
            <a:bodyPr/>
            <a:lstStyle/>
            <a:p>
              <a:pPr eaLnBrk="0" hangingPunct="0">
                <a:defRPr/>
              </a:pPr>
              <a:r>
                <a:rPr lang="en-US" sz="1400" b="1">
                  <a:solidFill>
                    <a:srgbClr val="000000"/>
                  </a:solidFill>
                  <a:effectLst>
                    <a:outerShdw blurRad="38100" dist="38100" dir="2700000" algn="tl">
                      <a:srgbClr val="C0C0C0"/>
                    </a:outerShdw>
                  </a:effectLst>
                  <a:ea typeface="ヒラギノ角ゴ Pro W3" pitchFamily="1" charset="-128"/>
                  <a:cs typeface="Arial" charset="0"/>
                </a:rPr>
                <a:t>Reinforced Shear Surface</a:t>
              </a:r>
              <a:endParaRPr lang="en-US" sz="3200">
                <a:solidFill>
                  <a:srgbClr val="000000"/>
                </a:solidFill>
                <a:ea typeface="ヒラギノ角ゴ Pro W3" pitchFamily="1" charset="-128"/>
                <a:cs typeface="Arial" charset="0"/>
              </a:endParaRPr>
            </a:p>
          </p:txBody>
        </p:sp>
        <p:grpSp>
          <p:nvGrpSpPr>
            <p:cNvPr id="30727" name="Group 30"/>
            <p:cNvGrpSpPr>
              <a:grpSpLocks/>
            </p:cNvGrpSpPr>
            <p:nvPr/>
          </p:nvGrpSpPr>
          <p:grpSpPr bwMode="auto">
            <a:xfrm>
              <a:off x="1196" y="770"/>
              <a:ext cx="2836" cy="2624"/>
              <a:chOff x="1196" y="693"/>
              <a:chExt cx="2836" cy="2624"/>
            </a:xfrm>
          </p:grpSpPr>
          <p:sp>
            <p:nvSpPr>
              <p:cNvPr id="30728" name="Rectangle 5"/>
              <p:cNvSpPr>
                <a:spLocks noChangeArrowheads="1"/>
              </p:cNvSpPr>
              <p:nvPr/>
            </p:nvSpPr>
            <p:spPr bwMode="auto">
              <a:xfrm>
                <a:off x="1196" y="2171"/>
                <a:ext cx="2647" cy="782"/>
              </a:xfrm>
              <a:prstGeom prst="rect">
                <a:avLst/>
              </a:prstGeom>
              <a:gradFill rotWithShape="0">
                <a:gsLst>
                  <a:gs pos="0">
                    <a:srgbClr val="CC9900"/>
                  </a:gs>
                  <a:gs pos="100000">
                    <a:srgbClr val="CC6600"/>
                  </a:gs>
                </a:gsLst>
                <a:lin ang="5400000" scaled="1"/>
              </a:gradFill>
              <a:ln w="9525">
                <a:solidFill>
                  <a:srgbClr val="000000"/>
                </a:solidFill>
                <a:miter lim="800000"/>
                <a:headEnd type="none" w="sm" len="sm"/>
                <a:tailEnd type="none" w="sm" len="sm"/>
              </a:ln>
            </p:spPr>
            <p:txBody>
              <a:bodyPr anchor="ctr"/>
              <a:lstStyle>
                <a:lvl1pPr>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2pPr>
                <a:lvl3pPr marL="11430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3pPr>
                <a:lvl4pPr marL="16002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FontTx/>
                  <a:buNone/>
                </a:pPr>
                <a:endParaRPr lang="en-US" altLang="en-US" sz="2400">
                  <a:solidFill>
                    <a:srgbClr val="FFFFFF"/>
                  </a:solidFill>
                  <a:latin typeface="Arial" panose="020B0604020202020204" pitchFamily="34" charset="0"/>
                  <a:ea typeface="ＭＳ Ｐゴシック" panose="020B0600070205080204" pitchFamily="34" charset="-128"/>
                </a:endParaRPr>
              </a:p>
            </p:txBody>
          </p:sp>
          <p:sp>
            <p:nvSpPr>
              <p:cNvPr id="513030" name="Text Box 6"/>
              <p:cNvSpPr txBox="1">
                <a:spLocks noChangeArrowheads="1"/>
              </p:cNvSpPr>
              <p:nvPr/>
            </p:nvSpPr>
            <p:spPr bwMode="auto">
              <a:xfrm>
                <a:off x="2218" y="2997"/>
                <a:ext cx="1814" cy="320"/>
              </a:xfrm>
              <a:prstGeom prst="rect">
                <a:avLst/>
              </a:prstGeom>
              <a:noFill/>
              <a:ln w="12700">
                <a:noFill/>
                <a:miter lim="800000"/>
                <a:headEnd type="none" w="sm" len="sm"/>
                <a:tailEnd type="none" w="sm" len="sm"/>
              </a:ln>
              <a:effectLst/>
            </p:spPr>
            <p:txBody>
              <a:bodyPr/>
              <a:lstStyle/>
              <a:p>
                <a:pPr eaLnBrk="0" hangingPunct="0">
                  <a:defRPr/>
                </a:pPr>
                <a:r>
                  <a:rPr lang="en-US" sz="1400" b="1">
                    <a:solidFill>
                      <a:srgbClr val="000000"/>
                    </a:solidFill>
                    <a:effectLst>
                      <a:outerShdw blurRad="38100" dist="38100" dir="2700000" algn="tl">
                        <a:srgbClr val="C0C0C0"/>
                      </a:outerShdw>
                    </a:effectLst>
                    <a:ea typeface="ヒラギノ角ゴ Pro W3" pitchFamily="1" charset="-128"/>
                    <a:cs typeface="Arial" charset="0"/>
                  </a:rPr>
                  <a:t>Unreinforced Shear Surface</a:t>
                </a:r>
                <a:endParaRPr lang="en-US" sz="3200">
                  <a:solidFill>
                    <a:srgbClr val="000000"/>
                  </a:solidFill>
                  <a:ea typeface="ヒラギノ角ゴ Pro W3" pitchFamily="1" charset="-128"/>
                  <a:cs typeface="Arial" charset="0"/>
                </a:endParaRPr>
              </a:p>
            </p:txBody>
          </p:sp>
          <p:sp>
            <p:nvSpPr>
              <p:cNvPr id="30730" name="Rectangle 7" descr="Granite"/>
              <p:cNvSpPr>
                <a:spLocks noChangeArrowheads="1"/>
              </p:cNvSpPr>
              <p:nvPr/>
            </p:nvSpPr>
            <p:spPr bwMode="auto">
              <a:xfrm>
                <a:off x="1201" y="1598"/>
                <a:ext cx="2647" cy="782"/>
              </a:xfrm>
              <a:prstGeom prst="rect">
                <a:avLst/>
              </a:prstGeom>
              <a:blipFill dpi="0" rotWithShape="0">
                <a:blip r:embed="rId3"/>
                <a:srcRect/>
                <a:tile tx="0" ty="0" sx="100000" sy="100000" flip="none" algn="tl"/>
              </a:blipFill>
              <a:ln w="9525">
                <a:solidFill>
                  <a:srgbClr val="000000"/>
                </a:solidFill>
                <a:miter lim="800000"/>
                <a:headEnd type="none" w="sm" len="sm"/>
                <a:tailEnd type="none" w="sm" len="sm"/>
              </a:ln>
            </p:spPr>
            <p:txBody>
              <a:bodyPr anchor="ctr"/>
              <a:lstStyle>
                <a:lvl1pPr>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2pPr>
                <a:lvl3pPr marL="11430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3pPr>
                <a:lvl4pPr marL="16002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FontTx/>
                  <a:buNone/>
                </a:pPr>
                <a:endParaRPr lang="en-US" altLang="en-US" sz="2400">
                  <a:solidFill>
                    <a:srgbClr val="FFFFFF"/>
                  </a:solidFill>
                  <a:latin typeface="Arial" panose="020B0604020202020204" pitchFamily="34" charset="0"/>
                  <a:ea typeface="ＭＳ Ｐゴシック" panose="020B0600070205080204" pitchFamily="34" charset="-128"/>
                </a:endParaRPr>
              </a:p>
            </p:txBody>
          </p:sp>
          <p:grpSp>
            <p:nvGrpSpPr>
              <p:cNvPr id="30731" name="Group 8"/>
              <p:cNvGrpSpPr>
                <a:grpSpLocks/>
              </p:cNvGrpSpPr>
              <p:nvPr/>
            </p:nvGrpSpPr>
            <p:grpSpPr bwMode="auto">
              <a:xfrm>
                <a:off x="2270" y="693"/>
                <a:ext cx="389" cy="922"/>
                <a:chOff x="3768" y="180"/>
                <a:chExt cx="473" cy="1164"/>
              </a:xfrm>
            </p:grpSpPr>
            <p:sp>
              <p:nvSpPr>
                <p:cNvPr id="30738" name="Freeform 9"/>
                <p:cNvSpPr>
                  <a:spLocks/>
                </p:cNvSpPr>
                <p:nvPr/>
              </p:nvSpPr>
              <p:spPr bwMode="auto">
                <a:xfrm>
                  <a:off x="3768" y="180"/>
                  <a:ext cx="473" cy="1164"/>
                </a:xfrm>
                <a:custGeom>
                  <a:avLst/>
                  <a:gdLst>
                    <a:gd name="T0" fmla="*/ 24 w 473"/>
                    <a:gd name="T1" fmla="*/ 492 h 1164"/>
                    <a:gd name="T2" fmla="*/ 24 w 473"/>
                    <a:gd name="T3" fmla="*/ 348 h 1164"/>
                    <a:gd name="T4" fmla="*/ 8 w 473"/>
                    <a:gd name="T5" fmla="*/ 204 h 1164"/>
                    <a:gd name="T6" fmla="*/ 0 w 473"/>
                    <a:gd name="T7" fmla="*/ 148 h 1164"/>
                    <a:gd name="T8" fmla="*/ 4 w 473"/>
                    <a:gd name="T9" fmla="*/ 84 h 1164"/>
                    <a:gd name="T10" fmla="*/ 40 w 473"/>
                    <a:gd name="T11" fmla="*/ 32 h 1164"/>
                    <a:gd name="T12" fmla="*/ 120 w 473"/>
                    <a:gd name="T13" fmla="*/ 12 h 1164"/>
                    <a:gd name="T14" fmla="*/ 216 w 473"/>
                    <a:gd name="T15" fmla="*/ 0 h 1164"/>
                    <a:gd name="T16" fmla="*/ 324 w 473"/>
                    <a:gd name="T17" fmla="*/ 0 h 1164"/>
                    <a:gd name="T18" fmla="*/ 368 w 473"/>
                    <a:gd name="T19" fmla="*/ 8 h 1164"/>
                    <a:gd name="T20" fmla="*/ 408 w 473"/>
                    <a:gd name="T21" fmla="*/ 24 h 1164"/>
                    <a:gd name="T22" fmla="*/ 440 w 473"/>
                    <a:gd name="T23" fmla="*/ 40 h 1164"/>
                    <a:gd name="T24" fmla="*/ 460 w 473"/>
                    <a:gd name="T25" fmla="*/ 72 h 1164"/>
                    <a:gd name="T26" fmla="*/ 472 w 473"/>
                    <a:gd name="T27" fmla="*/ 140 h 1164"/>
                    <a:gd name="T28" fmla="*/ 468 w 473"/>
                    <a:gd name="T29" fmla="*/ 216 h 1164"/>
                    <a:gd name="T30" fmla="*/ 452 w 473"/>
                    <a:gd name="T31" fmla="*/ 344 h 1164"/>
                    <a:gd name="T32" fmla="*/ 452 w 473"/>
                    <a:gd name="T33" fmla="*/ 532 h 1164"/>
                    <a:gd name="T34" fmla="*/ 456 w 473"/>
                    <a:gd name="T35" fmla="*/ 828 h 1164"/>
                    <a:gd name="T36" fmla="*/ 468 w 473"/>
                    <a:gd name="T37" fmla="*/ 972 h 1164"/>
                    <a:gd name="T38" fmla="*/ 468 w 473"/>
                    <a:gd name="T39" fmla="*/ 1092 h 1164"/>
                    <a:gd name="T40" fmla="*/ 432 w 473"/>
                    <a:gd name="T41" fmla="*/ 1152 h 1164"/>
                    <a:gd name="T42" fmla="*/ 312 w 473"/>
                    <a:gd name="T43" fmla="*/ 1164 h 1164"/>
                    <a:gd name="T44" fmla="*/ 156 w 473"/>
                    <a:gd name="T45" fmla="*/ 1164 h 1164"/>
                    <a:gd name="T46" fmla="*/ 36 w 473"/>
                    <a:gd name="T47" fmla="*/ 1152 h 1164"/>
                    <a:gd name="T48" fmla="*/ 16 w 473"/>
                    <a:gd name="T49" fmla="*/ 1116 h 1164"/>
                    <a:gd name="T50" fmla="*/ 16 w 473"/>
                    <a:gd name="T51" fmla="*/ 1056 h 1164"/>
                    <a:gd name="T52" fmla="*/ 12 w 473"/>
                    <a:gd name="T53" fmla="*/ 960 h 1164"/>
                    <a:gd name="T54" fmla="*/ 24 w 473"/>
                    <a:gd name="T55" fmla="*/ 828 h 1164"/>
                    <a:gd name="T56" fmla="*/ 24 w 473"/>
                    <a:gd name="T57" fmla="*/ 636 h 1164"/>
                    <a:gd name="T58" fmla="*/ 24 w 473"/>
                    <a:gd name="T59" fmla="*/ 492 h 11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3"/>
                    <a:gd name="T91" fmla="*/ 0 h 1164"/>
                    <a:gd name="T92" fmla="*/ 473 w 473"/>
                    <a:gd name="T93" fmla="*/ 1164 h 11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3" h="1164">
                      <a:moveTo>
                        <a:pt x="24" y="492"/>
                      </a:moveTo>
                      <a:lnTo>
                        <a:pt x="24" y="348"/>
                      </a:lnTo>
                      <a:lnTo>
                        <a:pt x="8" y="204"/>
                      </a:lnTo>
                      <a:lnTo>
                        <a:pt x="0" y="148"/>
                      </a:lnTo>
                      <a:lnTo>
                        <a:pt x="4" y="84"/>
                      </a:lnTo>
                      <a:lnTo>
                        <a:pt x="40" y="32"/>
                      </a:lnTo>
                      <a:lnTo>
                        <a:pt x="120" y="12"/>
                      </a:lnTo>
                      <a:lnTo>
                        <a:pt x="216" y="0"/>
                      </a:lnTo>
                      <a:lnTo>
                        <a:pt x="324" y="0"/>
                      </a:lnTo>
                      <a:lnTo>
                        <a:pt x="368" y="8"/>
                      </a:lnTo>
                      <a:lnTo>
                        <a:pt x="408" y="24"/>
                      </a:lnTo>
                      <a:cubicBezTo>
                        <a:pt x="431" y="30"/>
                        <a:pt x="431" y="32"/>
                        <a:pt x="440" y="40"/>
                      </a:cubicBezTo>
                      <a:cubicBezTo>
                        <a:pt x="449" y="48"/>
                        <a:pt x="455" y="55"/>
                        <a:pt x="460" y="72"/>
                      </a:cubicBezTo>
                      <a:cubicBezTo>
                        <a:pt x="469" y="91"/>
                        <a:pt x="471" y="116"/>
                        <a:pt x="472" y="140"/>
                      </a:cubicBezTo>
                      <a:cubicBezTo>
                        <a:pt x="473" y="164"/>
                        <a:pt x="471" y="182"/>
                        <a:pt x="468" y="216"/>
                      </a:cubicBezTo>
                      <a:lnTo>
                        <a:pt x="452" y="344"/>
                      </a:lnTo>
                      <a:lnTo>
                        <a:pt x="452" y="532"/>
                      </a:lnTo>
                      <a:lnTo>
                        <a:pt x="456" y="828"/>
                      </a:lnTo>
                      <a:lnTo>
                        <a:pt x="468" y="972"/>
                      </a:lnTo>
                      <a:lnTo>
                        <a:pt x="468" y="1092"/>
                      </a:lnTo>
                      <a:lnTo>
                        <a:pt x="432" y="1152"/>
                      </a:lnTo>
                      <a:lnTo>
                        <a:pt x="312" y="1164"/>
                      </a:lnTo>
                      <a:lnTo>
                        <a:pt x="156" y="1164"/>
                      </a:lnTo>
                      <a:lnTo>
                        <a:pt x="36" y="1152"/>
                      </a:lnTo>
                      <a:lnTo>
                        <a:pt x="16" y="1116"/>
                      </a:lnTo>
                      <a:lnTo>
                        <a:pt x="16" y="1056"/>
                      </a:lnTo>
                      <a:lnTo>
                        <a:pt x="12" y="960"/>
                      </a:lnTo>
                      <a:lnTo>
                        <a:pt x="24" y="828"/>
                      </a:lnTo>
                      <a:lnTo>
                        <a:pt x="24" y="636"/>
                      </a:lnTo>
                      <a:lnTo>
                        <a:pt x="24" y="492"/>
                      </a:lnTo>
                      <a:close/>
                    </a:path>
                  </a:pathLst>
                </a:custGeom>
                <a:gradFill rotWithShape="0">
                  <a:gsLst>
                    <a:gs pos="0">
                      <a:srgbClr val="808080"/>
                    </a:gs>
                    <a:gs pos="100000">
                      <a:srgbClr val="4D4D4D"/>
                    </a:gs>
                  </a:gsLst>
                  <a:lin ang="5400000" scaled="1"/>
                </a:gradFill>
                <a:ln w="9525">
                  <a:solidFill>
                    <a:srgbClr val="000000"/>
                  </a:solidFill>
                  <a:round/>
                  <a:headEnd/>
                  <a:tailEnd/>
                </a:ln>
              </p:spPr>
              <p:txBody>
                <a:bodyPr anchor="ctr"/>
                <a:lstStyle/>
                <a:p>
                  <a:pPr eaLnBrk="0" hangingPunct="0"/>
                  <a:endParaRPr lang="en-US">
                    <a:solidFill>
                      <a:srgbClr val="000000"/>
                    </a:solidFill>
                  </a:endParaRPr>
                </a:p>
              </p:txBody>
            </p:sp>
            <p:sp>
              <p:nvSpPr>
                <p:cNvPr id="30739" name="Line 10"/>
                <p:cNvSpPr>
                  <a:spLocks noChangeShapeType="1"/>
                </p:cNvSpPr>
                <p:nvPr/>
              </p:nvSpPr>
              <p:spPr bwMode="auto">
                <a:xfrm>
                  <a:off x="3888" y="192"/>
                  <a:ext cx="0" cy="1152"/>
                </a:xfrm>
                <a:prstGeom prst="line">
                  <a:avLst/>
                </a:prstGeom>
                <a:noFill/>
                <a:ln w="19050">
                  <a:solidFill>
                    <a:srgbClr val="B2B2B2"/>
                  </a:solidFill>
                  <a:round/>
                  <a:headEnd/>
                  <a:tailEnd/>
                </a:ln>
                <a:extLst>
                  <a:ext uri="{909E8E84-426E-40DD-AFC4-6F175D3DCCD1}">
                    <a14:hiddenFill xmlns:a14="http://schemas.microsoft.com/office/drawing/2010/main">
                      <a:noFill/>
                    </a14:hiddenFill>
                  </a:ext>
                </a:extLst>
              </p:spPr>
              <p:txBody>
                <a:bodyPr anchor="ctr"/>
                <a:lstStyle/>
                <a:p>
                  <a:pPr eaLnBrk="0" hangingPunct="0"/>
                  <a:endParaRPr lang="en-US">
                    <a:solidFill>
                      <a:srgbClr val="000000"/>
                    </a:solidFill>
                  </a:endParaRPr>
                </a:p>
              </p:txBody>
            </p:sp>
            <p:sp>
              <p:nvSpPr>
                <p:cNvPr id="30740" name="Line 11"/>
                <p:cNvSpPr>
                  <a:spLocks noChangeShapeType="1"/>
                </p:cNvSpPr>
                <p:nvPr/>
              </p:nvSpPr>
              <p:spPr bwMode="auto">
                <a:xfrm>
                  <a:off x="4128" y="192"/>
                  <a:ext cx="0" cy="1152"/>
                </a:xfrm>
                <a:prstGeom prst="line">
                  <a:avLst/>
                </a:prstGeom>
                <a:noFill/>
                <a:ln w="19050">
                  <a:solidFill>
                    <a:srgbClr val="B2B2B2"/>
                  </a:solidFill>
                  <a:round/>
                  <a:headEnd/>
                  <a:tailEnd/>
                </a:ln>
                <a:extLst>
                  <a:ext uri="{909E8E84-426E-40DD-AFC4-6F175D3DCCD1}">
                    <a14:hiddenFill xmlns:a14="http://schemas.microsoft.com/office/drawing/2010/main">
                      <a:noFill/>
                    </a14:hiddenFill>
                  </a:ext>
                </a:extLst>
              </p:spPr>
              <p:txBody>
                <a:bodyPr anchor="ctr"/>
                <a:lstStyle/>
                <a:p>
                  <a:pPr eaLnBrk="0" hangingPunct="0"/>
                  <a:endParaRPr lang="en-US">
                    <a:solidFill>
                      <a:srgbClr val="000000"/>
                    </a:solidFill>
                  </a:endParaRPr>
                </a:p>
              </p:txBody>
            </p:sp>
            <p:sp>
              <p:nvSpPr>
                <p:cNvPr id="30741" name="Line 12"/>
                <p:cNvSpPr>
                  <a:spLocks noChangeShapeType="1"/>
                </p:cNvSpPr>
                <p:nvPr/>
              </p:nvSpPr>
              <p:spPr bwMode="auto">
                <a:xfrm>
                  <a:off x="4008" y="184"/>
                  <a:ext cx="0" cy="1152"/>
                </a:xfrm>
                <a:prstGeom prst="line">
                  <a:avLst/>
                </a:prstGeom>
                <a:noFill/>
                <a:ln w="19050">
                  <a:solidFill>
                    <a:srgbClr val="B2B2B2"/>
                  </a:solidFill>
                  <a:round/>
                  <a:headEnd/>
                  <a:tailEnd/>
                </a:ln>
                <a:extLst>
                  <a:ext uri="{909E8E84-426E-40DD-AFC4-6F175D3DCCD1}">
                    <a14:hiddenFill xmlns:a14="http://schemas.microsoft.com/office/drawing/2010/main">
                      <a:noFill/>
                    </a14:hiddenFill>
                  </a:ext>
                </a:extLst>
              </p:spPr>
              <p:txBody>
                <a:bodyPr anchor="ctr"/>
                <a:lstStyle/>
                <a:p>
                  <a:pPr eaLnBrk="0" hangingPunct="0"/>
                  <a:endParaRPr lang="en-US">
                    <a:solidFill>
                      <a:srgbClr val="000000"/>
                    </a:solidFill>
                  </a:endParaRPr>
                </a:p>
              </p:txBody>
            </p:sp>
          </p:grpSp>
          <p:sp>
            <p:nvSpPr>
              <p:cNvPr id="30732" name="Rectangle 13" descr="Small grid"/>
              <p:cNvSpPr>
                <a:spLocks noChangeArrowheads="1"/>
              </p:cNvSpPr>
              <p:nvPr/>
            </p:nvSpPr>
            <p:spPr bwMode="auto">
              <a:xfrm>
                <a:off x="1196" y="2302"/>
                <a:ext cx="2635" cy="121"/>
              </a:xfrm>
              <a:prstGeom prst="rect">
                <a:avLst/>
              </a:prstGeom>
              <a:pattFill prst="smGrid">
                <a:fgClr>
                  <a:srgbClr val="000000"/>
                </a:fgClr>
                <a:bgClr>
                  <a:srgbClr val="FFFFFF"/>
                </a:bgClr>
              </a:pattFill>
              <a:ln w="12700">
                <a:solidFill>
                  <a:srgbClr val="000000"/>
                </a:solidFill>
                <a:miter lim="800000"/>
                <a:headEnd type="none" w="sm" len="sm"/>
                <a:tailEnd type="none" w="sm" len="sm"/>
              </a:ln>
            </p:spPr>
            <p:txBody>
              <a:bodyPr anchor="ctr"/>
              <a:lstStyle>
                <a:lvl1pPr>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2pPr>
                <a:lvl3pPr marL="11430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3pPr>
                <a:lvl4pPr marL="16002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FontTx/>
                  <a:buNone/>
                </a:pPr>
                <a:endParaRPr lang="en-US" altLang="en-US" sz="2400">
                  <a:solidFill>
                    <a:srgbClr val="FFFFFF"/>
                  </a:solidFill>
                  <a:latin typeface="Arial" panose="020B0604020202020204" pitchFamily="34" charset="0"/>
                  <a:ea typeface="ＭＳ Ｐゴシック" panose="020B0600070205080204" pitchFamily="34" charset="-128"/>
                </a:endParaRPr>
              </a:p>
            </p:txBody>
          </p:sp>
          <p:sp>
            <p:nvSpPr>
              <p:cNvPr id="30733" name="Freeform 14"/>
              <p:cNvSpPr>
                <a:spLocks/>
              </p:cNvSpPr>
              <p:nvPr/>
            </p:nvSpPr>
            <p:spPr bwMode="auto">
              <a:xfrm>
                <a:off x="1286" y="1600"/>
                <a:ext cx="1351" cy="945"/>
              </a:xfrm>
              <a:custGeom>
                <a:avLst/>
                <a:gdLst>
                  <a:gd name="T0" fmla="*/ 6154 w 1088"/>
                  <a:gd name="T1" fmla="*/ 603 h 567"/>
                  <a:gd name="T2" fmla="*/ 3976 w 1088"/>
                  <a:gd name="T3" fmla="*/ 31078 h 567"/>
                  <a:gd name="T4" fmla="*/ 3517 w 1088"/>
                  <a:gd name="T5" fmla="*/ 33217 h 567"/>
                  <a:gd name="T6" fmla="*/ 3106 w 1088"/>
                  <a:gd name="T7" fmla="*/ 33758 h 567"/>
                  <a:gd name="T8" fmla="*/ 2687 w 1088"/>
                  <a:gd name="T9" fmla="*/ 32695 h 567"/>
                  <a:gd name="T10" fmla="*/ 0 w 1088"/>
                  <a:gd name="T11" fmla="*/ 0 h 567"/>
                  <a:gd name="T12" fmla="*/ 0 60000 65536"/>
                  <a:gd name="T13" fmla="*/ 0 60000 65536"/>
                  <a:gd name="T14" fmla="*/ 0 60000 65536"/>
                  <a:gd name="T15" fmla="*/ 0 60000 65536"/>
                  <a:gd name="T16" fmla="*/ 0 60000 65536"/>
                  <a:gd name="T17" fmla="*/ 0 60000 65536"/>
                  <a:gd name="T18" fmla="*/ 0 w 1088"/>
                  <a:gd name="T19" fmla="*/ 0 h 567"/>
                  <a:gd name="T20" fmla="*/ 1088 w 1088"/>
                  <a:gd name="T21" fmla="*/ 567 h 567"/>
                </a:gdLst>
                <a:ahLst/>
                <a:cxnLst>
                  <a:cxn ang="T12">
                    <a:pos x="T0" y="T1"/>
                  </a:cxn>
                  <a:cxn ang="T13">
                    <a:pos x="T2" y="T3"/>
                  </a:cxn>
                  <a:cxn ang="T14">
                    <a:pos x="T4" y="T5"/>
                  </a:cxn>
                  <a:cxn ang="T15">
                    <a:pos x="T6" y="T7"/>
                  </a:cxn>
                  <a:cxn ang="T16">
                    <a:pos x="T8" y="T9"/>
                  </a:cxn>
                  <a:cxn ang="T17">
                    <a:pos x="T10" y="T11"/>
                  </a:cxn>
                </a:cxnLst>
                <a:rect l="T18" t="T19" r="T20" b="T21"/>
                <a:pathLst>
                  <a:path w="1088" h="567">
                    <a:moveTo>
                      <a:pt x="1088" y="10"/>
                    </a:moveTo>
                    <a:lnTo>
                      <a:pt x="704" y="522"/>
                    </a:lnTo>
                    <a:lnTo>
                      <a:pt x="622" y="558"/>
                    </a:lnTo>
                    <a:lnTo>
                      <a:pt x="549" y="567"/>
                    </a:lnTo>
                    <a:lnTo>
                      <a:pt x="476" y="549"/>
                    </a:lnTo>
                    <a:lnTo>
                      <a:pt x="0" y="0"/>
                    </a:lnTo>
                  </a:path>
                </a:pathLst>
              </a:custGeom>
              <a:noFill/>
              <a:ln w="38100">
                <a:solidFill>
                  <a:srgbClr val="FF0000"/>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hangingPunct="0"/>
                <a:endParaRPr lang="en-US">
                  <a:solidFill>
                    <a:srgbClr val="000000"/>
                  </a:solidFill>
                </a:endParaRPr>
              </a:p>
            </p:txBody>
          </p:sp>
          <p:sp>
            <p:nvSpPr>
              <p:cNvPr id="30734" name="Freeform 15"/>
              <p:cNvSpPr>
                <a:spLocks/>
              </p:cNvSpPr>
              <p:nvPr/>
            </p:nvSpPr>
            <p:spPr bwMode="auto">
              <a:xfrm flipH="1">
                <a:off x="2300" y="1595"/>
                <a:ext cx="1352" cy="945"/>
              </a:xfrm>
              <a:custGeom>
                <a:avLst/>
                <a:gdLst>
                  <a:gd name="T0" fmla="*/ 6190 w 1088"/>
                  <a:gd name="T1" fmla="*/ 603 h 567"/>
                  <a:gd name="T2" fmla="*/ 4003 w 1088"/>
                  <a:gd name="T3" fmla="*/ 31078 h 567"/>
                  <a:gd name="T4" fmla="*/ 3538 w 1088"/>
                  <a:gd name="T5" fmla="*/ 33217 h 567"/>
                  <a:gd name="T6" fmla="*/ 3123 w 1088"/>
                  <a:gd name="T7" fmla="*/ 33758 h 567"/>
                  <a:gd name="T8" fmla="*/ 2703 w 1088"/>
                  <a:gd name="T9" fmla="*/ 32695 h 567"/>
                  <a:gd name="T10" fmla="*/ 0 w 1088"/>
                  <a:gd name="T11" fmla="*/ 0 h 567"/>
                  <a:gd name="T12" fmla="*/ 0 60000 65536"/>
                  <a:gd name="T13" fmla="*/ 0 60000 65536"/>
                  <a:gd name="T14" fmla="*/ 0 60000 65536"/>
                  <a:gd name="T15" fmla="*/ 0 60000 65536"/>
                  <a:gd name="T16" fmla="*/ 0 60000 65536"/>
                  <a:gd name="T17" fmla="*/ 0 60000 65536"/>
                  <a:gd name="T18" fmla="*/ 0 w 1088"/>
                  <a:gd name="T19" fmla="*/ 0 h 567"/>
                  <a:gd name="T20" fmla="*/ 1088 w 1088"/>
                  <a:gd name="T21" fmla="*/ 567 h 567"/>
                </a:gdLst>
                <a:ahLst/>
                <a:cxnLst>
                  <a:cxn ang="T12">
                    <a:pos x="T0" y="T1"/>
                  </a:cxn>
                  <a:cxn ang="T13">
                    <a:pos x="T2" y="T3"/>
                  </a:cxn>
                  <a:cxn ang="T14">
                    <a:pos x="T4" y="T5"/>
                  </a:cxn>
                  <a:cxn ang="T15">
                    <a:pos x="T6" y="T7"/>
                  </a:cxn>
                  <a:cxn ang="T16">
                    <a:pos x="T8" y="T9"/>
                  </a:cxn>
                  <a:cxn ang="T17">
                    <a:pos x="T10" y="T11"/>
                  </a:cxn>
                </a:cxnLst>
                <a:rect l="T18" t="T19" r="T20" b="T21"/>
                <a:pathLst>
                  <a:path w="1088" h="567">
                    <a:moveTo>
                      <a:pt x="1088" y="10"/>
                    </a:moveTo>
                    <a:lnTo>
                      <a:pt x="704" y="522"/>
                    </a:lnTo>
                    <a:lnTo>
                      <a:pt x="622" y="558"/>
                    </a:lnTo>
                    <a:lnTo>
                      <a:pt x="549" y="567"/>
                    </a:lnTo>
                    <a:lnTo>
                      <a:pt x="476" y="549"/>
                    </a:lnTo>
                    <a:lnTo>
                      <a:pt x="0" y="0"/>
                    </a:lnTo>
                  </a:path>
                </a:pathLst>
              </a:custGeom>
              <a:noFill/>
              <a:ln w="38100">
                <a:solidFill>
                  <a:srgbClr val="FF0000"/>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hangingPunct="0"/>
                <a:endParaRPr lang="en-US">
                  <a:solidFill>
                    <a:srgbClr val="000000"/>
                  </a:solidFill>
                </a:endParaRPr>
              </a:p>
            </p:txBody>
          </p:sp>
          <p:sp>
            <p:nvSpPr>
              <p:cNvPr id="30735" name="Freeform 16"/>
              <p:cNvSpPr>
                <a:spLocks/>
              </p:cNvSpPr>
              <p:nvPr/>
            </p:nvSpPr>
            <p:spPr bwMode="auto">
              <a:xfrm>
                <a:off x="1196" y="1600"/>
                <a:ext cx="2623" cy="565"/>
              </a:xfrm>
              <a:custGeom>
                <a:avLst/>
                <a:gdLst>
                  <a:gd name="T0" fmla="*/ 0 w 2112"/>
                  <a:gd name="T1" fmla="*/ 0 h 339"/>
                  <a:gd name="T2" fmla="*/ 1503 w 2112"/>
                  <a:gd name="T3" fmla="*/ 20195 h 339"/>
                  <a:gd name="T4" fmla="*/ 10355 w 2112"/>
                  <a:gd name="T5" fmla="*/ 20195 h 339"/>
                  <a:gd name="T6" fmla="*/ 11955 w 2112"/>
                  <a:gd name="T7" fmla="*/ 0 h 339"/>
                  <a:gd name="T8" fmla="*/ 0 60000 65536"/>
                  <a:gd name="T9" fmla="*/ 0 60000 65536"/>
                  <a:gd name="T10" fmla="*/ 0 60000 65536"/>
                  <a:gd name="T11" fmla="*/ 0 60000 65536"/>
                  <a:gd name="T12" fmla="*/ 0 w 2112"/>
                  <a:gd name="T13" fmla="*/ 0 h 339"/>
                  <a:gd name="T14" fmla="*/ 2112 w 2112"/>
                  <a:gd name="T15" fmla="*/ 339 h 339"/>
                </a:gdLst>
                <a:ahLst/>
                <a:cxnLst>
                  <a:cxn ang="T8">
                    <a:pos x="T0" y="T1"/>
                  </a:cxn>
                  <a:cxn ang="T9">
                    <a:pos x="T2" y="T3"/>
                  </a:cxn>
                  <a:cxn ang="T10">
                    <a:pos x="T4" y="T5"/>
                  </a:cxn>
                  <a:cxn ang="T11">
                    <a:pos x="T6" y="T7"/>
                  </a:cxn>
                </a:cxnLst>
                <a:rect l="T12" t="T13" r="T14" b="T15"/>
                <a:pathLst>
                  <a:path w="2112" h="339">
                    <a:moveTo>
                      <a:pt x="0" y="0"/>
                    </a:moveTo>
                    <a:lnTo>
                      <a:pt x="265" y="339"/>
                    </a:lnTo>
                    <a:lnTo>
                      <a:pt x="1829" y="339"/>
                    </a:lnTo>
                    <a:lnTo>
                      <a:pt x="2112" y="0"/>
                    </a:lnTo>
                  </a:path>
                </a:pathLst>
              </a:custGeom>
              <a:noFill/>
              <a:ln w="38100">
                <a:solidFill>
                  <a:srgbClr val="CC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hangingPunct="0"/>
                <a:endParaRPr lang="en-US">
                  <a:solidFill>
                    <a:srgbClr val="000000"/>
                  </a:solidFill>
                </a:endParaRPr>
              </a:p>
            </p:txBody>
          </p:sp>
          <p:sp>
            <p:nvSpPr>
              <p:cNvPr id="30736" name="Line 17"/>
              <p:cNvSpPr>
                <a:spLocks noChangeShapeType="1"/>
              </p:cNvSpPr>
              <p:nvPr/>
            </p:nvSpPr>
            <p:spPr bwMode="auto">
              <a:xfrm flipH="1" flipV="1">
                <a:off x="2103" y="2517"/>
                <a:ext cx="141" cy="640"/>
              </a:xfrm>
              <a:prstGeom prst="line">
                <a:avLst/>
              </a:prstGeom>
              <a:noFill/>
              <a:ln w="25400">
                <a:solidFill>
                  <a:srgbClr val="000000"/>
                </a:solidFill>
                <a:round/>
                <a:headEnd type="none" w="sm" len="sm"/>
                <a:tailEnd type="triangle" w="lg"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sp>
            <p:nvSpPr>
              <p:cNvPr id="30737" name="Line 19"/>
              <p:cNvSpPr>
                <a:spLocks noChangeShapeType="1"/>
              </p:cNvSpPr>
              <p:nvPr/>
            </p:nvSpPr>
            <p:spPr bwMode="auto">
              <a:xfrm flipV="1">
                <a:off x="2929" y="1396"/>
                <a:ext cx="209" cy="800"/>
              </a:xfrm>
              <a:prstGeom prst="line">
                <a:avLst/>
              </a:prstGeom>
              <a:noFill/>
              <a:ln w="25400">
                <a:solidFill>
                  <a:srgbClr val="000000"/>
                </a:solidFill>
                <a:round/>
                <a:headEnd type="triangle" w="lg" len="med"/>
                <a:tailEnd type="oval" w="sm" len="sm"/>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grpSp>
      </p:grpSp>
      <p:sp>
        <p:nvSpPr>
          <p:cNvPr id="546819" name="Rectangle 3"/>
          <p:cNvSpPr>
            <a:spLocks noChangeArrowheads="1"/>
          </p:cNvSpPr>
          <p:nvPr/>
        </p:nvSpPr>
        <p:spPr bwMode="auto">
          <a:xfrm>
            <a:off x="179388" y="260350"/>
            <a:ext cx="6408737"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2pPr>
            <a:lvl3pPr marL="11430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3pPr>
            <a:lvl4pPr marL="16002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FontTx/>
              <a:buNone/>
            </a:pPr>
            <a:r>
              <a:rPr lang="en-US" altLang="en-US" sz="2400">
                <a:solidFill>
                  <a:srgbClr val="FFFFFF"/>
                </a:solidFill>
                <a:latin typeface="Arial" panose="020B0604020202020204" pitchFamily="34" charset="0"/>
                <a:ea typeface="ＭＳ Ｐゴシック" panose="020B0600070205080204" pitchFamily="34" charset="-128"/>
              </a:rPr>
              <a:t>Mechanisms – Improved Bearing Capacity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iterate type="lt">
                                    <p:tmPct val="2000"/>
                                  </p:iterate>
                                  <p:childTnLst>
                                    <p:set>
                                      <p:cBhvr>
                                        <p:cTn id="6" dur="1" fill="hold">
                                          <p:stCondLst>
                                            <p:cond delay="0"/>
                                          </p:stCondLst>
                                        </p:cTn>
                                        <p:tgtEl>
                                          <p:spTgt spid="546819">
                                            <p:txEl>
                                              <p:charRg st="0" end="0"/>
                                            </p:txEl>
                                          </p:spTgt>
                                        </p:tgtEl>
                                        <p:attrNameLst>
                                          <p:attrName>style.visibility</p:attrName>
                                        </p:attrNameLst>
                                      </p:cBhvr>
                                      <p:to>
                                        <p:strVal val="visible"/>
                                      </p:to>
                                    </p:set>
                                    <p:anim calcmode="lin" valueType="num">
                                      <p:cBhvr>
                                        <p:cTn id="7" dur="500" fill="hold"/>
                                        <p:tgtEl>
                                          <p:spTgt spid="546819">
                                            <p:txEl>
                                              <p:charRg st="0" end="0"/>
                                            </p:txEl>
                                          </p:spTgt>
                                        </p:tgtEl>
                                        <p:attrNameLst>
                                          <p:attrName>ppt_w</p:attrName>
                                        </p:attrNameLst>
                                      </p:cBhvr>
                                      <p:tavLst>
                                        <p:tav tm="0">
                                          <p:val>
                                            <p:fltVal val="0"/>
                                          </p:val>
                                        </p:tav>
                                        <p:tav tm="100000">
                                          <p:val>
                                            <p:strVal val="#ppt_w"/>
                                          </p:val>
                                        </p:tav>
                                      </p:tavLst>
                                    </p:anim>
                                    <p:anim calcmode="lin" valueType="num">
                                      <p:cBhvr>
                                        <p:cTn id="8" dur="500" fill="hold"/>
                                        <p:tgtEl>
                                          <p:spTgt spid="546819">
                                            <p:txEl>
                                              <p:charRg st="0" end="0"/>
                                            </p:txEl>
                                          </p:spTgt>
                                        </p:tgtEl>
                                        <p:attrNameLst>
                                          <p:attrName>ppt_h</p:attrName>
                                        </p:attrNameLst>
                                      </p:cBhvr>
                                      <p:tavLst>
                                        <p:tav tm="0">
                                          <p:val>
                                            <p:fltVal val="0"/>
                                          </p:val>
                                        </p:tav>
                                        <p:tav tm="100000">
                                          <p:val>
                                            <p:strVal val="#ppt_h"/>
                                          </p:val>
                                        </p:tav>
                                      </p:tavLst>
                                    </p:anim>
                                    <p:animEffect transition="in" filter="fade">
                                      <p:cBhvr>
                                        <p:cTn id="9" dur="500"/>
                                        <p:tgtEl>
                                          <p:spTgt spid="546819">
                                            <p:txEl>
                                              <p:char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4" cstate="print"/>
          <a:stretch>
            <a:fillRect/>
          </a:stretch>
        </a:blipFill>
        <a:effectLst/>
      </p:bgPr>
    </p:bg>
    <p:spTree>
      <p:nvGrpSpPr>
        <p:cNvPr id="1" name=""/>
        <p:cNvGrpSpPr/>
        <p:nvPr/>
      </p:nvGrpSpPr>
      <p:grpSpPr>
        <a:xfrm>
          <a:off x="0" y="0"/>
          <a:ext cx="0" cy="0"/>
          <a:chOff x="0" y="0"/>
          <a:chExt cx="0" cy="0"/>
        </a:xfrm>
      </p:grpSpPr>
      <p:sp>
        <p:nvSpPr>
          <p:cNvPr id="14339" name="Rectangle 3"/>
          <p:cNvSpPr>
            <a:spLocks noGrp="1" noChangeArrowheads="1"/>
          </p:cNvSpPr>
          <p:nvPr>
            <p:ph type="body" sz="quarter" idx="10"/>
          </p:nvPr>
        </p:nvSpPr>
        <p:spPr>
          <a:xfrm>
            <a:off x="533400" y="4191000"/>
            <a:ext cx="7696200" cy="533400"/>
          </a:xfrm>
        </p:spPr>
        <p:txBody>
          <a:bodyPr/>
          <a:lstStyle/>
          <a:p>
            <a:pPr marL="119063" indent="0"/>
            <a:endParaRPr lang="en-US" dirty="0" smtClean="0">
              <a:solidFill>
                <a:schemeClr val="bg1"/>
              </a:solidFill>
            </a:endParaRPr>
          </a:p>
        </p:txBody>
      </p:sp>
      <p:sp>
        <p:nvSpPr>
          <p:cNvPr id="14338" name="Rectangle 2"/>
          <p:cNvSpPr>
            <a:spLocks noGrp="1" noChangeArrowheads="1"/>
          </p:cNvSpPr>
          <p:nvPr>
            <p:ph type="title"/>
          </p:nvPr>
        </p:nvSpPr>
        <p:spPr>
          <a:xfrm>
            <a:off x="533400" y="3048000"/>
            <a:ext cx="5715000" cy="838200"/>
          </a:xfrm>
        </p:spPr>
        <p:txBody>
          <a:bodyPr>
            <a:normAutofit fontScale="90000"/>
          </a:bodyPr>
          <a:lstStyle/>
          <a:p>
            <a:pPr marL="0" indent="0"/>
            <a:r>
              <a:rPr lang="en-US" dirty="0" smtClean="0">
                <a:solidFill>
                  <a:schemeClr val="bg1"/>
                </a:solidFill>
              </a:rPr>
              <a:t>AASHTO (1993) Design Method for Flexible Pavements</a:t>
            </a:r>
            <a:endParaRPr lang="en-US" sz="2000" b="0" dirty="0">
              <a:solidFill>
                <a:schemeClr val="bg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4"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chemeClr val="bg1"/>
                </a:solidFill>
              </a:rPr>
              <a:t>AASHTO (‘93) Approach</a:t>
            </a:r>
          </a:p>
        </p:txBody>
      </p:sp>
      <p:sp>
        <p:nvSpPr>
          <p:cNvPr id="3" name="Content Placeholder 2"/>
          <p:cNvSpPr>
            <a:spLocks noGrp="1"/>
          </p:cNvSpPr>
          <p:nvPr>
            <p:ph idx="1"/>
          </p:nvPr>
        </p:nvSpPr>
        <p:spPr/>
        <p:txBody>
          <a:bodyPr/>
          <a:lstStyle/>
          <a:p>
            <a:r>
              <a:rPr lang="en-US" dirty="0" smtClean="0"/>
              <a:t>Empirically based design method</a:t>
            </a:r>
          </a:p>
          <a:p>
            <a:pPr lvl="1"/>
            <a:r>
              <a:rPr lang="en-US" dirty="0" smtClean="0"/>
              <a:t>Testing undertaken in Ottawa, IL</a:t>
            </a:r>
          </a:p>
          <a:p>
            <a:pPr lvl="1"/>
            <a:r>
              <a:rPr lang="en-US" dirty="0" smtClean="0"/>
              <a:t>Circa 1960</a:t>
            </a:r>
            <a:endParaRPr lang="en-US" dirty="0"/>
          </a:p>
        </p:txBody>
      </p:sp>
      <p:pic>
        <p:nvPicPr>
          <p:cNvPr id="299010" name="Picture 2" descr="http://training.ce.washington.edu/wsdot/Modules/06_structural_design/aasho_road_test_files/image002.gif"/>
          <p:cNvPicPr>
            <a:picLocks noChangeAspect="1" noChangeArrowheads="1"/>
          </p:cNvPicPr>
          <p:nvPr/>
        </p:nvPicPr>
        <p:blipFill>
          <a:blip r:embed="rId5" cstate="print"/>
          <a:srcRect/>
          <a:stretch>
            <a:fillRect/>
          </a:stretch>
        </p:blipFill>
        <p:spPr bwMode="auto">
          <a:xfrm>
            <a:off x="381000" y="2929398"/>
            <a:ext cx="4191000" cy="3319002"/>
          </a:xfrm>
          <a:prstGeom prst="rect">
            <a:avLst/>
          </a:prstGeom>
          <a:noFill/>
          <a:ln>
            <a:solidFill>
              <a:schemeClr val="tx1"/>
            </a:solidFill>
          </a:ln>
        </p:spPr>
      </p:pic>
      <p:pic>
        <p:nvPicPr>
          <p:cNvPr id="299012" name="Picture 4" descr="http://www.fhwa.dot.gov/publications/publicroads/06mar/images/weing6.jpg"/>
          <p:cNvPicPr>
            <a:picLocks noChangeAspect="1" noChangeArrowheads="1"/>
          </p:cNvPicPr>
          <p:nvPr/>
        </p:nvPicPr>
        <p:blipFill>
          <a:blip r:embed="rId6" cstate="print"/>
          <a:srcRect/>
          <a:stretch>
            <a:fillRect/>
          </a:stretch>
        </p:blipFill>
        <p:spPr bwMode="auto">
          <a:xfrm>
            <a:off x="1752600" y="3248405"/>
            <a:ext cx="4343400" cy="3228595"/>
          </a:xfrm>
          <a:prstGeom prst="rect">
            <a:avLst/>
          </a:prstGeom>
          <a:noFill/>
        </p:spPr>
      </p:pic>
      <p:pic>
        <p:nvPicPr>
          <p:cNvPr id="5" name="Picture 8" descr="Picture23"/>
          <p:cNvPicPr>
            <a:picLocks noChangeAspect="1" noChangeArrowheads="1"/>
          </p:cNvPicPr>
          <p:nvPr/>
        </p:nvPicPr>
        <p:blipFill>
          <a:blip r:embed="rId7" cstate="print"/>
          <a:srcRect l="2214" t="3030" r="2583" b="6061"/>
          <a:stretch>
            <a:fillRect/>
          </a:stretch>
        </p:blipFill>
        <p:spPr bwMode="auto">
          <a:xfrm>
            <a:off x="3352800" y="3429000"/>
            <a:ext cx="4587240" cy="3200400"/>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9012"/>
                                        </p:tgtEl>
                                        <p:attrNameLst>
                                          <p:attrName>style.visibility</p:attrName>
                                        </p:attrNameLst>
                                      </p:cBhvr>
                                      <p:to>
                                        <p:strVal val="visible"/>
                                      </p:to>
                                    </p:set>
                                    <p:animEffect transition="in" filter="dissolve">
                                      <p:cBhvr>
                                        <p:cTn id="7" dur="500"/>
                                        <p:tgtEl>
                                          <p:spTgt spid="2990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4" cstate="prin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2400" dirty="0">
                <a:solidFill>
                  <a:schemeClr val="bg1"/>
                </a:solidFill>
              </a:rPr>
              <a:t>AASHTO (‘93) Approach</a:t>
            </a:r>
          </a:p>
        </p:txBody>
      </p:sp>
      <p:pic>
        <p:nvPicPr>
          <p:cNvPr id="250881" name="Picture 1"/>
          <p:cNvPicPr>
            <a:picLocks noChangeAspect="1" noChangeArrowheads="1"/>
          </p:cNvPicPr>
          <p:nvPr/>
        </p:nvPicPr>
        <p:blipFill>
          <a:blip r:embed="rId5" cstate="print"/>
          <a:srcRect l="25000" t="25000" r="13281" b="11458"/>
          <a:stretch>
            <a:fillRect/>
          </a:stretch>
        </p:blipFill>
        <p:spPr bwMode="auto">
          <a:xfrm>
            <a:off x="1524000" y="1676400"/>
            <a:ext cx="6710597" cy="5181600"/>
          </a:xfrm>
          <a:prstGeom prst="rect">
            <a:avLst/>
          </a:prstGeom>
          <a:noFill/>
          <a:ln w="9525">
            <a:noFill/>
            <a:miter lim="800000"/>
            <a:headEnd/>
            <a:tailEnd/>
          </a:ln>
        </p:spPr>
      </p:pic>
      <p:cxnSp>
        <p:nvCxnSpPr>
          <p:cNvPr id="9" name="Straight Arrow Connector 8"/>
          <p:cNvCxnSpPr/>
          <p:nvPr/>
        </p:nvCxnSpPr>
        <p:spPr bwMode="auto">
          <a:xfrm flipV="1">
            <a:off x="6781800" y="2514600"/>
            <a:ext cx="0" cy="3428206"/>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cxnSp>
        <p:nvCxnSpPr>
          <p:cNvPr id="11" name="Straight Arrow Connector 10"/>
          <p:cNvCxnSpPr/>
          <p:nvPr/>
        </p:nvCxnSpPr>
        <p:spPr bwMode="auto">
          <a:xfrm flipH="1" flipV="1">
            <a:off x="2667000" y="2514600"/>
            <a:ext cx="4114800" cy="1588"/>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sp>
        <p:nvSpPr>
          <p:cNvPr id="13" name="Text Box 34"/>
          <p:cNvSpPr txBox="1">
            <a:spLocks noChangeArrowheads="1"/>
          </p:cNvSpPr>
          <p:nvPr/>
        </p:nvSpPr>
        <p:spPr bwMode="auto">
          <a:xfrm>
            <a:off x="6324600" y="1219200"/>
            <a:ext cx="2600325" cy="400110"/>
          </a:xfrm>
          <a:prstGeom prst="rect">
            <a:avLst/>
          </a:prstGeom>
          <a:solidFill>
            <a:srgbClr val="FF0000"/>
          </a:solidFill>
          <a:ln w="28575">
            <a:noFill/>
            <a:miter lim="800000"/>
            <a:headEnd/>
            <a:tailEnd/>
          </a:ln>
          <a:effectLst/>
        </p:spPr>
        <p:txBody>
          <a:bodyPr wrap="square">
            <a:spAutoFit/>
          </a:bodyPr>
          <a:lstStyle/>
          <a:p>
            <a:pPr algn="ctr" eaLnBrk="0" hangingPunct="0">
              <a:spcBef>
                <a:spcPct val="50000"/>
              </a:spcBef>
            </a:pPr>
            <a:r>
              <a:rPr lang="en-US" sz="2000" b="1" dirty="0">
                <a:solidFill>
                  <a:srgbClr val="FFFFFF"/>
                </a:solidFill>
                <a:latin typeface="Arial" charset="0"/>
                <a:ea typeface="ヒラギノ角ゴ Pro W3" charset="-128"/>
                <a:cs typeface="+mn-cs"/>
              </a:rPr>
              <a:t>Asphalt Layer</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4" cstate="print"/>
          <a:stretch>
            <a:fillRect/>
          </a:stretch>
        </a:blipFill>
        <a:effectLst/>
      </p:bgPr>
    </p:bg>
    <p:spTree>
      <p:nvGrpSpPr>
        <p:cNvPr id="1" name=""/>
        <p:cNvGrpSpPr/>
        <p:nvPr/>
      </p:nvGrpSpPr>
      <p:grpSpPr>
        <a:xfrm>
          <a:off x="0" y="0"/>
          <a:ext cx="0" cy="0"/>
          <a:chOff x="0" y="0"/>
          <a:chExt cx="0" cy="0"/>
        </a:xfrm>
      </p:grpSpPr>
      <p:pic>
        <p:nvPicPr>
          <p:cNvPr id="306178" name="Picture 2"/>
          <p:cNvPicPr>
            <a:picLocks noChangeAspect="1" noChangeArrowheads="1"/>
          </p:cNvPicPr>
          <p:nvPr/>
        </p:nvPicPr>
        <p:blipFill>
          <a:blip r:embed="rId5" cstate="print"/>
          <a:srcRect l="26563" t="39626" r="29687" b="17708"/>
          <a:stretch>
            <a:fillRect/>
          </a:stretch>
        </p:blipFill>
        <p:spPr bwMode="auto">
          <a:xfrm>
            <a:off x="1143000" y="1593266"/>
            <a:ext cx="7198071" cy="5264734"/>
          </a:xfrm>
          <a:prstGeom prst="rect">
            <a:avLst/>
          </a:prstGeom>
          <a:noFill/>
          <a:ln w="9525">
            <a:noFill/>
            <a:miter lim="800000"/>
            <a:headEnd/>
            <a:tailEnd/>
          </a:ln>
        </p:spPr>
      </p:pic>
      <p:sp>
        <p:nvSpPr>
          <p:cNvPr id="4" name="Title 1"/>
          <p:cNvSpPr>
            <a:spLocks noGrp="1"/>
          </p:cNvSpPr>
          <p:nvPr>
            <p:ph type="title"/>
          </p:nvPr>
        </p:nvSpPr>
        <p:spPr/>
        <p:txBody>
          <a:bodyPr/>
          <a:lstStyle/>
          <a:p>
            <a:r>
              <a:rPr lang="en-US" sz="2400" dirty="0"/>
              <a:t>AASHTO (‘93) Approach</a:t>
            </a:r>
          </a:p>
        </p:txBody>
      </p:sp>
      <p:cxnSp>
        <p:nvCxnSpPr>
          <p:cNvPr id="11" name="Straight Arrow Connector 10"/>
          <p:cNvCxnSpPr/>
          <p:nvPr/>
        </p:nvCxnSpPr>
        <p:spPr bwMode="auto">
          <a:xfrm rot="10800000">
            <a:off x="2133600" y="3352800"/>
            <a:ext cx="5562600" cy="1588"/>
          </a:xfrm>
          <a:prstGeom prst="straightConnector1">
            <a:avLst/>
          </a:prstGeom>
          <a:solidFill>
            <a:schemeClr val="accent1"/>
          </a:solidFill>
          <a:ln w="50800" cap="flat" cmpd="sng" algn="ctr">
            <a:solidFill>
              <a:srgbClr val="0070C0"/>
            </a:solidFill>
            <a:prstDash val="solid"/>
            <a:round/>
            <a:headEnd type="none" w="med" len="med"/>
            <a:tailEnd type="arrow"/>
          </a:ln>
          <a:effectLst/>
        </p:spPr>
      </p:cxnSp>
      <p:sp>
        <p:nvSpPr>
          <p:cNvPr id="8" name="Text Box 34"/>
          <p:cNvSpPr txBox="1">
            <a:spLocks noChangeArrowheads="1"/>
          </p:cNvSpPr>
          <p:nvPr/>
        </p:nvSpPr>
        <p:spPr bwMode="auto">
          <a:xfrm>
            <a:off x="5334000" y="1219200"/>
            <a:ext cx="3590925" cy="400110"/>
          </a:xfrm>
          <a:prstGeom prst="rect">
            <a:avLst/>
          </a:prstGeom>
          <a:solidFill>
            <a:srgbClr val="0070C0"/>
          </a:solidFill>
          <a:ln w="28575">
            <a:solidFill>
              <a:srgbClr val="0070C0"/>
            </a:solidFill>
            <a:miter lim="800000"/>
            <a:headEnd/>
            <a:tailEnd/>
          </a:ln>
          <a:effectLst/>
        </p:spPr>
        <p:txBody>
          <a:bodyPr wrap="square">
            <a:spAutoFit/>
          </a:bodyPr>
          <a:lstStyle/>
          <a:p>
            <a:pPr algn="ctr" eaLnBrk="0" hangingPunct="0">
              <a:spcBef>
                <a:spcPct val="50000"/>
              </a:spcBef>
            </a:pPr>
            <a:r>
              <a:rPr lang="en-US" sz="2000" b="1" dirty="0">
                <a:solidFill>
                  <a:srgbClr val="FFFFFF"/>
                </a:solidFill>
                <a:latin typeface="Arial" charset="0"/>
                <a:ea typeface="ヒラギノ角ゴ Pro W3" charset="-128"/>
                <a:cs typeface="+mn-cs"/>
              </a:rPr>
              <a:t>Aggregate Base Layer</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4" cstate="print"/>
          <a:stretch>
            <a:fillRect/>
          </a:stretch>
        </a:blipFill>
        <a:effectLst/>
      </p:bgPr>
    </p:bg>
    <p:spTree>
      <p:nvGrpSpPr>
        <p:cNvPr id="1" name=""/>
        <p:cNvGrpSpPr/>
        <p:nvPr/>
      </p:nvGrpSpPr>
      <p:grpSpPr>
        <a:xfrm>
          <a:off x="0" y="0"/>
          <a:ext cx="0" cy="0"/>
          <a:chOff x="0" y="0"/>
          <a:chExt cx="0" cy="0"/>
        </a:xfrm>
      </p:grpSpPr>
      <p:sp>
        <p:nvSpPr>
          <p:cNvPr id="34" name="Rectangle 4"/>
          <p:cNvSpPr>
            <a:spLocks noChangeArrowheads="1"/>
          </p:cNvSpPr>
          <p:nvPr/>
        </p:nvSpPr>
        <p:spPr bwMode="auto">
          <a:xfrm>
            <a:off x="1295400" y="3505200"/>
            <a:ext cx="1552575" cy="2514600"/>
          </a:xfrm>
          <a:prstGeom prst="rect">
            <a:avLst/>
          </a:prstGeom>
          <a:solidFill>
            <a:srgbClr val="FFCC66"/>
          </a:solidFill>
          <a:ln w="12700">
            <a:solidFill>
              <a:schemeClr val="tx1"/>
            </a:solidFill>
            <a:miter lim="800000"/>
            <a:headEnd/>
            <a:tailEnd/>
          </a:ln>
          <a:effectLst/>
        </p:spPr>
        <p:txBody>
          <a:bodyPr wrap="none" anchor="ctr"/>
          <a:lstStyle/>
          <a:p>
            <a:pPr eaLnBrk="0" hangingPunct="0"/>
            <a:endParaRPr lang="en-US" sz="3200">
              <a:solidFill>
                <a:srgbClr val="000000"/>
              </a:solidFill>
              <a:latin typeface="Verdana" charset="0"/>
              <a:ea typeface="ヒラギノ角ゴ Pro W3" charset="-128"/>
              <a:cs typeface="+mn-cs"/>
            </a:endParaRPr>
          </a:p>
        </p:txBody>
      </p:sp>
      <p:sp>
        <p:nvSpPr>
          <p:cNvPr id="243714" name="Rectangle 2"/>
          <p:cNvSpPr>
            <a:spLocks noGrp="1" noChangeArrowheads="1"/>
          </p:cNvSpPr>
          <p:nvPr>
            <p:ph type="title"/>
          </p:nvPr>
        </p:nvSpPr>
        <p:spPr/>
        <p:txBody>
          <a:bodyPr/>
          <a:lstStyle/>
          <a:p>
            <a:r>
              <a:rPr lang="en-US" sz="2400" dirty="0" smtClean="0">
                <a:solidFill>
                  <a:schemeClr val="bg1"/>
                </a:solidFill>
              </a:rPr>
              <a:t>AASHTO </a:t>
            </a:r>
            <a:r>
              <a:rPr lang="en-US" sz="2400" dirty="0">
                <a:solidFill>
                  <a:schemeClr val="bg1"/>
                </a:solidFill>
              </a:rPr>
              <a:t>(‘93) Approach</a:t>
            </a:r>
          </a:p>
        </p:txBody>
      </p:sp>
      <p:sp>
        <p:nvSpPr>
          <p:cNvPr id="243716" name="Rectangle 4"/>
          <p:cNvSpPr>
            <a:spLocks noChangeArrowheads="1"/>
          </p:cNvSpPr>
          <p:nvPr/>
        </p:nvSpPr>
        <p:spPr bwMode="auto">
          <a:xfrm>
            <a:off x="1295400" y="2286000"/>
            <a:ext cx="1552575" cy="1266825"/>
          </a:xfrm>
          <a:prstGeom prst="rect">
            <a:avLst/>
          </a:prstGeom>
          <a:solidFill>
            <a:srgbClr val="000000"/>
          </a:solidFill>
          <a:ln w="12700">
            <a:solidFill>
              <a:srgbClr val="000000"/>
            </a:solidFill>
            <a:miter lim="800000"/>
            <a:headEnd/>
            <a:tailEnd/>
          </a:ln>
          <a:effectLst/>
        </p:spPr>
        <p:txBody>
          <a:bodyPr wrap="none" anchor="ctr"/>
          <a:lstStyle/>
          <a:p>
            <a:pPr eaLnBrk="0" hangingPunct="0"/>
            <a:endParaRPr lang="en-US" sz="3200">
              <a:solidFill>
                <a:srgbClr val="000000"/>
              </a:solidFill>
              <a:latin typeface="Verdana" charset="0"/>
              <a:ea typeface="ヒラギノ角ゴ Pro W3" charset="-128"/>
              <a:cs typeface="+mn-cs"/>
            </a:endParaRPr>
          </a:p>
        </p:txBody>
      </p:sp>
      <p:sp>
        <p:nvSpPr>
          <p:cNvPr id="243722" name="Text Box 10"/>
          <p:cNvSpPr txBox="1">
            <a:spLocks noChangeArrowheads="1"/>
          </p:cNvSpPr>
          <p:nvPr/>
        </p:nvSpPr>
        <p:spPr bwMode="auto">
          <a:xfrm>
            <a:off x="1295400" y="4419600"/>
            <a:ext cx="1612900" cy="366713"/>
          </a:xfrm>
          <a:prstGeom prst="rect">
            <a:avLst/>
          </a:prstGeom>
          <a:noFill/>
          <a:ln w="12700">
            <a:noFill/>
            <a:miter lim="800000"/>
            <a:headEnd/>
            <a:tailEnd/>
          </a:ln>
          <a:effectLst/>
        </p:spPr>
        <p:txBody>
          <a:bodyPr>
            <a:spAutoFit/>
          </a:bodyPr>
          <a:lstStyle/>
          <a:p>
            <a:pPr algn="ctr" eaLnBrk="0" hangingPunct="0">
              <a:spcBef>
                <a:spcPct val="50000"/>
              </a:spcBef>
            </a:pPr>
            <a:r>
              <a:rPr lang="en-US" b="1" dirty="0">
                <a:solidFill>
                  <a:srgbClr val="000000"/>
                </a:solidFill>
                <a:latin typeface="Arial" charset="0"/>
                <a:ea typeface="ヒラギノ角ゴ Pro W3" charset="-128"/>
                <a:cs typeface="+mn-cs"/>
              </a:rPr>
              <a:t>ABC</a:t>
            </a:r>
          </a:p>
        </p:txBody>
      </p:sp>
      <p:sp>
        <p:nvSpPr>
          <p:cNvPr id="243723" name="Text Box 11"/>
          <p:cNvSpPr txBox="1">
            <a:spLocks noChangeArrowheads="1"/>
          </p:cNvSpPr>
          <p:nvPr/>
        </p:nvSpPr>
        <p:spPr bwMode="auto">
          <a:xfrm>
            <a:off x="1295400" y="2743200"/>
            <a:ext cx="1612900" cy="366713"/>
          </a:xfrm>
          <a:prstGeom prst="rect">
            <a:avLst/>
          </a:prstGeom>
          <a:noFill/>
          <a:ln w="12700">
            <a:noFill/>
            <a:miter lim="800000"/>
            <a:headEnd/>
            <a:tailEnd/>
          </a:ln>
          <a:effectLst/>
        </p:spPr>
        <p:txBody>
          <a:bodyPr>
            <a:spAutoFit/>
          </a:bodyPr>
          <a:lstStyle/>
          <a:p>
            <a:pPr algn="ctr" eaLnBrk="0" hangingPunct="0">
              <a:spcBef>
                <a:spcPct val="50000"/>
              </a:spcBef>
            </a:pPr>
            <a:r>
              <a:rPr lang="en-US" b="1" dirty="0">
                <a:solidFill>
                  <a:srgbClr val="FFFFFF"/>
                </a:solidFill>
                <a:latin typeface="Arial" charset="0"/>
                <a:ea typeface="ヒラギノ角ゴ Pro W3" charset="-128"/>
                <a:cs typeface="+mn-cs"/>
              </a:rPr>
              <a:t>ACC1</a:t>
            </a:r>
            <a:endParaRPr lang="en-US" b="1" dirty="0">
              <a:solidFill>
                <a:srgbClr val="000000"/>
              </a:solidFill>
              <a:latin typeface="Arial" charset="0"/>
              <a:ea typeface="ヒラギノ角ゴ Pro W3" charset="-128"/>
              <a:cs typeface="+mn-cs"/>
            </a:endParaRPr>
          </a:p>
        </p:txBody>
      </p:sp>
      <p:sp>
        <p:nvSpPr>
          <p:cNvPr id="243724" name="Line 12"/>
          <p:cNvSpPr>
            <a:spLocks noChangeShapeType="1"/>
          </p:cNvSpPr>
          <p:nvPr/>
        </p:nvSpPr>
        <p:spPr bwMode="auto">
          <a:xfrm flipH="1">
            <a:off x="496888" y="2325688"/>
            <a:ext cx="652463" cy="0"/>
          </a:xfrm>
          <a:prstGeom prst="line">
            <a:avLst/>
          </a:prstGeom>
          <a:noFill/>
          <a:ln w="12700">
            <a:solidFill>
              <a:srgbClr val="EAEAEA"/>
            </a:solidFill>
            <a:round/>
            <a:headEnd/>
            <a:tailEnd/>
          </a:ln>
          <a:effectLst/>
        </p:spPr>
        <p:txBody>
          <a:bodyPr/>
          <a:lstStyle/>
          <a:p>
            <a:pPr eaLnBrk="0" hangingPunct="0"/>
            <a:endParaRPr lang="en-US" sz="3200">
              <a:solidFill>
                <a:srgbClr val="000000"/>
              </a:solidFill>
              <a:latin typeface="Verdana" charset="0"/>
              <a:ea typeface="ヒラギノ角ゴ Pro W3" charset="-128"/>
              <a:cs typeface="+mn-cs"/>
            </a:endParaRPr>
          </a:p>
        </p:txBody>
      </p:sp>
      <p:sp>
        <p:nvSpPr>
          <p:cNvPr id="243726" name="Line 14"/>
          <p:cNvSpPr>
            <a:spLocks noChangeShapeType="1"/>
          </p:cNvSpPr>
          <p:nvPr/>
        </p:nvSpPr>
        <p:spPr bwMode="auto">
          <a:xfrm flipH="1">
            <a:off x="496888" y="3581400"/>
            <a:ext cx="652463" cy="0"/>
          </a:xfrm>
          <a:prstGeom prst="line">
            <a:avLst/>
          </a:prstGeom>
          <a:noFill/>
          <a:ln w="12700">
            <a:solidFill>
              <a:srgbClr val="EAEAEA"/>
            </a:solidFill>
            <a:round/>
            <a:headEnd/>
            <a:tailEnd/>
          </a:ln>
          <a:effectLst/>
        </p:spPr>
        <p:txBody>
          <a:bodyPr/>
          <a:lstStyle/>
          <a:p>
            <a:pPr eaLnBrk="0" hangingPunct="0"/>
            <a:endParaRPr lang="en-US" sz="3200">
              <a:solidFill>
                <a:srgbClr val="000000"/>
              </a:solidFill>
              <a:latin typeface="Verdana" charset="0"/>
              <a:ea typeface="ヒラギノ角ゴ Pro W3" charset="-128"/>
              <a:cs typeface="+mn-cs"/>
            </a:endParaRPr>
          </a:p>
        </p:txBody>
      </p:sp>
      <p:sp>
        <p:nvSpPr>
          <p:cNvPr id="243728" name="Line 16"/>
          <p:cNvSpPr>
            <a:spLocks noChangeShapeType="1"/>
          </p:cNvSpPr>
          <p:nvPr/>
        </p:nvSpPr>
        <p:spPr bwMode="auto">
          <a:xfrm flipH="1">
            <a:off x="496888" y="6019800"/>
            <a:ext cx="652463" cy="0"/>
          </a:xfrm>
          <a:prstGeom prst="line">
            <a:avLst/>
          </a:prstGeom>
          <a:noFill/>
          <a:ln w="12700">
            <a:solidFill>
              <a:srgbClr val="EAEAEA"/>
            </a:solidFill>
            <a:round/>
            <a:headEnd/>
            <a:tailEnd/>
          </a:ln>
          <a:effectLst/>
        </p:spPr>
        <p:txBody>
          <a:bodyPr/>
          <a:lstStyle/>
          <a:p>
            <a:pPr eaLnBrk="0" hangingPunct="0"/>
            <a:endParaRPr lang="en-US" sz="3200">
              <a:solidFill>
                <a:srgbClr val="000000"/>
              </a:solidFill>
              <a:latin typeface="Verdana" charset="0"/>
              <a:ea typeface="ヒラギノ角ゴ Pro W3" charset="-128"/>
              <a:cs typeface="+mn-cs"/>
            </a:endParaRPr>
          </a:p>
        </p:txBody>
      </p:sp>
      <p:sp>
        <p:nvSpPr>
          <p:cNvPr id="243734" name="Text Box 22"/>
          <p:cNvSpPr txBox="1">
            <a:spLocks noChangeArrowheads="1"/>
          </p:cNvSpPr>
          <p:nvPr/>
        </p:nvSpPr>
        <p:spPr bwMode="auto">
          <a:xfrm>
            <a:off x="381000" y="2819400"/>
            <a:ext cx="500063" cy="366713"/>
          </a:xfrm>
          <a:prstGeom prst="rect">
            <a:avLst/>
          </a:prstGeom>
          <a:noFill/>
          <a:ln w="12700">
            <a:noFill/>
            <a:miter lim="800000"/>
            <a:headEnd/>
            <a:tailEnd/>
          </a:ln>
          <a:effectLst/>
        </p:spPr>
        <p:txBody>
          <a:bodyPr>
            <a:spAutoFit/>
          </a:bodyPr>
          <a:lstStyle/>
          <a:p>
            <a:pPr algn="ctr" eaLnBrk="0" hangingPunct="0">
              <a:spcBef>
                <a:spcPct val="50000"/>
              </a:spcBef>
            </a:pPr>
            <a:r>
              <a:rPr lang="en-US" b="1" dirty="0">
                <a:solidFill>
                  <a:srgbClr val="000000"/>
                </a:solidFill>
                <a:latin typeface="Arial" charset="0"/>
                <a:ea typeface="ヒラギノ角ゴ Pro W3" charset="-128"/>
                <a:cs typeface="+mn-cs"/>
              </a:rPr>
              <a:t>4”</a:t>
            </a:r>
          </a:p>
        </p:txBody>
      </p:sp>
      <p:sp>
        <p:nvSpPr>
          <p:cNvPr id="243735" name="Text Box 23"/>
          <p:cNvSpPr txBox="1">
            <a:spLocks noChangeArrowheads="1"/>
          </p:cNvSpPr>
          <p:nvPr/>
        </p:nvSpPr>
        <p:spPr bwMode="auto">
          <a:xfrm>
            <a:off x="228600" y="4724400"/>
            <a:ext cx="614363" cy="369332"/>
          </a:xfrm>
          <a:prstGeom prst="rect">
            <a:avLst/>
          </a:prstGeom>
          <a:noFill/>
          <a:ln w="12700">
            <a:noFill/>
            <a:miter lim="800000"/>
            <a:headEnd/>
            <a:tailEnd/>
          </a:ln>
          <a:effectLst/>
        </p:spPr>
        <p:txBody>
          <a:bodyPr wrap="square">
            <a:spAutoFit/>
          </a:bodyPr>
          <a:lstStyle/>
          <a:p>
            <a:pPr algn="ctr" eaLnBrk="0" hangingPunct="0">
              <a:spcBef>
                <a:spcPct val="50000"/>
              </a:spcBef>
            </a:pPr>
            <a:r>
              <a:rPr lang="en-US" b="1" dirty="0">
                <a:solidFill>
                  <a:srgbClr val="000000"/>
                </a:solidFill>
                <a:latin typeface="Arial" charset="0"/>
                <a:ea typeface="ヒラギノ角ゴ Pro W3" charset="-128"/>
                <a:cs typeface="+mn-cs"/>
              </a:rPr>
              <a:t>10”</a:t>
            </a:r>
          </a:p>
        </p:txBody>
      </p:sp>
      <p:sp>
        <p:nvSpPr>
          <p:cNvPr id="243739" name="Text Box 27"/>
          <p:cNvSpPr txBox="1">
            <a:spLocks noChangeArrowheads="1"/>
          </p:cNvSpPr>
          <p:nvPr/>
        </p:nvSpPr>
        <p:spPr bwMode="auto">
          <a:xfrm>
            <a:off x="2895600" y="2362200"/>
            <a:ext cx="2381250" cy="366713"/>
          </a:xfrm>
          <a:prstGeom prst="rect">
            <a:avLst/>
          </a:prstGeom>
          <a:noFill/>
          <a:ln w="12700">
            <a:noFill/>
            <a:miter lim="800000"/>
            <a:headEnd/>
            <a:tailEnd/>
          </a:ln>
          <a:effectLst/>
        </p:spPr>
        <p:txBody>
          <a:bodyPr>
            <a:spAutoFit/>
          </a:bodyPr>
          <a:lstStyle/>
          <a:p>
            <a:pPr eaLnBrk="0" hangingPunct="0">
              <a:spcBef>
                <a:spcPct val="50000"/>
              </a:spcBef>
            </a:pPr>
            <a:r>
              <a:rPr lang="en-US" b="1" dirty="0">
                <a:solidFill>
                  <a:srgbClr val="000000"/>
                </a:solidFill>
                <a:latin typeface="Arial" charset="0"/>
                <a:ea typeface="ヒラギノ角ゴ Pro W3" charset="-128"/>
                <a:cs typeface="+mn-cs"/>
              </a:rPr>
              <a:t>a = 0.40</a:t>
            </a:r>
          </a:p>
        </p:txBody>
      </p:sp>
      <p:sp>
        <p:nvSpPr>
          <p:cNvPr id="243740" name="Text Box 28"/>
          <p:cNvSpPr txBox="1">
            <a:spLocks noChangeArrowheads="1"/>
          </p:cNvSpPr>
          <p:nvPr/>
        </p:nvSpPr>
        <p:spPr bwMode="auto">
          <a:xfrm>
            <a:off x="2895600" y="3886200"/>
            <a:ext cx="2381250" cy="366713"/>
          </a:xfrm>
          <a:prstGeom prst="rect">
            <a:avLst/>
          </a:prstGeom>
          <a:noFill/>
          <a:ln w="12700">
            <a:noFill/>
            <a:miter lim="800000"/>
            <a:headEnd/>
            <a:tailEnd/>
          </a:ln>
          <a:effectLst/>
        </p:spPr>
        <p:txBody>
          <a:bodyPr>
            <a:spAutoFit/>
          </a:bodyPr>
          <a:lstStyle/>
          <a:p>
            <a:pPr eaLnBrk="0" hangingPunct="0">
              <a:spcBef>
                <a:spcPct val="50000"/>
              </a:spcBef>
            </a:pPr>
            <a:r>
              <a:rPr lang="en-US" b="1" dirty="0">
                <a:solidFill>
                  <a:srgbClr val="000000"/>
                </a:solidFill>
                <a:latin typeface="Arial" charset="0"/>
                <a:ea typeface="ヒラギノ角ゴ Pro W3" charset="-128"/>
                <a:cs typeface="+mn-cs"/>
              </a:rPr>
              <a:t>a = 0.14, m = 1.0</a:t>
            </a:r>
          </a:p>
        </p:txBody>
      </p:sp>
      <p:sp>
        <p:nvSpPr>
          <p:cNvPr id="243742" name="Line 30"/>
          <p:cNvSpPr>
            <a:spLocks noChangeShapeType="1"/>
          </p:cNvSpPr>
          <p:nvPr/>
        </p:nvSpPr>
        <p:spPr bwMode="auto">
          <a:xfrm>
            <a:off x="990600" y="2362200"/>
            <a:ext cx="0" cy="1219200"/>
          </a:xfrm>
          <a:prstGeom prst="line">
            <a:avLst/>
          </a:prstGeom>
          <a:noFill/>
          <a:ln w="9525">
            <a:solidFill>
              <a:schemeClr val="tx1"/>
            </a:solidFill>
            <a:round/>
            <a:headEnd type="triangle" w="med" len="med"/>
            <a:tailEnd type="triangle" w="med" len="med"/>
          </a:ln>
        </p:spPr>
        <p:txBody>
          <a:bodyPr wrap="none" anchor="ctr"/>
          <a:lstStyle/>
          <a:p>
            <a:pPr eaLnBrk="0" hangingPunct="0"/>
            <a:endParaRPr lang="en-US" sz="3200">
              <a:solidFill>
                <a:srgbClr val="000000"/>
              </a:solidFill>
              <a:latin typeface="Verdana" charset="0"/>
              <a:ea typeface="ヒラギノ角ゴ Pro W3" charset="-128"/>
              <a:cs typeface="+mn-cs"/>
            </a:endParaRPr>
          </a:p>
        </p:txBody>
      </p:sp>
      <p:sp>
        <p:nvSpPr>
          <p:cNvPr id="243743" name="Line 31"/>
          <p:cNvSpPr>
            <a:spLocks noChangeShapeType="1"/>
          </p:cNvSpPr>
          <p:nvPr/>
        </p:nvSpPr>
        <p:spPr bwMode="auto">
          <a:xfrm>
            <a:off x="990600" y="3581400"/>
            <a:ext cx="0" cy="2438400"/>
          </a:xfrm>
          <a:prstGeom prst="line">
            <a:avLst/>
          </a:prstGeom>
          <a:noFill/>
          <a:ln w="9525">
            <a:solidFill>
              <a:schemeClr val="tx1"/>
            </a:solidFill>
            <a:round/>
            <a:headEnd type="triangle" w="med" len="med"/>
            <a:tailEnd type="triangle" w="med" len="med"/>
          </a:ln>
        </p:spPr>
        <p:txBody>
          <a:bodyPr wrap="none" anchor="ctr"/>
          <a:lstStyle/>
          <a:p>
            <a:pPr eaLnBrk="0" hangingPunct="0"/>
            <a:endParaRPr lang="en-US" sz="3200">
              <a:solidFill>
                <a:srgbClr val="000000"/>
              </a:solidFill>
              <a:latin typeface="Verdana" charset="0"/>
              <a:ea typeface="ヒラギノ角ゴ Pro W3" charset="-128"/>
              <a:cs typeface="+mn-cs"/>
            </a:endParaRPr>
          </a:p>
        </p:txBody>
      </p:sp>
      <p:sp>
        <p:nvSpPr>
          <p:cNvPr id="35" name="Text Box 29"/>
          <p:cNvSpPr txBox="1">
            <a:spLocks noChangeArrowheads="1"/>
          </p:cNvSpPr>
          <p:nvPr/>
        </p:nvSpPr>
        <p:spPr bwMode="auto">
          <a:xfrm>
            <a:off x="4881563" y="1714500"/>
            <a:ext cx="3878262" cy="457200"/>
          </a:xfrm>
          <a:prstGeom prst="rect">
            <a:avLst/>
          </a:prstGeom>
          <a:noFill/>
          <a:ln w="12700">
            <a:noFill/>
            <a:miter lim="800000"/>
            <a:headEnd/>
            <a:tailEnd/>
          </a:ln>
          <a:effectLst/>
        </p:spPr>
        <p:txBody>
          <a:bodyPr>
            <a:spAutoFit/>
          </a:bodyPr>
          <a:lstStyle/>
          <a:p>
            <a:pPr algn="ctr" eaLnBrk="0" hangingPunct="0">
              <a:spcBef>
                <a:spcPct val="50000"/>
              </a:spcBef>
            </a:pPr>
            <a:r>
              <a:rPr lang="en-US" sz="2400" b="1" u="sng">
                <a:solidFill>
                  <a:srgbClr val="000000"/>
                </a:solidFill>
                <a:latin typeface="Arial" charset="0"/>
                <a:ea typeface="ヒラギノ角ゴ Pro W3" charset="-128"/>
                <a:cs typeface="+mn-cs"/>
              </a:rPr>
              <a:t>Structural Number</a:t>
            </a:r>
          </a:p>
        </p:txBody>
      </p:sp>
      <p:sp>
        <p:nvSpPr>
          <p:cNvPr id="36" name="Text Box 30"/>
          <p:cNvSpPr txBox="1">
            <a:spLocks noChangeArrowheads="1"/>
          </p:cNvSpPr>
          <p:nvPr/>
        </p:nvSpPr>
        <p:spPr bwMode="auto">
          <a:xfrm>
            <a:off x="5767387" y="2346325"/>
            <a:ext cx="2495550" cy="366713"/>
          </a:xfrm>
          <a:prstGeom prst="rect">
            <a:avLst/>
          </a:prstGeom>
          <a:noFill/>
          <a:ln w="12700">
            <a:noFill/>
            <a:miter lim="800000"/>
            <a:headEnd/>
            <a:tailEnd/>
          </a:ln>
          <a:effectLst/>
        </p:spPr>
        <p:txBody>
          <a:bodyPr>
            <a:spAutoFit/>
          </a:bodyPr>
          <a:lstStyle/>
          <a:p>
            <a:pPr eaLnBrk="0" hangingPunct="0">
              <a:spcBef>
                <a:spcPct val="50000"/>
              </a:spcBef>
            </a:pPr>
            <a:r>
              <a:rPr lang="en-US" b="1" dirty="0">
                <a:solidFill>
                  <a:srgbClr val="000000"/>
                </a:solidFill>
                <a:latin typeface="Arial" charset="0"/>
                <a:ea typeface="ヒラギノ角ゴ Pro W3" charset="-128"/>
                <a:cs typeface="+mn-cs"/>
              </a:rPr>
              <a:t>SN = 4 x 0.40 = 1.60</a:t>
            </a:r>
          </a:p>
        </p:txBody>
      </p:sp>
      <p:sp>
        <p:nvSpPr>
          <p:cNvPr id="37" name="Text Box 32"/>
          <p:cNvSpPr txBox="1">
            <a:spLocks noChangeArrowheads="1"/>
          </p:cNvSpPr>
          <p:nvPr/>
        </p:nvSpPr>
        <p:spPr bwMode="auto">
          <a:xfrm>
            <a:off x="5767387" y="3810000"/>
            <a:ext cx="3224213" cy="369332"/>
          </a:xfrm>
          <a:prstGeom prst="rect">
            <a:avLst/>
          </a:prstGeom>
          <a:noFill/>
          <a:ln w="12700">
            <a:noFill/>
            <a:miter lim="800000"/>
            <a:headEnd/>
            <a:tailEnd/>
          </a:ln>
          <a:effectLst/>
        </p:spPr>
        <p:txBody>
          <a:bodyPr wrap="square">
            <a:spAutoFit/>
          </a:bodyPr>
          <a:lstStyle/>
          <a:p>
            <a:pPr eaLnBrk="0" hangingPunct="0">
              <a:spcBef>
                <a:spcPct val="50000"/>
              </a:spcBef>
            </a:pPr>
            <a:r>
              <a:rPr lang="en-US" b="1" dirty="0">
                <a:solidFill>
                  <a:srgbClr val="000000"/>
                </a:solidFill>
                <a:latin typeface="Arial" charset="0"/>
                <a:ea typeface="ヒラギノ角ゴ Pro W3" charset="-128"/>
                <a:cs typeface="+mn-cs"/>
              </a:rPr>
              <a:t>SN = 10 x 0.14 x 1.0 = 1.40</a:t>
            </a:r>
          </a:p>
        </p:txBody>
      </p:sp>
      <p:sp>
        <p:nvSpPr>
          <p:cNvPr id="38" name="Line 35"/>
          <p:cNvSpPr>
            <a:spLocks noChangeShapeType="1"/>
          </p:cNvSpPr>
          <p:nvPr/>
        </p:nvSpPr>
        <p:spPr bwMode="auto">
          <a:xfrm>
            <a:off x="3959225" y="2520950"/>
            <a:ext cx="1498600" cy="0"/>
          </a:xfrm>
          <a:prstGeom prst="line">
            <a:avLst/>
          </a:prstGeom>
          <a:noFill/>
          <a:ln w="12700">
            <a:solidFill>
              <a:schemeClr val="tx1"/>
            </a:solidFill>
            <a:round/>
            <a:headEnd/>
            <a:tailEnd type="triangle" w="med" len="med"/>
          </a:ln>
          <a:effectLst/>
        </p:spPr>
        <p:txBody>
          <a:bodyPr/>
          <a:lstStyle/>
          <a:p>
            <a:pPr eaLnBrk="0" hangingPunct="0"/>
            <a:endParaRPr lang="en-US" sz="3200">
              <a:solidFill>
                <a:srgbClr val="000000"/>
              </a:solidFill>
              <a:latin typeface="Verdana" charset="0"/>
              <a:ea typeface="ヒラギノ角ゴ Pro W3" charset="-128"/>
              <a:cs typeface="+mn-cs"/>
            </a:endParaRPr>
          </a:p>
        </p:txBody>
      </p:sp>
      <p:sp>
        <p:nvSpPr>
          <p:cNvPr id="39" name="Line 36"/>
          <p:cNvSpPr>
            <a:spLocks noChangeShapeType="1"/>
          </p:cNvSpPr>
          <p:nvPr/>
        </p:nvSpPr>
        <p:spPr bwMode="auto">
          <a:xfrm>
            <a:off x="4800600" y="4038600"/>
            <a:ext cx="762000" cy="0"/>
          </a:xfrm>
          <a:prstGeom prst="line">
            <a:avLst/>
          </a:prstGeom>
          <a:noFill/>
          <a:ln w="12700">
            <a:solidFill>
              <a:schemeClr val="tx1"/>
            </a:solidFill>
            <a:round/>
            <a:headEnd/>
            <a:tailEnd type="triangle" w="med" len="med"/>
          </a:ln>
          <a:effectLst/>
        </p:spPr>
        <p:txBody>
          <a:bodyPr/>
          <a:lstStyle/>
          <a:p>
            <a:pPr eaLnBrk="0" hangingPunct="0"/>
            <a:endParaRPr lang="en-US" sz="3200">
              <a:solidFill>
                <a:srgbClr val="000000"/>
              </a:solidFill>
              <a:latin typeface="Verdana" charset="0"/>
              <a:ea typeface="ヒラギノ角ゴ Pro W3" charset="-128"/>
              <a:cs typeface="+mn-cs"/>
            </a:endParaRPr>
          </a:p>
        </p:txBody>
      </p:sp>
      <p:sp>
        <p:nvSpPr>
          <p:cNvPr id="40" name="Text Box 34"/>
          <p:cNvSpPr txBox="1">
            <a:spLocks noChangeArrowheads="1"/>
          </p:cNvSpPr>
          <p:nvPr/>
        </p:nvSpPr>
        <p:spPr bwMode="auto">
          <a:xfrm>
            <a:off x="1752600" y="6172200"/>
            <a:ext cx="5876925" cy="400110"/>
          </a:xfrm>
          <a:prstGeom prst="rect">
            <a:avLst/>
          </a:prstGeom>
          <a:solidFill>
            <a:srgbClr val="C00000"/>
          </a:solidFill>
          <a:ln w="28575">
            <a:solidFill>
              <a:srgbClr val="C00000"/>
            </a:solidFill>
            <a:miter lim="800000"/>
            <a:headEnd/>
            <a:tailEnd/>
          </a:ln>
          <a:effectLst/>
        </p:spPr>
        <p:txBody>
          <a:bodyPr>
            <a:spAutoFit/>
          </a:bodyPr>
          <a:lstStyle/>
          <a:p>
            <a:pPr algn="ctr" eaLnBrk="0" hangingPunct="0">
              <a:spcBef>
                <a:spcPct val="50000"/>
              </a:spcBef>
            </a:pPr>
            <a:r>
              <a:rPr lang="en-US" sz="2000" b="1" dirty="0">
                <a:solidFill>
                  <a:srgbClr val="FFFFFF"/>
                </a:solidFill>
                <a:latin typeface="Arial" charset="0"/>
                <a:ea typeface="ヒラギノ角ゴ Pro W3" charset="-128"/>
                <a:cs typeface="+mn-cs"/>
              </a:rPr>
              <a:t>Overall SN = 1.60 + 1.40 = 3.00</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5" cstate="print"/>
          <a:stretch>
            <a:fillRect/>
          </a:stretch>
        </a:blipFill>
        <a:effectLst/>
      </p:bgPr>
    </p:bg>
    <p:spTree>
      <p:nvGrpSpPr>
        <p:cNvPr id="1" name=""/>
        <p:cNvGrpSpPr/>
        <p:nvPr/>
      </p:nvGrpSpPr>
      <p:grpSpPr>
        <a:xfrm>
          <a:off x="0" y="0"/>
          <a:ext cx="0" cy="0"/>
          <a:chOff x="0" y="0"/>
          <a:chExt cx="0" cy="0"/>
        </a:xfrm>
      </p:grpSpPr>
      <p:sp>
        <p:nvSpPr>
          <p:cNvPr id="247810" name="Rectangle 2"/>
          <p:cNvSpPr>
            <a:spLocks noChangeArrowheads="1"/>
          </p:cNvSpPr>
          <p:nvPr/>
        </p:nvSpPr>
        <p:spPr bwMode="auto">
          <a:xfrm>
            <a:off x="990600" y="4419600"/>
            <a:ext cx="4114800" cy="457200"/>
          </a:xfrm>
          <a:prstGeom prst="rect">
            <a:avLst/>
          </a:prstGeom>
          <a:solidFill>
            <a:srgbClr val="FF9900"/>
          </a:solidFill>
          <a:ln w="12700" algn="ctr">
            <a:noFill/>
            <a:miter lim="800000"/>
            <a:headEnd/>
            <a:tailEnd/>
          </a:ln>
          <a:effectLst/>
        </p:spPr>
        <p:txBody>
          <a:bodyPr wrap="none" anchor="ctr"/>
          <a:lstStyle/>
          <a:p>
            <a:pPr eaLnBrk="0" hangingPunct="0"/>
            <a:endParaRPr lang="en-US" sz="3200">
              <a:solidFill>
                <a:srgbClr val="000000"/>
              </a:solidFill>
              <a:latin typeface="Verdana" charset="0"/>
              <a:ea typeface="ヒラギノ角ゴ Pro W3" charset="-128"/>
              <a:cs typeface="+mn-cs"/>
            </a:endParaRPr>
          </a:p>
        </p:txBody>
      </p:sp>
      <p:sp>
        <p:nvSpPr>
          <p:cNvPr id="247811" name="Rectangle 3"/>
          <p:cNvSpPr>
            <a:spLocks noGrp="1" noChangeArrowheads="1"/>
          </p:cNvSpPr>
          <p:nvPr>
            <p:ph type="title"/>
          </p:nvPr>
        </p:nvSpPr>
        <p:spPr/>
        <p:txBody>
          <a:bodyPr/>
          <a:lstStyle/>
          <a:p>
            <a:r>
              <a:rPr lang="en-US" sz="2400" dirty="0" smtClean="0">
                <a:solidFill>
                  <a:schemeClr val="bg1"/>
                </a:solidFill>
              </a:rPr>
              <a:t>AASHTO </a:t>
            </a:r>
            <a:r>
              <a:rPr lang="en-US" sz="2400" dirty="0">
                <a:solidFill>
                  <a:schemeClr val="bg1"/>
                </a:solidFill>
              </a:rPr>
              <a:t>(‘93) Approach</a:t>
            </a:r>
          </a:p>
        </p:txBody>
      </p:sp>
      <p:sp>
        <p:nvSpPr>
          <p:cNvPr id="247812" name="Rectangle 4"/>
          <p:cNvSpPr>
            <a:spLocks noGrp="1" noChangeArrowheads="1"/>
          </p:cNvSpPr>
          <p:nvPr>
            <p:ph idx="1"/>
          </p:nvPr>
        </p:nvSpPr>
        <p:spPr>
          <a:xfrm>
            <a:off x="1143000" y="3352800"/>
            <a:ext cx="7239000" cy="3276600"/>
          </a:xfrm>
        </p:spPr>
        <p:txBody>
          <a:bodyPr/>
          <a:lstStyle/>
          <a:p>
            <a:pPr>
              <a:lnSpc>
                <a:spcPct val="110000"/>
              </a:lnSpc>
              <a:buFontTx/>
              <a:buNone/>
            </a:pPr>
            <a:r>
              <a:rPr lang="en-US" sz="1800" dirty="0"/>
              <a:t>W</a:t>
            </a:r>
            <a:r>
              <a:rPr lang="en-US" sz="1800" baseline="-25000" dirty="0"/>
              <a:t>18</a:t>
            </a:r>
            <a:r>
              <a:rPr lang="en-US" sz="1800" dirty="0"/>
              <a:t> = Allowable </a:t>
            </a:r>
            <a:r>
              <a:rPr lang="en-US" sz="1800" dirty="0" smtClean="0"/>
              <a:t>ESALs</a:t>
            </a:r>
            <a:endParaRPr lang="en-US" sz="1800" dirty="0"/>
          </a:p>
          <a:p>
            <a:pPr>
              <a:lnSpc>
                <a:spcPct val="110000"/>
              </a:lnSpc>
              <a:buFontTx/>
              <a:buNone/>
            </a:pPr>
            <a:r>
              <a:rPr lang="en-US" sz="1800" dirty="0"/>
              <a:t>Z</a:t>
            </a:r>
            <a:r>
              <a:rPr lang="en-US" sz="1800" baseline="-25000" dirty="0"/>
              <a:t>R</a:t>
            </a:r>
            <a:r>
              <a:rPr lang="en-US" sz="1800" dirty="0"/>
              <a:t> = Standard normal deviate = -1.645 (for 95% reliability)</a:t>
            </a:r>
          </a:p>
          <a:p>
            <a:pPr>
              <a:lnSpc>
                <a:spcPct val="110000"/>
              </a:lnSpc>
              <a:buFontTx/>
              <a:buNone/>
            </a:pPr>
            <a:r>
              <a:rPr lang="en-US" sz="1800" dirty="0"/>
              <a:t>S</a:t>
            </a:r>
            <a:r>
              <a:rPr lang="en-US" sz="1800" baseline="-25000" dirty="0"/>
              <a:t>o</a:t>
            </a:r>
            <a:r>
              <a:rPr lang="en-US" sz="1800" dirty="0"/>
              <a:t> = Standard deviation = 0.49</a:t>
            </a:r>
          </a:p>
          <a:p>
            <a:pPr>
              <a:lnSpc>
                <a:spcPct val="110000"/>
              </a:lnSpc>
              <a:buFontTx/>
              <a:buNone/>
            </a:pPr>
            <a:r>
              <a:rPr lang="en-US" sz="1800" dirty="0"/>
              <a:t>SN = Structural number = </a:t>
            </a:r>
            <a:r>
              <a:rPr lang="en-US" sz="1800" dirty="0" smtClean="0"/>
              <a:t>3.00</a:t>
            </a:r>
            <a:endParaRPr lang="en-US" sz="1800" dirty="0"/>
          </a:p>
          <a:p>
            <a:pPr>
              <a:lnSpc>
                <a:spcPct val="110000"/>
              </a:lnSpc>
              <a:buFontTx/>
              <a:buNone/>
            </a:pPr>
            <a:r>
              <a:rPr lang="en-US" sz="1800" dirty="0">
                <a:latin typeface="Symbol" pitchFamily="18" charset="2"/>
              </a:rPr>
              <a:t>D</a:t>
            </a:r>
            <a:r>
              <a:rPr lang="en-US" sz="1800" dirty="0"/>
              <a:t>PSI = Change in serviceability = 4.2 – 2.0 = 2.2</a:t>
            </a:r>
          </a:p>
          <a:p>
            <a:pPr>
              <a:lnSpc>
                <a:spcPct val="110000"/>
              </a:lnSpc>
              <a:buFontTx/>
              <a:buNone/>
            </a:pPr>
            <a:r>
              <a:rPr lang="en-US" sz="1800" dirty="0"/>
              <a:t>M</a:t>
            </a:r>
            <a:r>
              <a:rPr lang="en-US" sz="1800" baseline="-25000" dirty="0"/>
              <a:t>R</a:t>
            </a:r>
            <a:r>
              <a:rPr lang="en-US" sz="1800" dirty="0"/>
              <a:t> = Subgrade resilient modulus = 5,000 psi</a:t>
            </a:r>
          </a:p>
          <a:p>
            <a:pPr>
              <a:lnSpc>
                <a:spcPct val="110000"/>
              </a:lnSpc>
              <a:buFontTx/>
              <a:buNone/>
            </a:pPr>
            <a:r>
              <a:rPr lang="en-US" sz="1800" b="1" dirty="0">
                <a:solidFill>
                  <a:srgbClr val="80303B"/>
                </a:solidFill>
              </a:rPr>
              <a:t>	</a:t>
            </a:r>
            <a:r>
              <a:rPr lang="en-US" sz="1800" b="1" dirty="0">
                <a:solidFill>
                  <a:srgbClr val="FF0000"/>
                </a:solidFill>
              </a:rPr>
              <a:t>W</a:t>
            </a:r>
            <a:r>
              <a:rPr lang="en-US" sz="1800" b="1" baseline="-25000" dirty="0">
                <a:solidFill>
                  <a:srgbClr val="FF0000"/>
                </a:solidFill>
              </a:rPr>
              <a:t>18</a:t>
            </a:r>
            <a:r>
              <a:rPr lang="en-US" sz="1800" b="1" dirty="0">
                <a:solidFill>
                  <a:srgbClr val="FF0000"/>
                </a:solidFill>
              </a:rPr>
              <a:t> = </a:t>
            </a:r>
            <a:r>
              <a:rPr lang="en-US" sz="1800" b="1" dirty="0" smtClean="0">
                <a:solidFill>
                  <a:srgbClr val="FF0000"/>
                </a:solidFill>
              </a:rPr>
              <a:t>117,000 ESALs </a:t>
            </a:r>
            <a:r>
              <a:rPr lang="en-US" sz="1800" b="1" dirty="0">
                <a:solidFill>
                  <a:srgbClr val="FF0000"/>
                </a:solidFill>
              </a:rPr>
              <a:t>(Unreinforced)</a:t>
            </a:r>
          </a:p>
          <a:p>
            <a:pPr>
              <a:lnSpc>
                <a:spcPct val="110000"/>
              </a:lnSpc>
              <a:buFontTx/>
              <a:buNone/>
            </a:pPr>
            <a:r>
              <a:rPr lang="en-US" sz="1800" dirty="0">
                <a:solidFill>
                  <a:srgbClr val="C98A2B"/>
                </a:solidFill>
              </a:rPr>
              <a:t>	</a:t>
            </a:r>
            <a:endParaRPr lang="en-US" sz="1800" dirty="0"/>
          </a:p>
        </p:txBody>
      </p:sp>
      <p:graphicFrame>
        <p:nvGraphicFramePr>
          <p:cNvPr id="247813" name="Object 5"/>
          <p:cNvGraphicFramePr>
            <a:graphicFrameLocks noChangeAspect="1"/>
          </p:cNvGraphicFramePr>
          <p:nvPr/>
        </p:nvGraphicFramePr>
        <p:xfrm>
          <a:off x="703263" y="1752600"/>
          <a:ext cx="7875587" cy="1169988"/>
        </p:xfrm>
        <a:graphic>
          <a:graphicData uri="http://schemas.openxmlformats.org/presentationml/2006/ole">
            <mc:AlternateContent xmlns:mc="http://schemas.openxmlformats.org/markup-compatibility/2006">
              <mc:Choice xmlns:v="urn:schemas-microsoft-com:vml" Requires="v">
                <p:oleObj spid="_x0000_s35861" name="Equation" r:id="rId6" imgW="5295900" imgH="787400" progId="Equation.3">
                  <p:embed/>
                </p:oleObj>
              </mc:Choice>
              <mc:Fallback>
                <p:oleObj name="Equation" r:id="rId6" imgW="5295900" imgH="787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263" y="1752600"/>
                        <a:ext cx="7875587" cy="1169988"/>
                      </a:xfrm>
                      <a:prstGeom prst="rect">
                        <a:avLst/>
                      </a:prstGeom>
                      <a:solidFill>
                        <a:srgbClr val="FFFFFF"/>
                      </a:solidFill>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4" cstate="print"/>
          <a:stretch>
            <a:fillRect/>
          </a:stretch>
        </a:blipFill>
        <a:effectLst/>
      </p:bgPr>
    </p:bg>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179388" y="76200"/>
            <a:ext cx="6907212" cy="762000"/>
          </a:xfrm>
        </p:spPr>
        <p:txBody>
          <a:bodyPr/>
          <a:lstStyle/>
          <a:p>
            <a:r>
              <a:rPr lang="en-US" sz="2400" dirty="0">
                <a:solidFill>
                  <a:schemeClr val="bg1"/>
                </a:solidFill>
              </a:rPr>
              <a:t>Inclusion of </a:t>
            </a:r>
            <a:r>
              <a:rPr lang="en-US" sz="2400" dirty="0" smtClean="0">
                <a:solidFill>
                  <a:schemeClr val="bg1"/>
                </a:solidFill>
              </a:rPr>
              <a:t>Geogrids</a:t>
            </a:r>
            <a:r>
              <a:rPr lang="en-US" sz="2400" dirty="0">
                <a:solidFill>
                  <a:schemeClr val="bg1"/>
                </a:solidFill>
              </a:rPr>
              <a:t/>
            </a:r>
            <a:br>
              <a:rPr lang="en-US" sz="2400" dirty="0">
                <a:solidFill>
                  <a:schemeClr val="bg1"/>
                </a:solidFill>
              </a:rPr>
            </a:br>
            <a:r>
              <a:rPr lang="en-US" sz="2400" dirty="0">
                <a:solidFill>
                  <a:schemeClr val="bg1"/>
                </a:solidFill>
              </a:rPr>
              <a:t>AASHTO </a:t>
            </a:r>
            <a:r>
              <a:rPr lang="en-US" sz="2400" dirty="0" smtClean="0">
                <a:solidFill>
                  <a:schemeClr val="bg1"/>
                </a:solidFill>
              </a:rPr>
              <a:t>Standard of Practice R50-09</a:t>
            </a:r>
            <a:endParaRPr lang="en-US" sz="2400" b="0" dirty="0">
              <a:solidFill>
                <a:schemeClr val="bg1"/>
              </a:solidFill>
            </a:endParaRPr>
          </a:p>
        </p:txBody>
      </p:sp>
      <p:sp>
        <p:nvSpPr>
          <p:cNvPr id="232451" name="Rectangle 3"/>
          <p:cNvSpPr>
            <a:spLocks noGrp="1" noChangeArrowheads="1"/>
          </p:cNvSpPr>
          <p:nvPr>
            <p:ph idx="1"/>
          </p:nvPr>
        </p:nvSpPr>
        <p:spPr>
          <a:xfrm>
            <a:off x="0" y="4953000"/>
            <a:ext cx="7772400" cy="1295400"/>
          </a:xfrm>
        </p:spPr>
        <p:txBody>
          <a:bodyPr/>
          <a:lstStyle/>
          <a:p>
            <a:pPr>
              <a:buFontTx/>
              <a:buNone/>
            </a:pPr>
            <a:r>
              <a:rPr lang="en-US" dirty="0"/>
              <a:t>Traffic Benefit Ratio (TBR)</a:t>
            </a:r>
          </a:p>
          <a:p>
            <a:pPr lvl="1">
              <a:lnSpc>
                <a:spcPct val="150000"/>
              </a:lnSpc>
              <a:buFont typeface="Times" charset="0"/>
              <a:buNone/>
            </a:pPr>
            <a:r>
              <a:rPr lang="en-GB" sz="1600" dirty="0">
                <a:solidFill>
                  <a:srgbClr val="C98A2B"/>
                </a:solidFill>
              </a:rPr>
              <a:t>No. passes for given deformation in reinforced section</a:t>
            </a:r>
          </a:p>
          <a:p>
            <a:pPr lvl="1">
              <a:lnSpc>
                <a:spcPct val="150000"/>
              </a:lnSpc>
              <a:buFont typeface="Times" charset="0"/>
              <a:buNone/>
            </a:pPr>
            <a:r>
              <a:rPr lang="en-GB" sz="1600" dirty="0">
                <a:solidFill>
                  <a:srgbClr val="80303B"/>
                </a:solidFill>
              </a:rPr>
              <a:t>No. passes for given deformation in control section</a:t>
            </a:r>
            <a:endParaRPr lang="en-GB" dirty="0">
              <a:solidFill>
                <a:srgbClr val="80303B"/>
              </a:solidFill>
            </a:endParaRPr>
          </a:p>
          <a:p>
            <a:pPr>
              <a:buFontTx/>
              <a:buNone/>
            </a:pPr>
            <a:endParaRPr lang="en-US" dirty="0"/>
          </a:p>
        </p:txBody>
      </p:sp>
      <p:sp>
        <p:nvSpPr>
          <p:cNvPr id="232452" name="Line 4"/>
          <p:cNvSpPr>
            <a:spLocks noChangeShapeType="1"/>
          </p:cNvSpPr>
          <p:nvPr/>
        </p:nvSpPr>
        <p:spPr bwMode="auto">
          <a:xfrm flipV="1">
            <a:off x="1004888" y="1965325"/>
            <a:ext cx="0" cy="2438400"/>
          </a:xfrm>
          <a:prstGeom prst="line">
            <a:avLst/>
          </a:prstGeom>
          <a:noFill/>
          <a:ln w="28575">
            <a:solidFill>
              <a:schemeClr val="tx1"/>
            </a:solidFill>
            <a:round/>
            <a:headEnd/>
            <a:tailEnd type="triangle" w="med" len="med"/>
          </a:ln>
          <a:effectLst/>
        </p:spPr>
        <p:txBody>
          <a:bodyPr/>
          <a:lstStyle/>
          <a:p>
            <a:pPr eaLnBrk="0" hangingPunct="0"/>
            <a:endParaRPr lang="en-US" sz="3200">
              <a:solidFill>
                <a:srgbClr val="000000"/>
              </a:solidFill>
              <a:latin typeface="Verdana" charset="0"/>
              <a:ea typeface="ヒラギノ角ゴ Pro W3" charset="-128"/>
              <a:cs typeface="+mn-cs"/>
            </a:endParaRPr>
          </a:p>
        </p:txBody>
      </p:sp>
      <p:sp>
        <p:nvSpPr>
          <p:cNvPr id="232453" name="Line 5"/>
          <p:cNvSpPr>
            <a:spLocks noChangeShapeType="1"/>
          </p:cNvSpPr>
          <p:nvPr/>
        </p:nvSpPr>
        <p:spPr bwMode="auto">
          <a:xfrm rot="5400000" flipV="1">
            <a:off x="2718594" y="2690019"/>
            <a:ext cx="0" cy="3440112"/>
          </a:xfrm>
          <a:prstGeom prst="line">
            <a:avLst/>
          </a:prstGeom>
          <a:noFill/>
          <a:ln w="28575">
            <a:solidFill>
              <a:schemeClr val="tx1"/>
            </a:solidFill>
            <a:round/>
            <a:headEnd/>
            <a:tailEnd type="triangle" w="med" len="med"/>
          </a:ln>
          <a:effectLst/>
        </p:spPr>
        <p:txBody>
          <a:bodyPr/>
          <a:lstStyle/>
          <a:p>
            <a:pPr eaLnBrk="0" hangingPunct="0"/>
            <a:endParaRPr lang="en-US" sz="3200">
              <a:solidFill>
                <a:srgbClr val="000000"/>
              </a:solidFill>
              <a:latin typeface="Verdana" charset="0"/>
              <a:ea typeface="ヒラギノ角ゴ Pro W3" charset="-128"/>
              <a:cs typeface="+mn-cs"/>
            </a:endParaRPr>
          </a:p>
        </p:txBody>
      </p:sp>
      <p:sp>
        <p:nvSpPr>
          <p:cNvPr id="232454" name="Arc 6"/>
          <p:cNvSpPr>
            <a:spLocks/>
          </p:cNvSpPr>
          <p:nvPr/>
        </p:nvSpPr>
        <p:spPr bwMode="auto">
          <a:xfrm flipH="1">
            <a:off x="1022350" y="2579688"/>
            <a:ext cx="1077913" cy="1824037"/>
          </a:xfrm>
          <a:custGeom>
            <a:avLst/>
            <a:gdLst>
              <a:gd name="G0" fmla="+- 0 0 0"/>
              <a:gd name="G1" fmla="+- 21548 0 0"/>
              <a:gd name="G2" fmla="+- 21600 0 0"/>
              <a:gd name="T0" fmla="*/ 1501 w 21600"/>
              <a:gd name="T1" fmla="*/ 0 h 21548"/>
              <a:gd name="T2" fmla="*/ 21600 w 21600"/>
              <a:gd name="T3" fmla="*/ 21548 h 21548"/>
              <a:gd name="T4" fmla="*/ 0 w 21600"/>
              <a:gd name="T5" fmla="*/ 21548 h 21548"/>
            </a:gdLst>
            <a:ahLst/>
            <a:cxnLst>
              <a:cxn ang="0">
                <a:pos x="T0" y="T1"/>
              </a:cxn>
              <a:cxn ang="0">
                <a:pos x="T2" y="T3"/>
              </a:cxn>
              <a:cxn ang="0">
                <a:pos x="T4" y="T5"/>
              </a:cxn>
            </a:cxnLst>
            <a:rect l="0" t="0" r="r" b="b"/>
            <a:pathLst>
              <a:path w="21600" h="21548" fill="none" extrusionOk="0">
                <a:moveTo>
                  <a:pt x="1500" y="0"/>
                </a:moveTo>
                <a:cubicBezTo>
                  <a:pt x="12820" y="788"/>
                  <a:pt x="21600" y="10201"/>
                  <a:pt x="21600" y="21548"/>
                </a:cubicBezTo>
              </a:path>
              <a:path w="21600" h="21548" stroke="0" extrusionOk="0">
                <a:moveTo>
                  <a:pt x="1500" y="0"/>
                </a:moveTo>
                <a:cubicBezTo>
                  <a:pt x="12820" y="788"/>
                  <a:pt x="21600" y="10201"/>
                  <a:pt x="21600" y="21548"/>
                </a:cubicBezTo>
                <a:lnTo>
                  <a:pt x="0" y="21548"/>
                </a:lnTo>
                <a:close/>
              </a:path>
            </a:pathLst>
          </a:custGeom>
          <a:noFill/>
          <a:ln w="28575">
            <a:solidFill>
              <a:srgbClr val="80303B"/>
            </a:solidFill>
            <a:round/>
            <a:headEnd/>
            <a:tailEnd/>
          </a:ln>
          <a:effectLst/>
        </p:spPr>
        <p:txBody>
          <a:bodyPr wrap="none" anchor="ctr"/>
          <a:lstStyle/>
          <a:p>
            <a:pPr eaLnBrk="0" hangingPunct="0"/>
            <a:endParaRPr lang="en-US" sz="3200">
              <a:solidFill>
                <a:srgbClr val="000000"/>
              </a:solidFill>
              <a:latin typeface="Verdana" charset="0"/>
              <a:ea typeface="ヒラギノ角ゴ Pro W3" charset="-128"/>
              <a:cs typeface="+mn-cs"/>
            </a:endParaRPr>
          </a:p>
        </p:txBody>
      </p:sp>
      <p:sp>
        <p:nvSpPr>
          <p:cNvPr id="232455" name="Arc 7"/>
          <p:cNvSpPr>
            <a:spLocks/>
          </p:cNvSpPr>
          <p:nvPr/>
        </p:nvSpPr>
        <p:spPr bwMode="auto">
          <a:xfrm flipH="1">
            <a:off x="1000125" y="2586038"/>
            <a:ext cx="2994025" cy="1852612"/>
          </a:xfrm>
          <a:custGeom>
            <a:avLst/>
            <a:gdLst>
              <a:gd name="G0" fmla="+- 0 0 0"/>
              <a:gd name="G1" fmla="+- 21548 0 0"/>
              <a:gd name="G2" fmla="+- 21600 0 0"/>
              <a:gd name="T0" fmla="*/ 1501 w 21600"/>
              <a:gd name="T1" fmla="*/ 0 h 21548"/>
              <a:gd name="T2" fmla="*/ 21600 w 21600"/>
              <a:gd name="T3" fmla="*/ 21548 h 21548"/>
              <a:gd name="T4" fmla="*/ 0 w 21600"/>
              <a:gd name="T5" fmla="*/ 21548 h 21548"/>
            </a:gdLst>
            <a:ahLst/>
            <a:cxnLst>
              <a:cxn ang="0">
                <a:pos x="T0" y="T1"/>
              </a:cxn>
              <a:cxn ang="0">
                <a:pos x="T2" y="T3"/>
              </a:cxn>
              <a:cxn ang="0">
                <a:pos x="T4" y="T5"/>
              </a:cxn>
            </a:cxnLst>
            <a:rect l="0" t="0" r="r" b="b"/>
            <a:pathLst>
              <a:path w="21600" h="21548" fill="none" extrusionOk="0">
                <a:moveTo>
                  <a:pt x="1500" y="0"/>
                </a:moveTo>
                <a:cubicBezTo>
                  <a:pt x="12820" y="788"/>
                  <a:pt x="21600" y="10201"/>
                  <a:pt x="21600" y="21548"/>
                </a:cubicBezTo>
              </a:path>
              <a:path w="21600" h="21548" stroke="0" extrusionOk="0">
                <a:moveTo>
                  <a:pt x="1500" y="0"/>
                </a:moveTo>
                <a:cubicBezTo>
                  <a:pt x="12820" y="788"/>
                  <a:pt x="21600" y="10201"/>
                  <a:pt x="21600" y="21548"/>
                </a:cubicBezTo>
                <a:lnTo>
                  <a:pt x="0" y="21548"/>
                </a:lnTo>
                <a:close/>
              </a:path>
            </a:pathLst>
          </a:custGeom>
          <a:noFill/>
          <a:ln w="28575">
            <a:solidFill>
              <a:srgbClr val="C98A2B"/>
            </a:solidFill>
            <a:round/>
            <a:headEnd/>
            <a:tailEnd/>
          </a:ln>
          <a:effectLst/>
        </p:spPr>
        <p:txBody>
          <a:bodyPr wrap="none" anchor="ctr"/>
          <a:lstStyle/>
          <a:p>
            <a:pPr eaLnBrk="0" hangingPunct="0"/>
            <a:endParaRPr lang="en-US" sz="3200">
              <a:solidFill>
                <a:srgbClr val="000000"/>
              </a:solidFill>
              <a:latin typeface="Verdana" charset="0"/>
              <a:ea typeface="ヒラギノ角ゴ Pro W3" charset="-128"/>
              <a:cs typeface="+mn-cs"/>
            </a:endParaRPr>
          </a:p>
        </p:txBody>
      </p:sp>
      <p:sp>
        <p:nvSpPr>
          <p:cNvPr id="232456" name="Line 8"/>
          <p:cNvSpPr>
            <a:spLocks noChangeShapeType="1"/>
          </p:cNvSpPr>
          <p:nvPr/>
        </p:nvSpPr>
        <p:spPr bwMode="auto">
          <a:xfrm>
            <a:off x="1020763" y="2574925"/>
            <a:ext cx="3003550" cy="0"/>
          </a:xfrm>
          <a:prstGeom prst="line">
            <a:avLst/>
          </a:prstGeom>
          <a:noFill/>
          <a:ln w="9525" cap="rnd">
            <a:solidFill>
              <a:srgbClr val="FFFFFF"/>
            </a:solidFill>
            <a:prstDash val="sysDot"/>
            <a:round/>
            <a:headEnd/>
            <a:tailEnd/>
          </a:ln>
          <a:effectLst/>
        </p:spPr>
        <p:txBody>
          <a:bodyPr/>
          <a:lstStyle/>
          <a:p>
            <a:pPr eaLnBrk="0" hangingPunct="0"/>
            <a:endParaRPr lang="en-US" sz="3200">
              <a:solidFill>
                <a:srgbClr val="000000"/>
              </a:solidFill>
              <a:latin typeface="Verdana" charset="0"/>
              <a:ea typeface="ヒラギノ角ゴ Pro W3" charset="-128"/>
              <a:cs typeface="+mn-cs"/>
            </a:endParaRPr>
          </a:p>
        </p:txBody>
      </p:sp>
      <p:sp>
        <p:nvSpPr>
          <p:cNvPr id="232457" name="Line 9"/>
          <p:cNvSpPr>
            <a:spLocks noChangeShapeType="1"/>
          </p:cNvSpPr>
          <p:nvPr/>
        </p:nvSpPr>
        <p:spPr bwMode="auto">
          <a:xfrm>
            <a:off x="1992313" y="2589213"/>
            <a:ext cx="0" cy="1800225"/>
          </a:xfrm>
          <a:prstGeom prst="line">
            <a:avLst/>
          </a:prstGeom>
          <a:noFill/>
          <a:ln w="9525" cap="rnd">
            <a:solidFill>
              <a:srgbClr val="FFFFFF"/>
            </a:solidFill>
            <a:prstDash val="sysDot"/>
            <a:round/>
            <a:headEnd/>
            <a:tailEnd/>
          </a:ln>
          <a:effectLst/>
        </p:spPr>
        <p:txBody>
          <a:bodyPr/>
          <a:lstStyle/>
          <a:p>
            <a:pPr eaLnBrk="0" hangingPunct="0"/>
            <a:endParaRPr lang="en-US" sz="3200">
              <a:solidFill>
                <a:srgbClr val="000000"/>
              </a:solidFill>
              <a:latin typeface="Verdana" charset="0"/>
              <a:ea typeface="ヒラギノ角ゴ Pro W3" charset="-128"/>
              <a:cs typeface="+mn-cs"/>
            </a:endParaRPr>
          </a:p>
        </p:txBody>
      </p:sp>
      <p:sp>
        <p:nvSpPr>
          <p:cNvPr id="232458" name="Line 10"/>
          <p:cNvSpPr>
            <a:spLocks noChangeShapeType="1"/>
          </p:cNvSpPr>
          <p:nvPr/>
        </p:nvSpPr>
        <p:spPr bwMode="auto">
          <a:xfrm>
            <a:off x="3778250" y="2603500"/>
            <a:ext cx="0" cy="1800225"/>
          </a:xfrm>
          <a:prstGeom prst="line">
            <a:avLst/>
          </a:prstGeom>
          <a:noFill/>
          <a:ln w="9525" cap="rnd">
            <a:solidFill>
              <a:srgbClr val="FFFFFF"/>
            </a:solidFill>
            <a:prstDash val="sysDot"/>
            <a:round/>
            <a:headEnd/>
            <a:tailEnd/>
          </a:ln>
          <a:effectLst/>
        </p:spPr>
        <p:txBody>
          <a:bodyPr/>
          <a:lstStyle/>
          <a:p>
            <a:pPr eaLnBrk="0" hangingPunct="0"/>
            <a:endParaRPr lang="en-US" sz="3200">
              <a:solidFill>
                <a:srgbClr val="000000"/>
              </a:solidFill>
              <a:latin typeface="Verdana" charset="0"/>
              <a:ea typeface="ヒラギノ角ゴ Pro W3" charset="-128"/>
              <a:cs typeface="+mn-cs"/>
            </a:endParaRPr>
          </a:p>
        </p:txBody>
      </p:sp>
      <p:sp>
        <p:nvSpPr>
          <p:cNvPr id="232459" name="Text Box 11"/>
          <p:cNvSpPr txBox="1">
            <a:spLocks noChangeArrowheads="1"/>
          </p:cNvSpPr>
          <p:nvPr/>
        </p:nvSpPr>
        <p:spPr bwMode="auto">
          <a:xfrm>
            <a:off x="76200" y="2357438"/>
            <a:ext cx="1131888" cy="366712"/>
          </a:xfrm>
          <a:prstGeom prst="rect">
            <a:avLst/>
          </a:prstGeom>
          <a:noFill/>
          <a:ln w="9525">
            <a:noFill/>
            <a:miter lim="800000"/>
            <a:headEnd/>
            <a:tailEnd/>
          </a:ln>
          <a:effectLst/>
        </p:spPr>
        <p:txBody>
          <a:bodyPr>
            <a:spAutoFit/>
          </a:bodyPr>
          <a:lstStyle/>
          <a:p>
            <a:pPr eaLnBrk="0" hangingPunct="0">
              <a:spcBef>
                <a:spcPct val="50000"/>
              </a:spcBef>
            </a:pPr>
            <a:r>
              <a:rPr lang="en-GB" b="1" dirty="0">
                <a:solidFill>
                  <a:srgbClr val="000000"/>
                </a:solidFill>
                <a:latin typeface="Arial" charset="0"/>
                <a:ea typeface="ヒラギノ角ゴ Pro W3" charset="-128"/>
                <a:cs typeface="+mn-cs"/>
              </a:rPr>
              <a:t>1 inch</a:t>
            </a:r>
            <a:endParaRPr lang="en-GB" b="1" dirty="0">
              <a:solidFill>
                <a:srgbClr val="FFFFFF"/>
              </a:solidFill>
              <a:latin typeface="Arial" charset="0"/>
              <a:ea typeface="ヒラギノ角ゴ Pro W3" charset="-128"/>
              <a:cs typeface="+mn-cs"/>
            </a:endParaRPr>
          </a:p>
        </p:txBody>
      </p:sp>
      <p:sp>
        <p:nvSpPr>
          <p:cNvPr id="232460" name="Text Box 12"/>
          <p:cNvSpPr txBox="1">
            <a:spLocks noChangeArrowheads="1"/>
          </p:cNvSpPr>
          <p:nvPr/>
        </p:nvSpPr>
        <p:spPr bwMode="auto">
          <a:xfrm>
            <a:off x="533400" y="6248400"/>
            <a:ext cx="6477000" cy="461665"/>
          </a:xfrm>
          <a:prstGeom prst="rect">
            <a:avLst/>
          </a:prstGeom>
          <a:noFill/>
          <a:ln w="9525">
            <a:noFill/>
            <a:miter lim="800000"/>
            <a:headEnd/>
            <a:tailEnd/>
          </a:ln>
          <a:effectLst/>
        </p:spPr>
        <p:txBody>
          <a:bodyPr wrap="square">
            <a:spAutoFit/>
          </a:bodyPr>
          <a:lstStyle/>
          <a:p>
            <a:pPr eaLnBrk="0" hangingPunct="0">
              <a:spcBef>
                <a:spcPct val="50000"/>
              </a:spcBef>
            </a:pPr>
            <a:r>
              <a:rPr lang="en-GB" sz="2400" dirty="0">
                <a:solidFill>
                  <a:srgbClr val="000000"/>
                </a:solidFill>
                <a:latin typeface="Verdana" charset="0"/>
                <a:ea typeface="ヒラギノ角ゴ Pro W3" charset="-128"/>
                <a:cs typeface="+mn-cs"/>
              </a:rPr>
              <a:t>TBR = 1,000,000/200,000 = 5</a:t>
            </a:r>
          </a:p>
        </p:txBody>
      </p:sp>
      <p:sp>
        <p:nvSpPr>
          <p:cNvPr id="232461" name="Text Box 13"/>
          <p:cNvSpPr txBox="1">
            <a:spLocks noChangeArrowheads="1"/>
          </p:cNvSpPr>
          <p:nvPr/>
        </p:nvSpPr>
        <p:spPr bwMode="auto">
          <a:xfrm>
            <a:off x="1525588" y="2168525"/>
            <a:ext cx="1131887" cy="366713"/>
          </a:xfrm>
          <a:prstGeom prst="rect">
            <a:avLst/>
          </a:prstGeom>
          <a:noFill/>
          <a:ln w="9525">
            <a:noFill/>
            <a:miter lim="800000"/>
            <a:headEnd/>
            <a:tailEnd/>
          </a:ln>
          <a:effectLst/>
        </p:spPr>
        <p:txBody>
          <a:bodyPr>
            <a:spAutoFit/>
          </a:bodyPr>
          <a:lstStyle/>
          <a:p>
            <a:pPr eaLnBrk="0" hangingPunct="0">
              <a:spcBef>
                <a:spcPct val="50000"/>
              </a:spcBef>
            </a:pPr>
            <a:r>
              <a:rPr lang="en-GB" b="1" dirty="0">
                <a:solidFill>
                  <a:srgbClr val="80303B"/>
                </a:solidFill>
                <a:latin typeface="Arial" charset="0"/>
                <a:ea typeface="ヒラギノ角ゴ Pro W3" charset="-128"/>
                <a:cs typeface="+mn-cs"/>
              </a:rPr>
              <a:t>control</a:t>
            </a:r>
            <a:endParaRPr lang="en-GB" b="1" dirty="0">
              <a:solidFill>
                <a:srgbClr val="9933FF"/>
              </a:solidFill>
              <a:latin typeface="Arial" charset="0"/>
              <a:ea typeface="ヒラギノ角ゴ Pro W3" charset="-128"/>
              <a:cs typeface="+mn-cs"/>
            </a:endParaRPr>
          </a:p>
        </p:txBody>
      </p:sp>
      <p:sp>
        <p:nvSpPr>
          <p:cNvPr id="232462" name="Text Box 14"/>
          <p:cNvSpPr txBox="1">
            <a:spLocks noChangeArrowheads="1"/>
          </p:cNvSpPr>
          <p:nvPr/>
        </p:nvSpPr>
        <p:spPr bwMode="auto">
          <a:xfrm>
            <a:off x="3429000" y="2147887"/>
            <a:ext cx="1625600" cy="366713"/>
          </a:xfrm>
          <a:prstGeom prst="rect">
            <a:avLst/>
          </a:prstGeom>
          <a:noFill/>
          <a:ln w="9525">
            <a:noFill/>
            <a:miter lim="800000"/>
            <a:headEnd/>
            <a:tailEnd/>
          </a:ln>
          <a:effectLst/>
        </p:spPr>
        <p:txBody>
          <a:bodyPr>
            <a:spAutoFit/>
          </a:bodyPr>
          <a:lstStyle/>
          <a:p>
            <a:pPr eaLnBrk="0" hangingPunct="0">
              <a:spcBef>
                <a:spcPct val="50000"/>
              </a:spcBef>
            </a:pPr>
            <a:r>
              <a:rPr lang="en-GB" b="1" dirty="0">
                <a:solidFill>
                  <a:srgbClr val="C98A2B"/>
                </a:solidFill>
                <a:latin typeface="Arial" charset="0"/>
                <a:ea typeface="ヒラギノ角ゴ Pro W3" charset="-128"/>
                <a:cs typeface="+mn-cs"/>
              </a:rPr>
              <a:t>reinforced</a:t>
            </a:r>
            <a:endParaRPr lang="en-GB" b="1" dirty="0">
              <a:solidFill>
                <a:srgbClr val="00CC66"/>
              </a:solidFill>
              <a:latin typeface="Arial" charset="0"/>
              <a:ea typeface="ヒラギノ角ゴ Pro W3" charset="-128"/>
              <a:cs typeface="+mn-cs"/>
            </a:endParaRPr>
          </a:p>
        </p:txBody>
      </p:sp>
      <p:sp>
        <p:nvSpPr>
          <p:cNvPr id="232463" name="Text Box 15"/>
          <p:cNvSpPr txBox="1">
            <a:spLocks noChangeArrowheads="1"/>
          </p:cNvSpPr>
          <p:nvPr/>
        </p:nvSpPr>
        <p:spPr bwMode="auto">
          <a:xfrm>
            <a:off x="1354138" y="4510088"/>
            <a:ext cx="1292225" cy="366712"/>
          </a:xfrm>
          <a:prstGeom prst="rect">
            <a:avLst/>
          </a:prstGeom>
          <a:noFill/>
          <a:ln w="9525">
            <a:noFill/>
            <a:miter lim="800000"/>
            <a:headEnd/>
            <a:tailEnd/>
          </a:ln>
          <a:effectLst/>
        </p:spPr>
        <p:txBody>
          <a:bodyPr>
            <a:spAutoFit/>
          </a:bodyPr>
          <a:lstStyle/>
          <a:p>
            <a:pPr algn="ctr" eaLnBrk="0" hangingPunct="0">
              <a:spcBef>
                <a:spcPct val="50000"/>
              </a:spcBef>
            </a:pPr>
            <a:r>
              <a:rPr lang="en-GB" b="1" dirty="0">
                <a:solidFill>
                  <a:srgbClr val="000000"/>
                </a:solidFill>
                <a:latin typeface="Arial" charset="0"/>
                <a:ea typeface="ヒラギノ角ゴ Pro W3" charset="-128"/>
                <a:cs typeface="+mn-cs"/>
              </a:rPr>
              <a:t>200,000</a:t>
            </a:r>
          </a:p>
        </p:txBody>
      </p:sp>
      <p:sp>
        <p:nvSpPr>
          <p:cNvPr id="232464" name="Text Box 16"/>
          <p:cNvSpPr txBox="1">
            <a:spLocks noChangeArrowheads="1"/>
          </p:cNvSpPr>
          <p:nvPr/>
        </p:nvSpPr>
        <p:spPr bwMode="auto">
          <a:xfrm>
            <a:off x="3132138" y="4510088"/>
            <a:ext cx="1292225" cy="366712"/>
          </a:xfrm>
          <a:prstGeom prst="rect">
            <a:avLst/>
          </a:prstGeom>
          <a:noFill/>
          <a:ln w="9525">
            <a:noFill/>
            <a:miter lim="800000"/>
            <a:headEnd/>
            <a:tailEnd/>
          </a:ln>
          <a:effectLst/>
        </p:spPr>
        <p:txBody>
          <a:bodyPr>
            <a:spAutoFit/>
          </a:bodyPr>
          <a:lstStyle/>
          <a:p>
            <a:pPr algn="ctr" eaLnBrk="0" hangingPunct="0">
              <a:spcBef>
                <a:spcPct val="50000"/>
              </a:spcBef>
            </a:pPr>
            <a:r>
              <a:rPr lang="en-GB" b="1" dirty="0">
                <a:solidFill>
                  <a:srgbClr val="000000"/>
                </a:solidFill>
                <a:latin typeface="Arial" charset="0"/>
                <a:ea typeface="ヒラギノ角ゴ Pro W3" charset="-128"/>
                <a:cs typeface="+mn-cs"/>
              </a:rPr>
              <a:t>1,000,000</a:t>
            </a:r>
          </a:p>
        </p:txBody>
      </p:sp>
      <p:sp>
        <p:nvSpPr>
          <p:cNvPr id="232465" name="Text Box 17"/>
          <p:cNvSpPr txBox="1">
            <a:spLocks noChangeArrowheads="1"/>
          </p:cNvSpPr>
          <p:nvPr/>
        </p:nvSpPr>
        <p:spPr bwMode="auto">
          <a:xfrm>
            <a:off x="4481513" y="4135438"/>
            <a:ext cx="1304925" cy="641350"/>
          </a:xfrm>
          <a:prstGeom prst="rect">
            <a:avLst/>
          </a:prstGeom>
          <a:noFill/>
          <a:ln w="9525">
            <a:noFill/>
            <a:miter lim="800000"/>
            <a:headEnd/>
            <a:tailEnd/>
          </a:ln>
          <a:effectLst/>
        </p:spPr>
        <p:txBody>
          <a:bodyPr>
            <a:spAutoFit/>
          </a:bodyPr>
          <a:lstStyle/>
          <a:p>
            <a:pPr eaLnBrk="0" hangingPunct="0">
              <a:spcBef>
                <a:spcPct val="50000"/>
              </a:spcBef>
            </a:pPr>
            <a:r>
              <a:rPr lang="en-GB" b="1">
                <a:solidFill>
                  <a:srgbClr val="000000"/>
                </a:solidFill>
                <a:latin typeface="Arial" charset="0"/>
                <a:ea typeface="ヒラギノ角ゴ Pro W3" charset="-128"/>
                <a:cs typeface="+mn-cs"/>
              </a:rPr>
              <a:t>Number of passes</a:t>
            </a:r>
          </a:p>
        </p:txBody>
      </p:sp>
      <p:sp>
        <p:nvSpPr>
          <p:cNvPr id="232466" name="Text Box 18"/>
          <p:cNvSpPr txBox="1">
            <a:spLocks noChangeArrowheads="1"/>
          </p:cNvSpPr>
          <p:nvPr/>
        </p:nvSpPr>
        <p:spPr bwMode="auto">
          <a:xfrm>
            <a:off x="228600" y="1600200"/>
            <a:ext cx="1566863" cy="366713"/>
          </a:xfrm>
          <a:prstGeom prst="rect">
            <a:avLst/>
          </a:prstGeom>
          <a:noFill/>
          <a:ln w="9525">
            <a:noFill/>
            <a:miter lim="800000"/>
            <a:headEnd/>
            <a:tailEnd/>
          </a:ln>
          <a:effectLst/>
        </p:spPr>
        <p:txBody>
          <a:bodyPr>
            <a:spAutoFit/>
          </a:bodyPr>
          <a:lstStyle/>
          <a:p>
            <a:pPr eaLnBrk="0" hangingPunct="0">
              <a:spcBef>
                <a:spcPct val="50000"/>
              </a:spcBef>
            </a:pPr>
            <a:r>
              <a:rPr lang="en-GB" b="1" dirty="0">
                <a:solidFill>
                  <a:srgbClr val="000000"/>
                </a:solidFill>
                <a:latin typeface="Arial" charset="0"/>
                <a:ea typeface="ヒラギノ角ゴ Pro W3" charset="-128"/>
                <a:cs typeface="+mn-cs"/>
              </a:rPr>
              <a:t>Deformation</a:t>
            </a:r>
            <a:endParaRPr lang="en-GB" b="1" dirty="0">
              <a:solidFill>
                <a:srgbClr val="FFFFFF"/>
              </a:solidFill>
              <a:latin typeface="Arial" charset="0"/>
              <a:ea typeface="ヒラギノ角ゴ Pro W3" charset="-128"/>
              <a:cs typeface="+mn-cs"/>
            </a:endParaRPr>
          </a:p>
        </p:txBody>
      </p:sp>
      <p:sp>
        <p:nvSpPr>
          <p:cNvPr id="232467" name="Line 19"/>
          <p:cNvSpPr>
            <a:spLocks noChangeShapeType="1"/>
          </p:cNvSpPr>
          <p:nvPr/>
        </p:nvSpPr>
        <p:spPr bwMode="auto">
          <a:xfrm>
            <a:off x="457200" y="5715000"/>
            <a:ext cx="5715000" cy="0"/>
          </a:xfrm>
          <a:prstGeom prst="line">
            <a:avLst/>
          </a:prstGeom>
          <a:noFill/>
          <a:ln w="28575">
            <a:solidFill>
              <a:schemeClr val="tx1"/>
            </a:solidFill>
            <a:round/>
            <a:headEnd/>
            <a:tailEnd/>
          </a:ln>
          <a:effectLst/>
        </p:spPr>
        <p:txBody>
          <a:bodyPr/>
          <a:lstStyle/>
          <a:p>
            <a:pPr eaLnBrk="0" hangingPunct="0"/>
            <a:endParaRPr lang="en-US" sz="3200">
              <a:solidFill>
                <a:srgbClr val="000000"/>
              </a:solidFill>
              <a:latin typeface="Verdana" charset="0"/>
              <a:ea typeface="ヒラギノ角ゴ Pro W3" charset="-128"/>
              <a:cs typeface="+mn-cs"/>
            </a:endParaRPr>
          </a:p>
        </p:txBody>
      </p:sp>
      <p:pic>
        <p:nvPicPr>
          <p:cNvPr id="232469" name="Picture 21" descr="0212_06"/>
          <p:cNvPicPr>
            <a:picLocks noChangeAspect="1" noChangeArrowheads="1"/>
          </p:cNvPicPr>
          <p:nvPr/>
        </p:nvPicPr>
        <p:blipFill>
          <a:blip r:embed="rId5" cstate="print"/>
          <a:srcRect/>
          <a:stretch>
            <a:fillRect/>
          </a:stretch>
        </p:blipFill>
        <p:spPr bwMode="auto">
          <a:xfrm>
            <a:off x="6252109" y="3581400"/>
            <a:ext cx="2891891" cy="2209800"/>
          </a:xfrm>
          <a:prstGeom prst="rect">
            <a:avLst/>
          </a:prstGeom>
          <a:noFill/>
        </p:spPr>
      </p:pic>
      <p:sp>
        <p:nvSpPr>
          <p:cNvPr id="232471" name="Line 23"/>
          <p:cNvSpPr>
            <a:spLocks noChangeShapeType="1"/>
          </p:cNvSpPr>
          <p:nvPr/>
        </p:nvSpPr>
        <p:spPr bwMode="auto">
          <a:xfrm>
            <a:off x="990600" y="2590800"/>
            <a:ext cx="3352800" cy="0"/>
          </a:xfrm>
          <a:prstGeom prst="line">
            <a:avLst/>
          </a:prstGeom>
          <a:noFill/>
          <a:ln w="12700">
            <a:solidFill>
              <a:schemeClr val="tx1"/>
            </a:solidFill>
            <a:prstDash val="dash"/>
            <a:round/>
            <a:headEnd/>
            <a:tailEnd/>
          </a:ln>
          <a:effectLst/>
        </p:spPr>
        <p:txBody>
          <a:bodyPr wrap="none" anchor="ctr"/>
          <a:lstStyle/>
          <a:p>
            <a:pPr eaLnBrk="0" hangingPunct="0"/>
            <a:endParaRPr lang="en-US" sz="3200">
              <a:solidFill>
                <a:srgbClr val="000000"/>
              </a:solidFill>
              <a:latin typeface="Verdana" charset="0"/>
              <a:ea typeface="ヒラギノ角ゴ Pro W3" charset="-128"/>
              <a:cs typeface="+mn-cs"/>
            </a:endParaRPr>
          </a:p>
        </p:txBody>
      </p:sp>
      <p:sp>
        <p:nvSpPr>
          <p:cNvPr id="232472" name="Line 24"/>
          <p:cNvSpPr>
            <a:spLocks noChangeShapeType="1"/>
          </p:cNvSpPr>
          <p:nvPr/>
        </p:nvSpPr>
        <p:spPr bwMode="auto">
          <a:xfrm rot="-5400000">
            <a:off x="2781300" y="3543300"/>
            <a:ext cx="1905000" cy="0"/>
          </a:xfrm>
          <a:prstGeom prst="line">
            <a:avLst/>
          </a:prstGeom>
          <a:noFill/>
          <a:ln w="12700">
            <a:solidFill>
              <a:schemeClr val="tx1"/>
            </a:solidFill>
            <a:prstDash val="dash"/>
            <a:round/>
            <a:headEnd/>
            <a:tailEnd/>
          </a:ln>
          <a:effectLst/>
        </p:spPr>
        <p:txBody>
          <a:bodyPr wrap="none" anchor="ctr"/>
          <a:lstStyle/>
          <a:p>
            <a:pPr eaLnBrk="0" hangingPunct="0"/>
            <a:endParaRPr lang="en-US" sz="3200">
              <a:solidFill>
                <a:srgbClr val="000000"/>
              </a:solidFill>
              <a:latin typeface="Verdana" charset="0"/>
              <a:ea typeface="ヒラギノ角ゴ Pro W3" charset="-128"/>
              <a:cs typeface="+mn-cs"/>
            </a:endParaRPr>
          </a:p>
        </p:txBody>
      </p:sp>
      <p:sp>
        <p:nvSpPr>
          <p:cNvPr id="232473" name="Line 25"/>
          <p:cNvSpPr>
            <a:spLocks noChangeShapeType="1"/>
          </p:cNvSpPr>
          <p:nvPr/>
        </p:nvSpPr>
        <p:spPr bwMode="auto">
          <a:xfrm rot="-5400000">
            <a:off x="1028700" y="3543300"/>
            <a:ext cx="1905000" cy="0"/>
          </a:xfrm>
          <a:prstGeom prst="line">
            <a:avLst/>
          </a:prstGeom>
          <a:noFill/>
          <a:ln w="12700">
            <a:solidFill>
              <a:schemeClr val="tx1"/>
            </a:solidFill>
            <a:prstDash val="dash"/>
            <a:round/>
            <a:headEnd/>
            <a:tailEnd/>
          </a:ln>
          <a:effectLst/>
        </p:spPr>
        <p:txBody>
          <a:bodyPr wrap="none" anchor="ctr"/>
          <a:lstStyle/>
          <a:p>
            <a:pPr eaLnBrk="0" hangingPunct="0"/>
            <a:endParaRPr lang="en-US" sz="3200">
              <a:solidFill>
                <a:srgbClr val="000000"/>
              </a:solidFill>
              <a:latin typeface="Verdana" charset="0"/>
              <a:ea typeface="ヒラギノ角ゴ Pro W3" charset="-128"/>
              <a:cs typeface="+mn-cs"/>
            </a:endParaRPr>
          </a:p>
        </p:txBody>
      </p:sp>
      <p:pic>
        <p:nvPicPr>
          <p:cNvPr id="26" name="Picture 25"/>
          <p:cNvPicPr/>
          <p:nvPr/>
        </p:nvPicPr>
        <p:blipFill>
          <a:blip r:embed="rId6" cstate="print"/>
          <a:srcRect/>
          <a:stretch>
            <a:fillRect/>
          </a:stretch>
        </p:blipFill>
        <p:spPr bwMode="auto">
          <a:xfrm>
            <a:off x="6248400" y="1306286"/>
            <a:ext cx="2895600" cy="2275114"/>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388" y="76200"/>
            <a:ext cx="6907212" cy="762000"/>
          </a:xfrm>
        </p:spPr>
        <p:txBody>
          <a:bodyPr/>
          <a:lstStyle/>
          <a:p>
            <a:r>
              <a:rPr lang="en-US" sz="2400" dirty="0"/>
              <a:t>Inclusion of Geogrids</a:t>
            </a:r>
            <a:br>
              <a:rPr lang="en-US" sz="2400" dirty="0"/>
            </a:br>
            <a:r>
              <a:rPr lang="en-US" sz="2400" dirty="0"/>
              <a:t>AASHTO Standard of Practice </a:t>
            </a:r>
            <a:r>
              <a:rPr lang="en-US" sz="2400" dirty="0" smtClean="0"/>
              <a:t>R50-09</a:t>
            </a:r>
            <a:endParaRPr lang="en-US" sz="2400" dirty="0"/>
          </a:p>
        </p:txBody>
      </p:sp>
      <p:sp>
        <p:nvSpPr>
          <p:cNvPr id="4" name="Line 4"/>
          <p:cNvSpPr>
            <a:spLocks noChangeShapeType="1"/>
          </p:cNvSpPr>
          <p:nvPr/>
        </p:nvSpPr>
        <p:spPr bwMode="auto">
          <a:xfrm flipH="1" flipV="1">
            <a:off x="1600200" y="2020669"/>
            <a:ext cx="0" cy="4038600"/>
          </a:xfrm>
          <a:prstGeom prst="line">
            <a:avLst/>
          </a:prstGeom>
          <a:noFill/>
          <a:ln w="50800">
            <a:solidFill>
              <a:schemeClr val="tx1"/>
            </a:solidFill>
            <a:round/>
            <a:headEnd/>
            <a:tailEnd type="triangle" w="med" len="med"/>
          </a:ln>
          <a:effectLst/>
        </p:spPr>
        <p:txBody>
          <a:bodyPr/>
          <a:lstStyle/>
          <a:p>
            <a:pPr eaLnBrk="0" hangingPunct="0"/>
            <a:endParaRPr lang="en-US" sz="3200">
              <a:solidFill>
                <a:srgbClr val="000000"/>
              </a:solidFill>
              <a:latin typeface="Verdana" charset="0"/>
              <a:ea typeface="ヒラギノ角ゴ Pro W3" charset="-128"/>
              <a:cs typeface="+mn-cs"/>
            </a:endParaRPr>
          </a:p>
        </p:txBody>
      </p:sp>
      <p:sp>
        <p:nvSpPr>
          <p:cNvPr id="5" name="Line 5"/>
          <p:cNvSpPr>
            <a:spLocks noChangeShapeType="1"/>
          </p:cNvSpPr>
          <p:nvPr/>
        </p:nvSpPr>
        <p:spPr bwMode="auto">
          <a:xfrm rot="5400000" flipV="1">
            <a:off x="4305300" y="3354169"/>
            <a:ext cx="0" cy="5410200"/>
          </a:xfrm>
          <a:prstGeom prst="line">
            <a:avLst/>
          </a:prstGeom>
          <a:noFill/>
          <a:ln w="50800">
            <a:solidFill>
              <a:schemeClr val="tx1"/>
            </a:solidFill>
            <a:round/>
            <a:headEnd/>
            <a:tailEnd type="triangle" w="med" len="med"/>
          </a:ln>
          <a:effectLst/>
        </p:spPr>
        <p:txBody>
          <a:bodyPr/>
          <a:lstStyle/>
          <a:p>
            <a:pPr eaLnBrk="0" hangingPunct="0"/>
            <a:endParaRPr lang="en-US" sz="3200">
              <a:solidFill>
                <a:srgbClr val="000000"/>
              </a:solidFill>
              <a:latin typeface="Verdana" charset="0"/>
              <a:ea typeface="ヒラギノ角ゴ Pro W3" charset="-128"/>
              <a:cs typeface="+mn-cs"/>
            </a:endParaRPr>
          </a:p>
        </p:txBody>
      </p:sp>
      <p:sp>
        <p:nvSpPr>
          <p:cNvPr id="6" name="Text Box 17"/>
          <p:cNvSpPr txBox="1">
            <a:spLocks noChangeArrowheads="1"/>
          </p:cNvSpPr>
          <p:nvPr/>
        </p:nvSpPr>
        <p:spPr bwMode="auto">
          <a:xfrm>
            <a:off x="6172200" y="6135469"/>
            <a:ext cx="1304925" cy="646331"/>
          </a:xfrm>
          <a:prstGeom prst="rect">
            <a:avLst/>
          </a:prstGeom>
          <a:noFill/>
          <a:ln w="9525">
            <a:noFill/>
            <a:miter lim="800000"/>
            <a:headEnd/>
            <a:tailEnd/>
          </a:ln>
          <a:effectLst/>
        </p:spPr>
        <p:txBody>
          <a:bodyPr>
            <a:spAutoFit/>
          </a:bodyPr>
          <a:lstStyle/>
          <a:p>
            <a:pPr algn="ctr" eaLnBrk="0" hangingPunct="0">
              <a:spcBef>
                <a:spcPct val="50000"/>
              </a:spcBef>
            </a:pPr>
            <a:r>
              <a:rPr lang="en-GB" b="1" dirty="0">
                <a:solidFill>
                  <a:srgbClr val="000000"/>
                </a:solidFill>
                <a:latin typeface="Arial" charset="0"/>
                <a:ea typeface="ヒラギノ角ゴ Pro W3" charset="-128"/>
                <a:cs typeface="+mn-cs"/>
              </a:rPr>
              <a:t>Pavement Thickness</a:t>
            </a:r>
          </a:p>
        </p:txBody>
      </p:sp>
      <p:sp>
        <p:nvSpPr>
          <p:cNvPr id="7" name="Text Box 18"/>
          <p:cNvSpPr txBox="1">
            <a:spLocks noChangeArrowheads="1"/>
          </p:cNvSpPr>
          <p:nvPr/>
        </p:nvSpPr>
        <p:spPr bwMode="auto">
          <a:xfrm>
            <a:off x="1066800" y="1563469"/>
            <a:ext cx="914400" cy="366713"/>
          </a:xfrm>
          <a:prstGeom prst="rect">
            <a:avLst/>
          </a:prstGeom>
          <a:noFill/>
          <a:ln w="9525">
            <a:noFill/>
            <a:miter lim="800000"/>
            <a:headEnd/>
            <a:tailEnd/>
          </a:ln>
          <a:effectLst/>
        </p:spPr>
        <p:txBody>
          <a:bodyPr wrap="square">
            <a:spAutoFit/>
          </a:bodyPr>
          <a:lstStyle/>
          <a:p>
            <a:pPr algn="ctr" eaLnBrk="0" hangingPunct="0">
              <a:spcBef>
                <a:spcPct val="50000"/>
              </a:spcBef>
            </a:pPr>
            <a:r>
              <a:rPr lang="en-GB" b="1" dirty="0">
                <a:solidFill>
                  <a:srgbClr val="000000"/>
                </a:solidFill>
                <a:latin typeface="Arial" charset="0"/>
                <a:ea typeface="ヒラギノ角ゴ Pro W3" charset="-128"/>
                <a:cs typeface="+mn-cs"/>
              </a:rPr>
              <a:t>TBR</a:t>
            </a:r>
            <a:endParaRPr lang="en-GB" b="1" dirty="0">
              <a:solidFill>
                <a:srgbClr val="FFFFFF"/>
              </a:solidFill>
              <a:latin typeface="Arial" charset="0"/>
              <a:ea typeface="ヒラギノ角ゴ Pro W3" charset="-128"/>
              <a:cs typeface="+mn-cs"/>
            </a:endParaRPr>
          </a:p>
        </p:txBody>
      </p:sp>
      <p:sp>
        <p:nvSpPr>
          <p:cNvPr id="10" name="Freeform 9"/>
          <p:cNvSpPr/>
          <p:nvPr/>
        </p:nvSpPr>
        <p:spPr bwMode="auto">
          <a:xfrm>
            <a:off x="2057400" y="2401669"/>
            <a:ext cx="4572000" cy="1219200"/>
          </a:xfrm>
          <a:custGeom>
            <a:avLst/>
            <a:gdLst>
              <a:gd name="connsiteX0" fmla="*/ 0 w 5355772"/>
              <a:gd name="connsiteY0" fmla="*/ 1886857 h 1886857"/>
              <a:gd name="connsiteX1" fmla="*/ 2815772 w 5355772"/>
              <a:gd name="connsiteY1" fmla="*/ 0 h 1886857"/>
              <a:gd name="connsiteX2" fmla="*/ 5355772 w 5355772"/>
              <a:gd name="connsiteY2" fmla="*/ 1886857 h 1886857"/>
            </a:gdLst>
            <a:ahLst/>
            <a:cxnLst>
              <a:cxn ang="0">
                <a:pos x="connsiteX0" y="connsiteY0"/>
              </a:cxn>
              <a:cxn ang="0">
                <a:pos x="connsiteX1" y="connsiteY1"/>
              </a:cxn>
              <a:cxn ang="0">
                <a:pos x="connsiteX2" y="connsiteY2"/>
              </a:cxn>
            </a:cxnLst>
            <a:rect l="l" t="t" r="r" b="b"/>
            <a:pathLst>
              <a:path w="5355772" h="1886857">
                <a:moveTo>
                  <a:pt x="0" y="1886857"/>
                </a:moveTo>
                <a:cubicBezTo>
                  <a:pt x="961571" y="943428"/>
                  <a:pt x="1923143" y="0"/>
                  <a:pt x="2815772" y="0"/>
                </a:cubicBezTo>
                <a:cubicBezTo>
                  <a:pt x="3708401" y="0"/>
                  <a:pt x="4532086" y="943428"/>
                  <a:pt x="5355772" y="1886857"/>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3200">
              <a:solidFill>
                <a:srgbClr val="000000"/>
              </a:solidFill>
              <a:latin typeface="Verdana" pitchFamily="1" charset="0"/>
              <a:ea typeface="ヒラギノ角ゴ Pro W3" pitchFamily="1" charset="-128"/>
              <a:cs typeface="+mn-cs"/>
            </a:endParaRPr>
          </a:p>
        </p:txBody>
      </p:sp>
      <p:sp>
        <p:nvSpPr>
          <p:cNvPr id="13" name="Text Box 17"/>
          <p:cNvSpPr txBox="1">
            <a:spLocks noChangeArrowheads="1"/>
          </p:cNvSpPr>
          <p:nvPr/>
        </p:nvSpPr>
        <p:spPr bwMode="auto">
          <a:xfrm>
            <a:off x="6705600" y="3316069"/>
            <a:ext cx="1304925" cy="369332"/>
          </a:xfrm>
          <a:prstGeom prst="rect">
            <a:avLst/>
          </a:prstGeom>
          <a:solidFill>
            <a:schemeClr val="tx1"/>
          </a:solidFill>
          <a:ln w="9525">
            <a:solidFill>
              <a:schemeClr val="tx1"/>
            </a:solidFill>
            <a:miter lim="800000"/>
            <a:headEnd/>
            <a:tailEnd/>
          </a:ln>
          <a:effectLst/>
        </p:spPr>
        <p:txBody>
          <a:bodyPr>
            <a:spAutoFit/>
          </a:bodyPr>
          <a:lstStyle/>
          <a:p>
            <a:pPr algn="ctr" eaLnBrk="0" hangingPunct="0">
              <a:spcBef>
                <a:spcPct val="50000"/>
              </a:spcBef>
            </a:pPr>
            <a:r>
              <a:rPr lang="en-GB" b="1" dirty="0">
                <a:solidFill>
                  <a:srgbClr val="FFFFFF"/>
                </a:solidFill>
                <a:latin typeface="Arial" charset="0"/>
                <a:ea typeface="ヒラギノ角ゴ Pro W3" charset="-128"/>
                <a:cs typeface="+mn-cs"/>
              </a:rPr>
              <a:t>CBR = X</a:t>
            </a:r>
          </a:p>
        </p:txBody>
      </p:sp>
      <p:grpSp>
        <p:nvGrpSpPr>
          <p:cNvPr id="3" name="Group 15"/>
          <p:cNvGrpSpPr/>
          <p:nvPr/>
        </p:nvGrpSpPr>
        <p:grpSpPr>
          <a:xfrm>
            <a:off x="2057400" y="3544669"/>
            <a:ext cx="5953125" cy="1447800"/>
            <a:chOff x="2057400" y="3429000"/>
            <a:chExt cx="5953125" cy="1447800"/>
          </a:xfrm>
        </p:grpSpPr>
        <p:sp>
          <p:nvSpPr>
            <p:cNvPr id="11" name="Freeform 10"/>
            <p:cNvSpPr/>
            <p:nvPr/>
          </p:nvSpPr>
          <p:spPr bwMode="auto">
            <a:xfrm>
              <a:off x="2057400" y="3429000"/>
              <a:ext cx="4572000" cy="1219200"/>
            </a:xfrm>
            <a:custGeom>
              <a:avLst/>
              <a:gdLst>
                <a:gd name="connsiteX0" fmla="*/ 0 w 5355772"/>
                <a:gd name="connsiteY0" fmla="*/ 1886857 h 1886857"/>
                <a:gd name="connsiteX1" fmla="*/ 2815772 w 5355772"/>
                <a:gd name="connsiteY1" fmla="*/ 0 h 1886857"/>
                <a:gd name="connsiteX2" fmla="*/ 5355772 w 5355772"/>
                <a:gd name="connsiteY2" fmla="*/ 1886857 h 1886857"/>
              </a:gdLst>
              <a:ahLst/>
              <a:cxnLst>
                <a:cxn ang="0">
                  <a:pos x="connsiteX0" y="connsiteY0"/>
                </a:cxn>
                <a:cxn ang="0">
                  <a:pos x="connsiteX1" y="connsiteY1"/>
                </a:cxn>
                <a:cxn ang="0">
                  <a:pos x="connsiteX2" y="connsiteY2"/>
                </a:cxn>
              </a:cxnLst>
              <a:rect l="l" t="t" r="r" b="b"/>
              <a:pathLst>
                <a:path w="5355772" h="1886857">
                  <a:moveTo>
                    <a:pt x="0" y="1886857"/>
                  </a:moveTo>
                  <a:cubicBezTo>
                    <a:pt x="961571" y="943428"/>
                    <a:pt x="1923143" y="0"/>
                    <a:pt x="2815772" y="0"/>
                  </a:cubicBezTo>
                  <a:cubicBezTo>
                    <a:pt x="3708401" y="0"/>
                    <a:pt x="4532086" y="943428"/>
                    <a:pt x="5355772" y="1886857"/>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3200">
                <a:solidFill>
                  <a:srgbClr val="000000"/>
                </a:solidFill>
                <a:latin typeface="Verdana" pitchFamily="1" charset="0"/>
                <a:ea typeface="ヒラギノ角ゴ Pro W3" pitchFamily="1" charset="-128"/>
                <a:cs typeface="+mn-cs"/>
              </a:endParaRPr>
            </a:p>
          </p:txBody>
        </p:sp>
        <p:sp>
          <p:nvSpPr>
            <p:cNvPr id="14" name="Text Box 17"/>
            <p:cNvSpPr txBox="1">
              <a:spLocks noChangeArrowheads="1"/>
            </p:cNvSpPr>
            <p:nvPr/>
          </p:nvSpPr>
          <p:spPr bwMode="auto">
            <a:xfrm>
              <a:off x="6705600" y="4507468"/>
              <a:ext cx="1304925" cy="369332"/>
            </a:xfrm>
            <a:prstGeom prst="rect">
              <a:avLst/>
            </a:prstGeom>
            <a:solidFill>
              <a:srgbClr val="00B0F0"/>
            </a:solidFill>
            <a:ln w="9525">
              <a:noFill/>
              <a:miter lim="800000"/>
              <a:headEnd/>
              <a:tailEnd/>
            </a:ln>
            <a:effectLst/>
          </p:spPr>
          <p:txBody>
            <a:bodyPr>
              <a:spAutoFit/>
            </a:bodyPr>
            <a:lstStyle/>
            <a:p>
              <a:pPr algn="ctr" eaLnBrk="0" hangingPunct="0">
                <a:spcBef>
                  <a:spcPct val="50000"/>
                </a:spcBef>
              </a:pPr>
              <a:r>
                <a:rPr lang="en-GB" b="1" dirty="0">
                  <a:solidFill>
                    <a:srgbClr val="FFFFFF"/>
                  </a:solidFill>
                  <a:latin typeface="Arial" charset="0"/>
                  <a:ea typeface="ヒラギノ角ゴ Pro W3" charset="-128"/>
                  <a:cs typeface="+mn-cs"/>
                </a:rPr>
                <a:t>CBR = 2X</a:t>
              </a:r>
            </a:p>
          </p:txBody>
        </p:sp>
      </p:grpSp>
      <p:grpSp>
        <p:nvGrpSpPr>
          <p:cNvPr id="8" name="Group 16"/>
          <p:cNvGrpSpPr/>
          <p:nvPr/>
        </p:nvGrpSpPr>
        <p:grpSpPr>
          <a:xfrm>
            <a:off x="2057400" y="4535269"/>
            <a:ext cx="5943600" cy="1447800"/>
            <a:chOff x="2057400" y="4419600"/>
            <a:chExt cx="5943600" cy="1447800"/>
          </a:xfrm>
        </p:grpSpPr>
        <p:sp>
          <p:nvSpPr>
            <p:cNvPr id="12" name="Freeform 11"/>
            <p:cNvSpPr/>
            <p:nvPr/>
          </p:nvSpPr>
          <p:spPr bwMode="auto">
            <a:xfrm>
              <a:off x="2057400" y="4419600"/>
              <a:ext cx="4572000" cy="1219200"/>
            </a:xfrm>
            <a:custGeom>
              <a:avLst/>
              <a:gdLst>
                <a:gd name="connsiteX0" fmla="*/ 0 w 5355772"/>
                <a:gd name="connsiteY0" fmla="*/ 1886857 h 1886857"/>
                <a:gd name="connsiteX1" fmla="*/ 2815772 w 5355772"/>
                <a:gd name="connsiteY1" fmla="*/ 0 h 1886857"/>
                <a:gd name="connsiteX2" fmla="*/ 5355772 w 5355772"/>
                <a:gd name="connsiteY2" fmla="*/ 1886857 h 1886857"/>
              </a:gdLst>
              <a:ahLst/>
              <a:cxnLst>
                <a:cxn ang="0">
                  <a:pos x="connsiteX0" y="connsiteY0"/>
                </a:cxn>
                <a:cxn ang="0">
                  <a:pos x="connsiteX1" y="connsiteY1"/>
                </a:cxn>
                <a:cxn ang="0">
                  <a:pos x="connsiteX2" y="connsiteY2"/>
                </a:cxn>
              </a:cxnLst>
              <a:rect l="l" t="t" r="r" b="b"/>
              <a:pathLst>
                <a:path w="5355772" h="1886857">
                  <a:moveTo>
                    <a:pt x="0" y="1886857"/>
                  </a:moveTo>
                  <a:cubicBezTo>
                    <a:pt x="961571" y="943428"/>
                    <a:pt x="1923143" y="0"/>
                    <a:pt x="2815772" y="0"/>
                  </a:cubicBezTo>
                  <a:cubicBezTo>
                    <a:pt x="3708401" y="0"/>
                    <a:pt x="4532086" y="943428"/>
                    <a:pt x="5355772" y="1886857"/>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3200">
                <a:solidFill>
                  <a:srgbClr val="000000"/>
                </a:solidFill>
                <a:latin typeface="Verdana" pitchFamily="1" charset="0"/>
                <a:ea typeface="ヒラギノ角ゴ Pro W3" pitchFamily="1" charset="-128"/>
                <a:cs typeface="+mn-cs"/>
              </a:endParaRPr>
            </a:p>
          </p:txBody>
        </p:sp>
        <p:sp>
          <p:nvSpPr>
            <p:cNvPr id="15" name="Text Box 17"/>
            <p:cNvSpPr txBox="1">
              <a:spLocks noChangeArrowheads="1"/>
            </p:cNvSpPr>
            <p:nvPr/>
          </p:nvSpPr>
          <p:spPr bwMode="auto">
            <a:xfrm>
              <a:off x="6696075" y="5498068"/>
              <a:ext cx="1304925" cy="369332"/>
            </a:xfrm>
            <a:prstGeom prst="rect">
              <a:avLst/>
            </a:prstGeom>
            <a:solidFill>
              <a:srgbClr val="FF0000"/>
            </a:solidFill>
            <a:ln w="9525">
              <a:noFill/>
              <a:miter lim="800000"/>
              <a:headEnd/>
              <a:tailEnd/>
            </a:ln>
            <a:effectLst/>
          </p:spPr>
          <p:txBody>
            <a:bodyPr>
              <a:spAutoFit/>
            </a:bodyPr>
            <a:lstStyle/>
            <a:p>
              <a:pPr algn="ctr" eaLnBrk="0" hangingPunct="0">
                <a:spcBef>
                  <a:spcPct val="50000"/>
                </a:spcBef>
              </a:pPr>
              <a:r>
                <a:rPr lang="en-GB" b="1" dirty="0">
                  <a:solidFill>
                    <a:srgbClr val="FFFFFF"/>
                  </a:solidFill>
                  <a:latin typeface="Arial" charset="0"/>
                  <a:ea typeface="ヒラギノ角ゴ Pro W3" charset="-128"/>
                  <a:cs typeface="+mn-cs"/>
                </a:rPr>
                <a:t>CBR = 3X</a:t>
              </a:r>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2"/>
          <p:cNvPicPr>
            <a:picLocks noChangeAspect="1" noChangeArrowheads="1"/>
          </p:cNvPicPr>
          <p:nvPr/>
        </p:nvPicPr>
        <p:blipFill>
          <a:blip r:embed="rId2" cstate="print"/>
          <a:srcRect b="3"/>
          <a:stretch>
            <a:fillRect/>
          </a:stretch>
        </p:blipFill>
        <p:spPr bwMode="auto">
          <a:xfrm>
            <a:off x="4724400" y="2133600"/>
            <a:ext cx="4038600" cy="2286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solidFill>
                  <a:schemeClr val="bg1"/>
                </a:solidFill>
              </a:rPr>
              <a:t>Benefit of Tensar Geogrid</a:t>
            </a:r>
            <a:endParaRPr lang="en-US" dirty="0">
              <a:solidFill>
                <a:schemeClr val="bg1"/>
              </a:solidFill>
            </a:endParaRPr>
          </a:p>
        </p:txBody>
      </p:sp>
      <p:sp>
        <p:nvSpPr>
          <p:cNvPr id="3" name="Content Placeholder 2"/>
          <p:cNvSpPr>
            <a:spLocks noGrp="1"/>
          </p:cNvSpPr>
          <p:nvPr>
            <p:ph idx="1"/>
          </p:nvPr>
        </p:nvSpPr>
        <p:spPr>
          <a:xfrm>
            <a:off x="533400" y="1905000"/>
            <a:ext cx="6629400" cy="2057400"/>
          </a:xfrm>
        </p:spPr>
        <p:txBody>
          <a:bodyPr/>
          <a:lstStyle/>
          <a:p>
            <a:r>
              <a:rPr lang="en-US" dirty="0" smtClean="0"/>
              <a:t>TriAx</a:t>
            </a:r>
            <a:r>
              <a:rPr lang="en-US" baseline="30000" dirty="0" smtClean="0"/>
              <a:t>®</a:t>
            </a:r>
            <a:r>
              <a:rPr lang="en-US" dirty="0" smtClean="0"/>
              <a:t> Geogrid layer coefficients are dynamic factors that vary depending on:</a:t>
            </a:r>
          </a:p>
          <a:p>
            <a:pPr marL="800100" lvl="1" indent="-342900">
              <a:buFont typeface="+mj-lt"/>
              <a:buAutoNum type="arabicPeriod"/>
            </a:pPr>
            <a:r>
              <a:rPr lang="en-US" dirty="0" smtClean="0"/>
              <a:t>Aggregate thickness</a:t>
            </a:r>
          </a:p>
          <a:p>
            <a:pPr marL="800100" lvl="1" indent="-342900">
              <a:buFont typeface="+mj-lt"/>
              <a:buAutoNum type="arabicPeriod"/>
            </a:pPr>
            <a:r>
              <a:rPr lang="en-US" dirty="0" smtClean="0"/>
              <a:t>Subgrade Resilient Modulus</a:t>
            </a:r>
          </a:p>
        </p:txBody>
      </p:sp>
      <p:sp>
        <p:nvSpPr>
          <p:cNvPr id="4" name="TextBox 3"/>
          <p:cNvSpPr txBox="1"/>
          <p:nvPr/>
        </p:nvSpPr>
        <p:spPr>
          <a:xfrm>
            <a:off x="872836" y="4876800"/>
            <a:ext cx="7512628" cy="584775"/>
          </a:xfrm>
          <a:prstGeom prst="rect">
            <a:avLst/>
          </a:prstGeom>
          <a:noFill/>
        </p:spPr>
        <p:txBody>
          <a:bodyPr wrap="square" rtlCol="0">
            <a:spAutoFit/>
          </a:bodyPr>
          <a:lstStyle/>
          <a:p>
            <a:pPr algn="ctr" eaLnBrk="0" hangingPunct="0"/>
            <a:r>
              <a:rPr lang="en-US" sz="3200" b="1" dirty="0">
                <a:solidFill>
                  <a:srgbClr val="000000"/>
                </a:solidFill>
                <a:latin typeface="Verdana" charset="0"/>
                <a:ea typeface="ヒラギノ角ゴ Pro W3" charset="-128"/>
                <a:cs typeface="+mn-cs"/>
              </a:rPr>
              <a:t>SN = a</a:t>
            </a:r>
            <a:r>
              <a:rPr lang="en-US" sz="3200" b="1" baseline="-25000" dirty="0">
                <a:solidFill>
                  <a:srgbClr val="000000"/>
                </a:solidFill>
                <a:latin typeface="Verdana" charset="0"/>
                <a:ea typeface="ヒラギノ角ゴ Pro W3" charset="-128"/>
                <a:cs typeface="+mn-cs"/>
              </a:rPr>
              <a:t>1</a:t>
            </a:r>
            <a:r>
              <a:rPr lang="en-US" sz="3200" b="1" dirty="0">
                <a:solidFill>
                  <a:srgbClr val="000000"/>
                </a:solidFill>
                <a:latin typeface="Verdana" charset="0"/>
                <a:ea typeface="ヒラギノ角ゴ Pro W3" charset="-128"/>
                <a:cs typeface="+mn-cs"/>
              </a:rPr>
              <a:t>D</a:t>
            </a:r>
            <a:r>
              <a:rPr lang="en-US" sz="3200" b="1" baseline="-25000" dirty="0">
                <a:solidFill>
                  <a:srgbClr val="000000"/>
                </a:solidFill>
                <a:latin typeface="Verdana" charset="0"/>
                <a:ea typeface="ヒラギノ角ゴ Pro W3" charset="-128"/>
                <a:cs typeface="+mn-cs"/>
              </a:rPr>
              <a:t>1</a:t>
            </a:r>
            <a:r>
              <a:rPr lang="en-US" sz="3200" b="1" dirty="0">
                <a:solidFill>
                  <a:srgbClr val="000000"/>
                </a:solidFill>
                <a:latin typeface="Verdana" charset="0"/>
                <a:ea typeface="ヒラギノ角ゴ Pro W3" charset="-128"/>
                <a:cs typeface="+mn-cs"/>
              </a:rPr>
              <a:t> + a</a:t>
            </a:r>
            <a:r>
              <a:rPr lang="en-US" sz="3200" b="1" baseline="-25000" dirty="0">
                <a:solidFill>
                  <a:srgbClr val="000000"/>
                </a:solidFill>
                <a:latin typeface="Verdana" charset="0"/>
                <a:ea typeface="ヒラギノ角ゴ Pro W3" charset="-128"/>
                <a:cs typeface="+mn-cs"/>
              </a:rPr>
              <a:t>2</a:t>
            </a:r>
            <a:r>
              <a:rPr lang="en-US" sz="3200" b="1" dirty="0">
                <a:solidFill>
                  <a:srgbClr val="000000"/>
                </a:solidFill>
                <a:latin typeface="Verdana" charset="0"/>
                <a:ea typeface="ヒラギノ角ゴ Pro W3" charset="-128"/>
                <a:cs typeface="+mn-cs"/>
              </a:rPr>
              <a:t>D</a:t>
            </a:r>
            <a:r>
              <a:rPr lang="en-US" sz="3200" b="1" baseline="-25000" dirty="0">
                <a:solidFill>
                  <a:srgbClr val="000000"/>
                </a:solidFill>
                <a:latin typeface="Verdana" charset="0"/>
                <a:ea typeface="ヒラギノ角ゴ Pro W3" charset="-128"/>
                <a:cs typeface="+mn-cs"/>
              </a:rPr>
              <a:t>2</a:t>
            </a:r>
            <a:r>
              <a:rPr lang="en-US" sz="3200" b="1" dirty="0">
                <a:solidFill>
                  <a:srgbClr val="000000"/>
                </a:solidFill>
                <a:latin typeface="Verdana" charset="0"/>
                <a:ea typeface="ヒラギノ角ゴ Pro W3" charset="-128"/>
                <a:cs typeface="+mn-cs"/>
              </a:rPr>
              <a:t>m</a:t>
            </a:r>
            <a:r>
              <a:rPr lang="en-US" sz="3200" b="1" baseline="-25000" dirty="0">
                <a:solidFill>
                  <a:srgbClr val="000000"/>
                </a:solidFill>
                <a:latin typeface="Verdana" charset="0"/>
                <a:ea typeface="ヒラギノ角ゴ Pro W3" charset="-128"/>
                <a:cs typeface="+mn-cs"/>
              </a:rPr>
              <a:t>2</a:t>
            </a:r>
            <a:r>
              <a:rPr lang="en-US" sz="3200" b="1" dirty="0">
                <a:solidFill>
                  <a:srgbClr val="000000"/>
                </a:solidFill>
                <a:latin typeface="Verdana" charset="0"/>
                <a:ea typeface="ヒラギノ角ゴ Pro W3" charset="-128"/>
                <a:cs typeface="+mn-cs"/>
              </a:rPr>
              <a:t> + a</a:t>
            </a:r>
            <a:r>
              <a:rPr lang="en-US" sz="3200" b="1" baseline="-25000" dirty="0">
                <a:solidFill>
                  <a:srgbClr val="000000"/>
                </a:solidFill>
                <a:latin typeface="Verdana" charset="0"/>
                <a:ea typeface="ヒラギノ角ゴ Pro W3" charset="-128"/>
                <a:cs typeface="+mn-cs"/>
              </a:rPr>
              <a:t>3</a:t>
            </a:r>
            <a:r>
              <a:rPr lang="en-US" sz="3200" b="1" dirty="0">
                <a:solidFill>
                  <a:srgbClr val="000000"/>
                </a:solidFill>
                <a:latin typeface="Verdana" charset="0"/>
                <a:ea typeface="ヒラギノ角ゴ Pro W3" charset="-128"/>
                <a:cs typeface="+mn-cs"/>
              </a:rPr>
              <a:t>D</a:t>
            </a:r>
            <a:r>
              <a:rPr lang="en-US" sz="3200" b="1" baseline="-25000" dirty="0">
                <a:solidFill>
                  <a:srgbClr val="000000"/>
                </a:solidFill>
                <a:latin typeface="Verdana" charset="0"/>
                <a:ea typeface="ヒラギノ角ゴ Pro W3" charset="-128"/>
                <a:cs typeface="+mn-cs"/>
              </a:rPr>
              <a:t>3</a:t>
            </a:r>
            <a:r>
              <a:rPr lang="en-US" sz="3200" b="1" dirty="0">
                <a:solidFill>
                  <a:srgbClr val="000000"/>
                </a:solidFill>
                <a:latin typeface="Verdana" charset="0"/>
                <a:ea typeface="ヒラギノ角ゴ Pro W3" charset="-128"/>
                <a:cs typeface="+mn-cs"/>
              </a:rPr>
              <a:t>m</a:t>
            </a:r>
            <a:r>
              <a:rPr lang="en-US" sz="3200" b="1" baseline="-25000" dirty="0">
                <a:solidFill>
                  <a:srgbClr val="000000"/>
                </a:solidFill>
                <a:latin typeface="Verdana" charset="0"/>
                <a:ea typeface="ヒラギノ角ゴ Pro W3" charset="-128"/>
                <a:cs typeface="+mn-cs"/>
              </a:rPr>
              <a:t>3</a:t>
            </a:r>
          </a:p>
        </p:txBody>
      </p:sp>
      <p:sp>
        <p:nvSpPr>
          <p:cNvPr id="5" name="Oval 4"/>
          <p:cNvSpPr/>
          <p:nvPr/>
        </p:nvSpPr>
        <p:spPr bwMode="auto">
          <a:xfrm>
            <a:off x="4116402" y="4939470"/>
            <a:ext cx="607998" cy="632388"/>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spcBef>
                <a:spcPct val="50000"/>
              </a:spcBef>
            </a:pPr>
            <a:endParaRPr lang="en-US" b="1">
              <a:solidFill>
                <a:srgbClr val="000000"/>
              </a:solidFill>
              <a:latin typeface="Arial" charset="0"/>
              <a:ea typeface="ヒラギノ角ゴ Pro W3"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a:xfrm>
            <a:off x="103909" y="161365"/>
            <a:ext cx="7717796" cy="914400"/>
          </a:xfrm>
        </p:spPr>
        <p:txBody>
          <a:bodyPr/>
          <a:lstStyle/>
          <a:p>
            <a:r>
              <a:rPr lang="en-US" sz="2400" dirty="0" smtClean="0"/>
              <a:t>Tensar Pavement Optimization Design Method</a:t>
            </a:r>
            <a:endParaRPr lang="en-US" sz="2400" dirty="0"/>
          </a:p>
        </p:txBody>
      </p:sp>
      <p:pic>
        <p:nvPicPr>
          <p:cNvPr id="876547" name="Picture 3"/>
          <p:cNvPicPr>
            <a:picLocks noChangeAspect="1" noChangeArrowheads="1"/>
          </p:cNvPicPr>
          <p:nvPr/>
        </p:nvPicPr>
        <p:blipFill>
          <a:blip r:embed="rId2" cstate="print"/>
          <a:srcRect/>
          <a:stretch>
            <a:fillRect/>
          </a:stretch>
        </p:blipFill>
        <p:spPr bwMode="auto">
          <a:xfrm>
            <a:off x="1751174" y="1521817"/>
            <a:ext cx="5915025" cy="52371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6819" name="Rectangle 3"/>
          <p:cNvSpPr>
            <a:spLocks noChangeArrowheads="1"/>
          </p:cNvSpPr>
          <p:nvPr/>
        </p:nvSpPr>
        <p:spPr bwMode="auto">
          <a:xfrm>
            <a:off x="188913" y="260350"/>
            <a:ext cx="6408737"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2pPr>
            <a:lvl3pPr marL="11430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3pPr>
            <a:lvl4pPr marL="16002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FontTx/>
              <a:buNone/>
            </a:pPr>
            <a:r>
              <a:rPr lang="en-US" altLang="en-US" sz="2400">
                <a:solidFill>
                  <a:srgbClr val="FFFFFF"/>
                </a:solidFill>
                <a:latin typeface="Arial" panose="020B0604020202020204" pitchFamily="34" charset="0"/>
                <a:ea typeface="ＭＳ Ｐゴシック" panose="020B0600070205080204" pitchFamily="34" charset="-128"/>
              </a:rPr>
              <a:t>Mechanisms – Lateral Restraint</a:t>
            </a:r>
          </a:p>
        </p:txBody>
      </p:sp>
      <p:sp>
        <p:nvSpPr>
          <p:cNvPr id="32771" name="Text Box 41"/>
          <p:cNvSpPr txBox="1">
            <a:spLocks noChangeArrowheads="1"/>
          </p:cNvSpPr>
          <p:nvPr/>
        </p:nvSpPr>
        <p:spPr bwMode="auto">
          <a:xfrm>
            <a:off x="212725" y="6440488"/>
            <a:ext cx="326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2pPr>
            <a:lvl3pPr marL="11430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3pPr>
            <a:lvl4pPr marL="16002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9pPr>
          </a:lstStyle>
          <a:p>
            <a:pPr eaLnBrk="0" hangingPunct="0">
              <a:spcBef>
                <a:spcPct val="0"/>
              </a:spcBef>
              <a:buClrTx/>
              <a:buFontTx/>
              <a:buNone/>
            </a:pPr>
            <a:r>
              <a:rPr lang="en-US" altLang="en-US" sz="1400" i="1">
                <a:solidFill>
                  <a:srgbClr val="000000"/>
                </a:solidFill>
                <a:ea typeface="ヒラギノ角ゴ Pro W3"/>
                <a:cs typeface="ヒラギノ角ゴ Pro W3"/>
              </a:rPr>
              <a:t>Source:  USACOE ETL 1110-1-189</a:t>
            </a:r>
          </a:p>
        </p:txBody>
      </p:sp>
      <p:sp>
        <p:nvSpPr>
          <p:cNvPr id="517172" name="Text Box 52"/>
          <p:cNvSpPr txBox="1">
            <a:spLocks noChangeArrowheads="1"/>
          </p:cNvSpPr>
          <p:nvPr/>
        </p:nvSpPr>
        <p:spPr bwMode="auto">
          <a:xfrm>
            <a:off x="4524375" y="2339975"/>
            <a:ext cx="2392363" cy="425450"/>
          </a:xfrm>
          <a:prstGeom prst="rect">
            <a:avLst/>
          </a:prstGeom>
          <a:noFill/>
          <a:ln w="12700">
            <a:noFill/>
            <a:miter lim="800000"/>
            <a:headEnd type="none" w="sm" len="sm"/>
            <a:tailEnd type="none" w="sm" len="sm"/>
          </a:ln>
          <a:effectLst/>
        </p:spPr>
        <p:txBody>
          <a:bodyPr/>
          <a:lstStyle/>
          <a:p>
            <a:pPr algn="ctr">
              <a:defRPr/>
            </a:pPr>
            <a:r>
              <a:rPr lang="en-US" sz="1400" b="1" dirty="0">
                <a:solidFill>
                  <a:srgbClr val="000000"/>
                </a:solidFill>
                <a:effectLst>
                  <a:outerShdw blurRad="38100" dist="38100" dir="2700000" algn="tl">
                    <a:srgbClr val="C0C0C0"/>
                  </a:outerShdw>
                </a:effectLst>
                <a:latin typeface="Times New Roman" pitchFamily="18" charset="0"/>
                <a:cs typeface="Arial" charset="0"/>
              </a:rPr>
              <a:t>Lateral Shear Flow</a:t>
            </a:r>
            <a:endParaRPr lang="en-US" sz="2400" dirty="0">
              <a:solidFill>
                <a:srgbClr val="FFFFFF"/>
              </a:solidFill>
              <a:latin typeface="Arial" charset="0"/>
              <a:cs typeface="Arial" charset="0"/>
            </a:endParaRPr>
          </a:p>
        </p:txBody>
      </p:sp>
      <p:grpSp>
        <p:nvGrpSpPr>
          <p:cNvPr id="32773" name="Group 70"/>
          <p:cNvGrpSpPr>
            <a:grpSpLocks/>
          </p:cNvGrpSpPr>
          <p:nvPr/>
        </p:nvGrpSpPr>
        <p:grpSpPr bwMode="auto">
          <a:xfrm>
            <a:off x="1889125" y="1630363"/>
            <a:ext cx="5275263" cy="4710112"/>
            <a:chOff x="1260" y="598"/>
            <a:chExt cx="3143" cy="2823"/>
          </a:xfrm>
        </p:grpSpPr>
        <p:sp>
          <p:nvSpPr>
            <p:cNvPr id="32774" name="Rectangle 43"/>
            <p:cNvSpPr>
              <a:spLocks noChangeArrowheads="1"/>
            </p:cNvSpPr>
            <p:nvPr/>
          </p:nvSpPr>
          <p:spPr bwMode="auto">
            <a:xfrm>
              <a:off x="1260" y="2166"/>
              <a:ext cx="3079" cy="830"/>
            </a:xfrm>
            <a:prstGeom prst="rect">
              <a:avLst/>
            </a:prstGeom>
            <a:gradFill rotWithShape="0">
              <a:gsLst>
                <a:gs pos="0">
                  <a:srgbClr val="CC9900"/>
                </a:gs>
                <a:gs pos="100000">
                  <a:srgbClr val="CC6600"/>
                </a:gs>
              </a:gsLst>
              <a:lin ang="5400000" scaled="1"/>
            </a:gradFill>
            <a:ln w="9525">
              <a:solidFill>
                <a:srgbClr val="000000"/>
              </a:solidFill>
              <a:miter lim="800000"/>
              <a:headEnd type="none" w="sm" len="sm"/>
              <a:tailEnd type="none" w="sm" len="sm"/>
            </a:ln>
          </p:spPr>
          <p:txBody>
            <a:bodyPr anchor="ctr"/>
            <a:lstStyle>
              <a:lvl1pPr>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2pPr>
              <a:lvl3pPr marL="11430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3pPr>
              <a:lvl4pPr marL="16002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FontTx/>
                <a:buNone/>
              </a:pPr>
              <a:endParaRPr lang="en-US" altLang="en-US" sz="2400">
                <a:solidFill>
                  <a:srgbClr val="FFFFFF"/>
                </a:solidFill>
                <a:latin typeface="Arial" panose="020B0604020202020204" pitchFamily="34" charset="0"/>
                <a:ea typeface="ＭＳ Ｐゴシック" panose="020B0600070205080204" pitchFamily="34" charset="-128"/>
              </a:endParaRPr>
            </a:p>
          </p:txBody>
        </p:sp>
        <p:sp>
          <p:nvSpPr>
            <p:cNvPr id="517164" name="Text Box 44"/>
            <p:cNvSpPr txBox="1">
              <a:spLocks noChangeArrowheads="1"/>
            </p:cNvSpPr>
            <p:nvPr/>
          </p:nvSpPr>
          <p:spPr bwMode="auto">
            <a:xfrm>
              <a:off x="1286" y="3081"/>
              <a:ext cx="3117" cy="340"/>
            </a:xfrm>
            <a:prstGeom prst="rect">
              <a:avLst/>
            </a:prstGeom>
            <a:noFill/>
            <a:ln w="12700">
              <a:noFill/>
              <a:miter lim="800000"/>
              <a:headEnd type="none" w="sm" len="sm"/>
              <a:tailEnd type="none" w="sm" len="sm"/>
            </a:ln>
            <a:effectLst/>
          </p:spPr>
          <p:txBody>
            <a:bodyPr/>
            <a:lstStyle/>
            <a:p>
              <a:pPr>
                <a:defRPr/>
              </a:pPr>
              <a:r>
                <a:rPr lang="en-US" sz="1200" b="1" dirty="0">
                  <a:solidFill>
                    <a:srgbClr val="000000"/>
                  </a:solidFill>
                  <a:effectLst>
                    <a:outerShdw blurRad="38100" dist="38100" dir="2700000" algn="tl">
                      <a:srgbClr val="C0C0C0"/>
                    </a:outerShdw>
                  </a:effectLst>
                  <a:latin typeface="Times New Roman" pitchFamily="18" charset="0"/>
                  <a:cs typeface="Arial" charset="0"/>
                </a:rPr>
                <a:t>Lateral Restraint Due to Friction and Aggregate Interlock</a:t>
              </a:r>
              <a:endParaRPr lang="en-US" sz="2400" dirty="0">
                <a:solidFill>
                  <a:srgbClr val="FFFFFF"/>
                </a:solidFill>
                <a:latin typeface="Arial" charset="0"/>
                <a:cs typeface="Arial" charset="0"/>
              </a:endParaRPr>
            </a:p>
          </p:txBody>
        </p:sp>
        <p:sp>
          <p:nvSpPr>
            <p:cNvPr id="32776" name="Rectangle 45" descr="Granite"/>
            <p:cNvSpPr>
              <a:spLocks noChangeArrowheads="1"/>
            </p:cNvSpPr>
            <p:nvPr/>
          </p:nvSpPr>
          <p:spPr bwMode="auto">
            <a:xfrm>
              <a:off x="1265" y="1558"/>
              <a:ext cx="3080" cy="830"/>
            </a:xfrm>
            <a:prstGeom prst="rect">
              <a:avLst/>
            </a:prstGeom>
            <a:blipFill dpi="0" rotWithShape="0">
              <a:blip r:embed="rId3"/>
              <a:srcRect/>
              <a:tile tx="0" ty="0" sx="100000" sy="100000" flip="none" algn="tl"/>
            </a:blipFill>
            <a:ln w="9525">
              <a:solidFill>
                <a:srgbClr val="000000"/>
              </a:solidFill>
              <a:miter lim="800000"/>
              <a:headEnd type="none" w="sm" len="sm"/>
              <a:tailEnd type="none" w="sm" len="sm"/>
            </a:ln>
          </p:spPr>
          <p:txBody>
            <a:bodyPr anchor="ctr"/>
            <a:lstStyle>
              <a:lvl1pPr>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2pPr>
              <a:lvl3pPr marL="11430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3pPr>
              <a:lvl4pPr marL="16002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FontTx/>
                <a:buNone/>
              </a:pPr>
              <a:endParaRPr lang="en-US" altLang="en-US" sz="2400">
                <a:solidFill>
                  <a:srgbClr val="FFFFFF"/>
                </a:solidFill>
                <a:latin typeface="Arial" panose="020B0604020202020204" pitchFamily="34" charset="0"/>
                <a:ea typeface="ＭＳ Ｐゴシック" panose="020B0600070205080204" pitchFamily="34" charset="-128"/>
              </a:endParaRPr>
            </a:p>
          </p:txBody>
        </p:sp>
        <p:grpSp>
          <p:nvGrpSpPr>
            <p:cNvPr id="32777" name="Group 46"/>
            <p:cNvGrpSpPr>
              <a:grpSpLocks/>
            </p:cNvGrpSpPr>
            <p:nvPr/>
          </p:nvGrpSpPr>
          <p:grpSpPr bwMode="auto">
            <a:xfrm>
              <a:off x="2509" y="598"/>
              <a:ext cx="452" cy="978"/>
              <a:chOff x="3768" y="180"/>
              <a:chExt cx="473" cy="1164"/>
            </a:xfrm>
          </p:grpSpPr>
          <p:sp>
            <p:nvSpPr>
              <p:cNvPr id="32795" name="Freeform 47"/>
              <p:cNvSpPr>
                <a:spLocks/>
              </p:cNvSpPr>
              <p:nvPr/>
            </p:nvSpPr>
            <p:spPr bwMode="auto">
              <a:xfrm>
                <a:off x="3768" y="180"/>
                <a:ext cx="473" cy="1164"/>
              </a:xfrm>
              <a:custGeom>
                <a:avLst/>
                <a:gdLst>
                  <a:gd name="T0" fmla="*/ 24 w 473"/>
                  <a:gd name="T1" fmla="*/ 492 h 1164"/>
                  <a:gd name="T2" fmla="*/ 24 w 473"/>
                  <a:gd name="T3" fmla="*/ 348 h 1164"/>
                  <a:gd name="T4" fmla="*/ 8 w 473"/>
                  <a:gd name="T5" fmla="*/ 204 h 1164"/>
                  <a:gd name="T6" fmla="*/ 0 w 473"/>
                  <a:gd name="T7" fmla="*/ 148 h 1164"/>
                  <a:gd name="T8" fmla="*/ 4 w 473"/>
                  <a:gd name="T9" fmla="*/ 84 h 1164"/>
                  <a:gd name="T10" fmla="*/ 40 w 473"/>
                  <a:gd name="T11" fmla="*/ 32 h 1164"/>
                  <a:gd name="T12" fmla="*/ 120 w 473"/>
                  <a:gd name="T13" fmla="*/ 12 h 1164"/>
                  <a:gd name="T14" fmla="*/ 216 w 473"/>
                  <a:gd name="T15" fmla="*/ 0 h 1164"/>
                  <a:gd name="T16" fmla="*/ 324 w 473"/>
                  <a:gd name="T17" fmla="*/ 0 h 1164"/>
                  <a:gd name="T18" fmla="*/ 368 w 473"/>
                  <a:gd name="T19" fmla="*/ 8 h 1164"/>
                  <a:gd name="T20" fmla="*/ 408 w 473"/>
                  <a:gd name="T21" fmla="*/ 24 h 1164"/>
                  <a:gd name="T22" fmla="*/ 440 w 473"/>
                  <a:gd name="T23" fmla="*/ 40 h 1164"/>
                  <a:gd name="T24" fmla="*/ 460 w 473"/>
                  <a:gd name="T25" fmla="*/ 72 h 1164"/>
                  <a:gd name="T26" fmla="*/ 472 w 473"/>
                  <a:gd name="T27" fmla="*/ 140 h 1164"/>
                  <a:gd name="T28" fmla="*/ 468 w 473"/>
                  <a:gd name="T29" fmla="*/ 216 h 1164"/>
                  <a:gd name="T30" fmla="*/ 452 w 473"/>
                  <a:gd name="T31" fmla="*/ 344 h 1164"/>
                  <a:gd name="T32" fmla="*/ 452 w 473"/>
                  <a:gd name="T33" fmla="*/ 532 h 1164"/>
                  <a:gd name="T34" fmla="*/ 456 w 473"/>
                  <a:gd name="T35" fmla="*/ 828 h 1164"/>
                  <a:gd name="T36" fmla="*/ 468 w 473"/>
                  <a:gd name="T37" fmla="*/ 972 h 1164"/>
                  <a:gd name="T38" fmla="*/ 468 w 473"/>
                  <a:gd name="T39" fmla="*/ 1092 h 1164"/>
                  <a:gd name="T40" fmla="*/ 432 w 473"/>
                  <a:gd name="T41" fmla="*/ 1152 h 1164"/>
                  <a:gd name="T42" fmla="*/ 312 w 473"/>
                  <a:gd name="T43" fmla="*/ 1164 h 1164"/>
                  <a:gd name="T44" fmla="*/ 156 w 473"/>
                  <a:gd name="T45" fmla="*/ 1164 h 1164"/>
                  <a:gd name="T46" fmla="*/ 36 w 473"/>
                  <a:gd name="T47" fmla="*/ 1152 h 1164"/>
                  <a:gd name="T48" fmla="*/ 16 w 473"/>
                  <a:gd name="T49" fmla="*/ 1116 h 1164"/>
                  <a:gd name="T50" fmla="*/ 16 w 473"/>
                  <a:gd name="T51" fmla="*/ 1056 h 1164"/>
                  <a:gd name="T52" fmla="*/ 12 w 473"/>
                  <a:gd name="T53" fmla="*/ 960 h 1164"/>
                  <a:gd name="T54" fmla="*/ 24 w 473"/>
                  <a:gd name="T55" fmla="*/ 828 h 1164"/>
                  <a:gd name="T56" fmla="*/ 24 w 473"/>
                  <a:gd name="T57" fmla="*/ 636 h 1164"/>
                  <a:gd name="T58" fmla="*/ 24 w 473"/>
                  <a:gd name="T59" fmla="*/ 492 h 11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3"/>
                  <a:gd name="T91" fmla="*/ 0 h 1164"/>
                  <a:gd name="T92" fmla="*/ 473 w 473"/>
                  <a:gd name="T93" fmla="*/ 1164 h 11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3" h="1164">
                    <a:moveTo>
                      <a:pt x="24" y="492"/>
                    </a:moveTo>
                    <a:lnTo>
                      <a:pt x="24" y="348"/>
                    </a:lnTo>
                    <a:lnTo>
                      <a:pt x="8" y="204"/>
                    </a:lnTo>
                    <a:lnTo>
                      <a:pt x="0" y="148"/>
                    </a:lnTo>
                    <a:lnTo>
                      <a:pt x="4" y="84"/>
                    </a:lnTo>
                    <a:lnTo>
                      <a:pt x="40" y="32"/>
                    </a:lnTo>
                    <a:lnTo>
                      <a:pt x="120" y="12"/>
                    </a:lnTo>
                    <a:lnTo>
                      <a:pt x="216" y="0"/>
                    </a:lnTo>
                    <a:lnTo>
                      <a:pt x="324" y="0"/>
                    </a:lnTo>
                    <a:lnTo>
                      <a:pt x="368" y="8"/>
                    </a:lnTo>
                    <a:lnTo>
                      <a:pt x="408" y="24"/>
                    </a:lnTo>
                    <a:cubicBezTo>
                      <a:pt x="431" y="30"/>
                      <a:pt x="431" y="32"/>
                      <a:pt x="440" y="40"/>
                    </a:cubicBezTo>
                    <a:cubicBezTo>
                      <a:pt x="449" y="48"/>
                      <a:pt x="455" y="55"/>
                      <a:pt x="460" y="72"/>
                    </a:cubicBezTo>
                    <a:cubicBezTo>
                      <a:pt x="469" y="91"/>
                      <a:pt x="471" y="116"/>
                      <a:pt x="472" y="140"/>
                    </a:cubicBezTo>
                    <a:cubicBezTo>
                      <a:pt x="473" y="164"/>
                      <a:pt x="471" y="182"/>
                      <a:pt x="468" y="216"/>
                    </a:cubicBezTo>
                    <a:lnTo>
                      <a:pt x="452" y="344"/>
                    </a:lnTo>
                    <a:lnTo>
                      <a:pt x="452" y="532"/>
                    </a:lnTo>
                    <a:lnTo>
                      <a:pt x="456" y="828"/>
                    </a:lnTo>
                    <a:lnTo>
                      <a:pt x="468" y="972"/>
                    </a:lnTo>
                    <a:lnTo>
                      <a:pt x="468" y="1092"/>
                    </a:lnTo>
                    <a:lnTo>
                      <a:pt x="432" y="1152"/>
                    </a:lnTo>
                    <a:lnTo>
                      <a:pt x="312" y="1164"/>
                    </a:lnTo>
                    <a:lnTo>
                      <a:pt x="156" y="1164"/>
                    </a:lnTo>
                    <a:lnTo>
                      <a:pt x="36" y="1152"/>
                    </a:lnTo>
                    <a:lnTo>
                      <a:pt x="16" y="1116"/>
                    </a:lnTo>
                    <a:lnTo>
                      <a:pt x="16" y="1056"/>
                    </a:lnTo>
                    <a:lnTo>
                      <a:pt x="12" y="960"/>
                    </a:lnTo>
                    <a:lnTo>
                      <a:pt x="24" y="828"/>
                    </a:lnTo>
                    <a:lnTo>
                      <a:pt x="24" y="636"/>
                    </a:lnTo>
                    <a:lnTo>
                      <a:pt x="24" y="492"/>
                    </a:lnTo>
                    <a:close/>
                  </a:path>
                </a:pathLst>
              </a:custGeom>
              <a:gradFill rotWithShape="0">
                <a:gsLst>
                  <a:gs pos="0">
                    <a:srgbClr val="808080"/>
                  </a:gs>
                  <a:gs pos="100000">
                    <a:srgbClr val="4D4D4D"/>
                  </a:gs>
                </a:gsLst>
                <a:lin ang="5400000" scaled="1"/>
              </a:gradFill>
              <a:ln w="9525">
                <a:solidFill>
                  <a:srgbClr val="000000"/>
                </a:solidFill>
                <a:round/>
                <a:headEnd/>
                <a:tailEnd/>
              </a:ln>
            </p:spPr>
            <p:txBody>
              <a:bodyPr anchor="ctr"/>
              <a:lstStyle/>
              <a:p>
                <a:pPr eaLnBrk="0" hangingPunct="0"/>
                <a:endParaRPr lang="en-US">
                  <a:solidFill>
                    <a:srgbClr val="000000"/>
                  </a:solidFill>
                </a:endParaRPr>
              </a:p>
            </p:txBody>
          </p:sp>
          <p:sp>
            <p:nvSpPr>
              <p:cNvPr id="32796" name="Line 48"/>
              <p:cNvSpPr>
                <a:spLocks noChangeShapeType="1"/>
              </p:cNvSpPr>
              <p:nvPr/>
            </p:nvSpPr>
            <p:spPr bwMode="auto">
              <a:xfrm>
                <a:off x="3888" y="192"/>
                <a:ext cx="0" cy="1152"/>
              </a:xfrm>
              <a:prstGeom prst="line">
                <a:avLst/>
              </a:prstGeom>
              <a:noFill/>
              <a:ln w="19050">
                <a:solidFill>
                  <a:srgbClr val="B2B2B2"/>
                </a:solidFill>
                <a:round/>
                <a:headEnd/>
                <a:tailEnd/>
              </a:ln>
              <a:extLst>
                <a:ext uri="{909E8E84-426E-40DD-AFC4-6F175D3DCCD1}">
                  <a14:hiddenFill xmlns:a14="http://schemas.microsoft.com/office/drawing/2010/main">
                    <a:noFill/>
                  </a14:hiddenFill>
                </a:ext>
              </a:extLst>
            </p:spPr>
            <p:txBody>
              <a:bodyPr anchor="ctr"/>
              <a:lstStyle/>
              <a:p>
                <a:pPr eaLnBrk="0" hangingPunct="0"/>
                <a:endParaRPr lang="en-US">
                  <a:solidFill>
                    <a:srgbClr val="000000"/>
                  </a:solidFill>
                </a:endParaRPr>
              </a:p>
            </p:txBody>
          </p:sp>
          <p:sp>
            <p:nvSpPr>
              <p:cNvPr id="32797" name="Line 49"/>
              <p:cNvSpPr>
                <a:spLocks noChangeShapeType="1"/>
              </p:cNvSpPr>
              <p:nvPr/>
            </p:nvSpPr>
            <p:spPr bwMode="auto">
              <a:xfrm>
                <a:off x="4128" y="192"/>
                <a:ext cx="0" cy="1152"/>
              </a:xfrm>
              <a:prstGeom prst="line">
                <a:avLst/>
              </a:prstGeom>
              <a:noFill/>
              <a:ln w="19050">
                <a:solidFill>
                  <a:srgbClr val="B2B2B2"/>
                </a:solidFill>
                <a:round/>
                <a:headEnd/>
                <a:tailEnd/>
              </a:ln>
              <a:extLst>
                <a:ext uri="{909E8E84-426E-40DD-AFC4-6F175D3DCCD1}">
                  <a14:hiddenFill xmlns:a14="http://schemas.microsoft.com/office/drawing/2010/main">
                    <a:noFill/>
                  </a14:hiddenFill>
                </a:ext>
              </a:extLst>
            </p:spPr>
            <p:txBody>
              <a:bodyPr anchor="ctr"/>
              <a:lstStyle/>
              <a:p>
                <a:pPr eaLnBrk="0" hangingPunct="0"/>
                <a:endParaRPr lang="en-US">
                  <a:solidFill>
                    <a:srgbClr val="000000"/>
                  </a:solidFill>
                </a:endParaRPr>
              </a:p>
            </p:txBody>
          </p:sp>
          <p:sp>
            <p:nvSpPr>
              <p:cNvPr id="32798" name="Line 50"/>
              <p:cNvSpPr>
                <a:spLocks noChangeShapeType="1"/>
              </p:cNvSpPr>
              <p:nvPr/>
            </p:nvSpPr>
            <p:spPr bwMode="auto">
              <a:xfrm>
                <a:off x="4008" y="184"/>
                <a:ext cx="0" cy="1152"/>
              </a:xfrm>
              <a:prstGeom prst="line">
                <a:avLst/>
              </a:prstGeom>
              <a:noFill/>
              <a:ln w="19050">
                <a:solidFill>
                  <a:srgbClr val="B2B2B2"/>
                </a:solidFill>
                <a:round/>
                <a:headEnd/>
                <a:tailEnd/>
              </a:ln>
              <a:extLst>
                <a:ext uri="{909E8E84-426E-40DD-AFC4-6F175D3DCCD1}">
                  <a14:hiddenFill xmlns:a14="http://schemas.microsoft.com/office/drawing/2010/main">
                    <a:noFill/>
                  </a14:hiddenFill>
                </a:ext>
              </a:extLst>
            </p:spPr>
            <p:txBody>
              <a:bodyPr anchor="ctr"/>
              <a:lstStyle/>
              <a:p>
                <a:pPr eaLnBrk="0" hangingPunct="0"/>
                <a:endParaRPr lang="en-US">
                  <a:solidFill>
                    <a:srgbClr val="000000"/>
                  </a:solidFill>
                </a:endParaRPr>
              </a:p>
            </p:txBody>
          </p:sp>
        </p:grpSp>
        <p:sp>
          <p:nvSpPr>
            <p:cNvPr id="32778" name="Rectangle 51" descr="Small grid"/>
            <p:cNvSpPr>
              <a:spLocks noChangeArrowheads="1"/>
            </p:cNvSpPr>
            <p:nvPr/>
          </p:nvSpPr>
          <p:spPr bwMode="auto">
            <a:xfrm>
              <a:off x="1260" y="2304"/>
              <a:ext cx="3076" cy="130"/>
            </a:xfrm>
            <a:prstGeom prst="rect">
              <a:avLst/>
            </a:prstGeom>
            <a:pattFill prst="smGrid">
              <a:fgClr>
                <a:srgbClr val="000000"/>
              </a:fgClr>
              <a:bgClr>
                <a:srgbClr val="FFFFFF"/>
              </a:bgClr>
            </a:pattFill>
            <a:ln w="12700">
              <a:solidFill>
                <a:srgbClr val="000000"/>
              </a:solidFill>
              <a:miter lim="800000"/>
              <a:headEnd type="none" w="sm" len="sm"/>
              <a:tailEnd type="none" w="sm" len="sm"/>
            </a:ln>
          </p:spPr>
          <p:txBody>
            <a:bodyPr anchor="ctr"/>
            <a:lstStyle>
              <a:lvl1pPr>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2pPr>
              <a:lvl3pPr marL="11430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3pPr>
              <a:lvl4pPr marL="16002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FontTx/>
                <a:buNone/>
              </a:pPr>
              <a:endParaRPr lang="en-US" altLang="en-US" sz="2400">
                <a:solidFill>
                  <a:srgbClr val="FFFFFF"/>
                </a:solidFill>
                <a:latin typeface="Arial" panose="020B0604020202020204" pitchFamily="34" charset="0"/>
                <a:ea typeface="ＭＳ Ｐゴシック" panose="020B0600070205080204" pitchFamily="34" charset="-128"/>
              </a:endParaRPr>
            </a:p>
          </p:txBody>
        </p:sp>
        <p:sp>
          <p:nvSpPr>
            <p:cNvPr id="32779" name="Line 53"/>
            <p:cNvSpPr>
              <a:spLocks noChangeShapeType="1"/>
            </p:cNvSpPr>
            <p:nvPr/>
          </p:nvSpPr>
          <p:spPr bwMode="auto">
            <a:xfrm flipV="1">
              <a:off x="3276" y="1344"/>
              <a:ext cx="171" cy="550"/>
            </a:xfrm>
            <a:prstGeom prst="line">
              <a:avLst/>
            </a:prstGeom>
            <a:noFill/>
            <a:ln w="25400">
              <a:solidFill>
                <a:srgbClr val="000000"/>
              </a:solidFill>
              <a:round/>
              <a:headEnd type="triangle" w="lg" len="med"/>
              <a:tailEnd type="oval" w="sm" len="sm"/>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sp>
          <p:nvSpPr>
            <p:cNvPr id="32780" name="AutoShape 54"/>
            <p:cNvSpPr>
              <a:spLocks noChangeArrowheads="1"/>
            </p:cNvSpPr>
            <p:nvPr/>
          </p:nvSpPr>
          <p:spPr bwMode="auto">
            <a:xfrm>
              <a:off x="2793" y="1915"/>
              <a:ext cx="685" cy="211"/>
            </a:xfrm>
            <a:prstGeom prst="curvedUpArrow">
              <a:avLst>
                <a:gd name="adj1" fmla="val 64929"/>
                <a:gd name="adj2" fmla="val 129858"/>
                <a:gd name="adj3" fmla="val 33333"/>
              </a:avLst>
            </a:prstGeom>
            <a:gradFill rotWithShape="0">
              <a:gsLst>
                <a:gs pos="0">
                  <a:srgbClr val="FF7C80"/>
                </a:gs>
                <a:gs pos="100000">
                  <a:srgbClr val="1F08CC"/>
                </a:gs>
              </a:gsLst>
              <a:lin ang="0" scaled="1"/>
            </a:gradFill>
            <a:ln w="12700">
              <a:solidFill>
                <a:srgbClr val="000000"/>
              </a:solidFill>
              <a:miter lim="800000"/>
              <a:headEnd type="none" w="sm" len="sm"/>
              <a:tailEnd type="none" w="sm" len="sm"/>
            </a:ln>
          </p:spPr>
          <p:txBody>
            <a:bodyPr anchor="ctr"/>
            <a:lstStyle>
              <a:lvl1pPr>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2pPr>
              <a:lvl3pPr marL="11430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3pPr>
              <a:lvl4pPr marL="16002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FontTx/>
                <a:buNone/>
              </a:pPr>
              <a:endParaRPr lang="en-US" altLang="en-US" sz="2400">
                <a:solidFill>
                  <a:srgbClr val="FFFFFF"/>
                </a:solidFill>
                <a:latin typeface="Arial" panose="020B0604020202020204" pitchFamily="34" charset="0"/>
                <a:ea typeface="ＭＳ Ｐゴシック" panose="020B0600070205080204" pitchFamily="34" charset="-128"/>
              </a:endParaRPr>
            </a:p>
          </p:txBody>
        </p:sp>
        <p:sp>
          <p:nvSpPr>
            <p:cNvPr id="32781" name="AutoShape 55"/>
            <p:cNvSpPr>
              <a:spLocks noChangeArrowheads="1"/>
            </p:cNvSpPr>
            <p:nvPr/>
          </p:nvSpPr>
          <p:spPr bwMode="auto">
            <a:xfrm flipH="1">
              <a:off x="2071" y="1922"/>
              <a:ext cx="687" cy="211"/>
            </a:xfrm>
            <a:prstGeom prst="curvedUpArrow">
              <a:avLst>
                <a:gd name="adj1" fmla="val 65118"/>
                <a:gd name="adj2" fmla="val 130237"/>
                <a:gd name="adj3" fmla="val 33333"/>
              </a:avLst>
            </a:prstGeom>
            <a:gradFill rotWithShape="0">
              <a:gsLst>
                <a:gs pos="0">
                  <a:srgbClr val="2408CC"/>
                </a:gs>
                <a:gs pos="100000">
                  <a:srgbClr val="FF7C80"/>
                </a:gs>
              </a:gsLst>
              <a:lin ang="0" scaled="1"/>
            </a:gradFill>
            <a:ln w="12700">
              <a:solidFill>
                <a:srgbClr val="000000"/>
              </a:solidFill>
              <a:miter lim="800000"/>
              <a:headEnd type="none" w="sm" len="sm"/>
              <a:tailEnd type="none" w="sm" len="sm"/>
            </a:ln>
          </p:spPr>
          <p:txBody>
            <a:bodyPr anchor="ctr"/>
            <a:lstStyle>
              <a:lvl1pPr>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2pPr>
              <a:lvl3pPr marL="11430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3pPr>
              <a:lvl4pPr marL="16002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FontTx/>
                <a:buNone/>
              </a:pPr>
              <a:endParaRPr lang="en-US" altLang="en-US" sz="2400">
                <a:solidFill>
                  <a:srgbClr val="FFFFFF"/>
                </a:solidFill>
                <a:latin typeface="Arial" panose="020B0604020202020204" pitchFamily="34" charset="0"/>
                <a:ea typeface="ＭＳ Ｐゴシック" panose="020B0600070205080204" pitchFamily="34" charset="-128"/>
              </a:endParaRPr>
            </a:p>
          </p:txBody>
        </p:sp>
        <p:sp>
          <p:nvSpPr>
            <p:cNvPr id="32782" name="AutoShape 56"/>
            <p:cNvSpPr>
              <a:spLocks noChangeArrowheads="1"/>
            </p:cNvSpPr>
            <p:nvPr/>
          </p:nvSpPr>
          <p:spPr bwMode="auto">
            <a:xfrm flipV="1">
              <a:off x="2382" y="1576"/>
              <a:ext cx="727" cy="38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86 w 21600"/>
                <a:gd name="T13" fmla="*/ 4521 h 21600"/>
                <a:gd name="T14" fmla="*/ 17114 w 21600"/>
                <a:gd name="T15" fmla="*/ 1707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CCCCFF"/>
                </a:gs>
                <a:gs pos="100000">
                  <a:srgbClr val="FF3300"/>
                </a:gs>
              </a:gsLst>
              <a:lin ang="540000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p>
              <a:pPr eaLnBrk="0" hangingPunct="0"/>
              <a:endParaRPr lang="en-US">
                <a:solidFill>
                  <a:srgbClr val="000000"/>
                </a:solidFill>
              </a:endParaRPr>
            </a:p>
          </p:txBody>
        </p:sp>
        <p:grpSp>
          <p:nvGrpSpPr>
            <p:cNvPr id="32783" name="Group 57"/>
            <p:cNvGrpSpPr>
              <a:grpSpLocks/>
            </p:cNvGrpSpPr>
            <p:nvPr/>
          </p:nvGrpSpPr>
          <p:grpSpPr bwMode="auto">
            <a:xfrm>
              <a:off x="1260" y="2232"/>
              <a:ext cx="1427" cy="5"/>
              <a:chOff x="675" y="3360"/>
              <a:chExt cx="987" cy="3"/>
            </a:xfrm>
          </p:grpSpPr>
          <p:sp>
            <p:nvSpPr>
              <p:cNvPr id="32791" name="Line 58"/>
              <p:cNvSpPr>
                <a:spLocks noChangeShapeType="1"/>
              </p:cNvSpPr>
              <p:nvPr/>
            </p:nvSpPr>
            <p:spPr bwMode="auto">
              <a:xfrm flipV="1">
                <a:off x="675" y="3360"/>
                <a:ext cx="225" cy="3"/>
              </a:xfrm>
              <a:prstGeom prst="line">
                <a:avLst/>
              </a:prstGeom>
              <a:noFill/>
              <a:ln w="38100">
                <a:solidFill>
                  <a:srgbClr val="0000FF"/>
                </a:solidFill>
                <a:round/>
                <a:headEnd type="none" w="sm" len="sm"/>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sp>
            <p:nvSpPr>
              <p:cNvPr id="32792" name="Line 59"/>
              <p:cNvSpPr>
                <a:spLocks noChangeShapeType="1"/>
              </p:cNvSpPr>
              <p:nvPr/>
            </p:nvSpPr>
            <p:spPr bwMode="auto">
              <a:xfrm flipV="1">
                <a:off x="929" y="3360"/>
                <a:ext cx="225" cy="3"/>
              </a:xfrm>
              <a:prstGeom prst="line">
                <a:avLst/>
              </a:prstGeom>
              <a:noFill/>
              <a:ln w="38100">
                <a:solidFill>
                  <a:srgbClr val="0000FF"/>
                </a:solidFill>
                <a:round/>
                <a:headEnd type="none" w="sm" len="sm"/>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sp>
            <p:nvSpPr>
              <p:cNvPr id="32793" name="Line 60"/>
              <p:cNvSpPr>
                <a:spLocks noChangeShapeType="1"/>
              </p:cNvSpPr>
              <p:nvPr/>
            </p:nvSpPr>
            <p:spPr bwMode="auto">
              <a:xfrm flipV="1">
                <a:off x="1183" y="3360"/>
                <a:ext cx="225" cy="3"/>
              </a:xfrm>
              <a:prstGeom prst="line">
                <a:avLst/>
              </a:prstGeom>
              <a:noFill/>
              <a:ln w="38100">
                <a:solidFill>
                  <a:srgbClr val="0000FF"/>
                </a:solidFill>
                <a:round/>
                <a:headEnd type="none" w="sm" len="sm"/>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sp>
            <p:nvSpPr>
              <p:cNvPr id="32794" name="Line 61"/>
              <p:cNvSpPr>
                <a:spLocks noChangeShapeType="1"/>
              </p:cNvSpPr>
              <p:nvPr/>
            </p:nvSpPr>
            <p:spPr bwMode="auto">
              <a:xfrm flipV="1">
                <a:off x="1437" y="3360"/>
                <a:ext cx="225" cy="3"/>
              </a:xfrm>
              <a:prstGeom prst="line">
                <a:avLst/>
              </a:prstGeom>
              <a:noFill/>
              <a:ln w="38100">
                <a:solidFill>
                  <a:srgbClr val="0000FF"/>
                </a:solidFill>
                <a:round/>
                <a:headEnd type="none" w="sm" len="sm"/>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grpSp>
        <p:grpSp>
          <p:nvGrpSpPr>
            <p:cNvPr id="32784" name="Group 62"/>
            <p:cNvGrpSpPr>
              <a:grpSpLocks/>
            </p:cNvGrpSpPr>
            <p:nvPr/>
          </p:nvGrpSpPr>
          <p:grpSpPr bwMode="auto">
            <a:xfrm flipH="1">
              <a:off x="2885" y="2232"/>
              <a:ext cx="1425" cy="5"/>
              <a:chOff x="675" y="3360"/>
              <a:chExt cx="987" cy="3"/>
            </a:xfrm>
          </p:grpSpPr>
          <p:sp>
            <p:nvSpPr>
              <p:cNvPr id="32787" name="Line 63"/>
              <p:cNvSpPr>
                <a:spLocks noChangeShapeType="1"/>
              </p:cNvSpPr>
              <p:nvPr/>
            </p:nvSpPr>
            <p:spPr bwMode="auto">
              <a:xfrm flipV="1">
                <a:off x="675" y="3360"/>
                <a:ext cx="225" cy="3"/>
              </a:xfrm>
              <a:prstGeom prst="line">
                <a:avLst/>
              </a:prstGeom>
              <a:noFill/>
              <a:ln w="38100">
                <a:solidFill>
                  <a:srgbClr val="0000FF"/>
                </a:solidFill>
                <a:round/>
                <a:headEnd type="none" w="sm" len="sm"/>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sp>
            <p:nvSpPr>
              <p:cNvPr id="32788" name="Line 64"/>
              <p:cNvSpPr>
                <a:spLocks noChangeShapeType="1"/>
              </p:cNvSpPr>
              <p:nvPr/>
            </p:nvSpPr>
            <p:spPr bwMode="auto">
              <a:xfrm flipV="1">
                <a:off x="929" y="3360"/>
                <a:ext cx="225" cy="3"/>
              </a:xfrm>
              <a:prstGeom prst="line">
                <a:avLst/>
              </a:prstGeom>
              <a:noFill/>
              <a:ln w="38100">
                <a:solidFill>
                  <a:srgbClr val="0000FF"/>
                </a:solidFill>
                <a:round/>
                <a:headEnd type="none" w="sm" len="sm"/>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sp>
            <p:nvSpPr>
              <p:cNvPr id="32789" name="Line 65"/>
              <p:cNvSpPr>
                <a:spLocks noChangeShapeType="1"/>
              </p:cNvSpPr>
              <p:nvPr/>
            </p:nvSpPr>
            <p:spPr bwMode="auto">
              <a:xfrm flipV="1">
                <a:off x="1183" y="3360"/>
                <a:ext cx="225" cy="3"/>
              </a:xfrm>
              <a:prstGeom prst="line">
                <a:avLst/>
              </a:prstGeom>
              <a:noFill/>
              <a:ln w="38100">
                <a:solidFill>
                  <a:srgbClr val="0000FF"/>
                </a:solidFill>
                <a:round/>
                <a:headEnd type="none" w="sm" len="sm"/>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sp>
            <p:nvSpPr>
              <p:cNvPr id="32790" name="Line 66"/>
              <p:cNvSpPr>
                <a:spLocks noChangeShapeType="1"/>
              </p:cNvSpPr>
              <p:nvPr/>
            </p:nvSpPr>
            <p:spPr bwMode="auto">
              <a:xfrm flipV="1">
                <a:off x="1437" y="3360"/>
                <a:ext cx="225" cy="3"/>
              </a:xfrm>
              <a:prstGeom prst="line">
                <a:avLst/>
              </a:prstGeom>
              <a:noFill/>
              <a:ln w="38100">
                <a:solidFill>
                  <a:srgbClr val="0000FF"/>
                </a:solidFill>
                <a:round/>
                <a:headEnd type="none" w="sm" len="sm"/>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grpSp>
        <p:sp>
          <p:nvSpPr>
            <p:cNvPr id="32785" name="Line 67"/>
            <p:cNvSpPr>
              <a:spLocks noChangeShapeType="1"/>
            </p:cNvSpPr>
            <p:nvPr/>
          </p:nvSpPr>
          <p:spPr bwMode="auto">
            <a:xfrm flipH="1" flipV="1">
              <a:off x="2106" y="2232"/>
              <a:ext cx="373" cy="879"/>
            </a:xfrm>
            <a:prstGeom prst="line">
              <a:avLst/>
            </a:prstGeom>
            <a:noFill/>
            <a:ln w="25400">
              <a:solidFill>
                <a:srgbClr val="000000"/>
              </a:solidFill>
              <a:round/>
              <a:headEnd type="none" w="sm" len="sm"/>
              <a:tailEnd type="triangle" w="lg"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sp>
          <p:nvSpPr>
            <p:cNvPr id="32786" name="Line 68"/>
            <p:cNvSpPr>
              <a:spLocks noChangeShapeType="1"/>
            </p:cNvSpPr>
            <p:nvPr/>
          </p:nvSpPr>
          <p:spPr bwMode="auto">
            <a:xfrm flipV="1">
              <a:off x="2474" y="2265"/>
              <a:ext cx="535" cy="846"/>
            </a:xfrm>
            <a:prstGeom prst="line">
              <a:avLst/>
            </a:prstGeom>
            <a:noFill/>
            <a:ln w="25400">
              <a:solidFill>
                <a:srgbClr val="000000"/>
              </a:solidFill>
              <a:round/>
              <a:headEnd type="none" w="sm" len="sm"/>
              <a:tailEnd type="triangle" w="lg"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iterate type="lt">
                                    <p:tmPct val="2000"/>
                                  </p:iterate>
                                  <p:childTnLst>
                                    <p:set>
                                      <p:cBhvr>
                                        <p:cTn id="6" dur="1" fill="hold">
                                          <p:stCondLst>
                                            <p:cond delay="0"/>
                                          </p:stCondLst>
                                        </p:cTn>
                                        <p:tgtEl>
                                          <p:spTgt spid="546819">
                                            <p:txEl>
                                              <p:charRg st="0" end="0"/>
                                            </p:txEl>
                                          </p:spTgt>
                                        </p:tgtEl>
                                        <p:attrNameLst>
                                          <p:attrName>style.visibility</p:attrName>
                                        </p:attrNameLst>
                                      </p:cBhvr>
                                      <p:to>
                                        <p:strVal val="visible"/>
                                      </p:to>
                                    </p:set>
                                    <p:anim calcmode="lin" valueType="num">
                                      <p:cBhvr>
                                        <p:cTn id="7" dur="500" fill="hold"/>
                                        <p:tgtEl>
                                          <p:spTgt spid="546819">
                                            <p:txEl>
                                              <p:charRg st="0" end="0"/>
                                            </p:txEl>
                                          </p:spTgt>
                                        </p:tgtEl>
                                        <p:attrNameLst>
                                          <p:attrName>ppt_w</p:attrName>
                                        </p:attrNameLst>
                                      </p:cBhvr>
                                      <p:tavLst>
                                        <p:tav tm="0">
                                          <p:val>
                                            <p:fltVal val="0"/>
                                          </p:val>
                                        </p:tav>
                                        <p:tav tm="100000">
                                          <p:val>
                                            <p:strVal val="#ppt_w"/>
                                          </p:val>
                                        </p:tav>
                                      </p:tavLst>
                                    </p:anim>
                                    <p:anim calcmode="lin" valueType="num">
                                      <p:cBhvr>
                                        <p:cTn id="8" dur="500" fill="hold"/>
                                        <p:tgtEl>
                                          <p:spTgt spid="546819">
                                            <p:txEl>
                                              <p:charRg st="0" end="0"/>
                                            </p:txEl>
                                          </p:spTgt>
                                        </p:tgtEl>
                                        <p:attrNameLst>
                                          <p:attrName>ppt_h</p:attrName>
                                        </p:attrNameLst>
                                      </p:cBhvr>
                                      <p:tavLst>
                                        <p:tav tm="0">
                                          <p:val>
                                            <p:fltVal val="0"/>
                                          </p:val>
                                        </p:tav>
                                        <p:tav tm="100000">
                                          <p:val>
                                            <p:strVal val="#ppt_h"/>
                                          </p:val>
                                        </p:tav>
                                      </p:tavLst>
                                    </p:anim>
                                    <p:animEffect transition="in" filter="fade">
                                      <p:cBhvr>
                                        <p:cTn id="9" dur="500"/>
                                        <p:tgtEl>
                                          <p:spTgt spid="546819">
                                            <p:txEl>
                                              <p:char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SP4 Pro Modified Layer Coefficients</a:t>
            </a:r>
            <a:endParaRPr lang="en-US" dirty="0"/>
          </a:p>
        </p:txBody>
      </p:sp>
      <p:pic>
        <p:nvPicPr>
          <p:cNvPr id="3" name="Picture 2"/>
          <p:cNvPicPr>
            <a:picLocks noChangeAspect="1"/>
          </p:cNvPicPr>
          <p:nvPr/>
        </p:nvPicPr>
        <p:blipFill>
          <a:blip r:embed="rId4"/>
          <a:stretch>
            <a:fillRect/>
          </a:stretch>
        </p:blipFill>
        <p:spPr>
          <a:xfrm>
            <a:off x="179390" y="2438401"/>
            <a:ext cx="8560616" cy="3042409"/>
          </a:xfrm>
          <a:prstGeom prst="rect">
            <a:avLst/>
          </a:prstGeom>
        </p:spPr>
      </p:pic>
      <p:cxnSp>
        <p:nvCxnSpPr>
          <p:cNvPr id="4" name="Straight Connector 3"/>
          <p:cNvCxnSpPr/>
          <p:nvPr/>
        </p:nvCxnSpPr>
        <p:spPr bwMode="auto">
          <a:xfrm>
            <a:off x="914400" y="3048000"/>
            <a:ext cx="0" cy="2133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flipH="1">
            <a:off x="914400" y="5181600"/>
            <a:ext cx="7086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 name="TextBox 1"/>
          <p:cNvSpPr txBox="1"/>
          <p:nvPr/>
        </p:nvSpPr>
        <p:spPr>
          <a:xfrm>
            <a:off x="1828800" y="6248400"/>
            <a:ext cx="5410200" cy="261610"/>
          </a:xfrm>
          <a:prstGeom prst="rect">
            <a:avLst/>
          </a:prstGeom>
          <a:noFill/>
        </p:spPr>
        <p:txBody>
          <a:bodyPr wrap="square" rtlCol="0">
            <a:spAutoFit/>
          </a:bodyPr>
          <a:lstStyle/>
          <a:p>
            <a:pPr algn="ctr" eaLnBrk="0" hangingPunct="0"/>
            <a:r>
              <a:rPr lang="en-US" sz="1100" dirty="0">
                <a:solidFill>
                  <a:srgbClr val="000000"/>
                </a:solidFill>
                <a:latin typeface="Verdana" charset="0"/>
                <a:ea typeface="ヒラギノ角ゴ Pro W3" charset="-128"/>
                <a:cs typeface="+mn-cs"/>
              </a:rPr>
              <a:t>Tensar Confidential – Do Not Reproduce or Distribute</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4" cstate="print"/>
          <a:stretch>
            <a:fillRect/>
          </a:stretch>
        </a:blipFill>
        <a:effectLst/>
      </p:bgPr>
    </p:bg>
    <p:spTree>
      <p:nvGrpSpPr>
        <p:cNvPr id="1" name=""/>
        <p:cNvGrpSpPr/>
        <p:nvPr/>
      </p:nvGrpSpPr>
      <p:grpSpPr>
        <a:xfrm>
          <a:off x="0" y="0"/>
          <a:ext cx="0" cy="0"/>
          <a:chOff x="0" y="0"/>
          <a:chExt cx="0" cy="0"/>
        </a:xfrm>
      </p:grpSpPr>
      <p:sp>
        <p:nvSpPr>
          <p:cNvPr id="34" name="Rectangle 4"/>
          <p:cNvSpPr>
            <a:spLocks noChangeArrowheads="1"/>
          </p:cNvSpPr>
          <p:nvPr/>
        </p:nvSpPr>
        <p:spPr bwMode="auto">
          <a:xfrm>
            <a:off x="1295400" y="3505200"/>
            <a:ext cx="1552575" cy="2514600"/>
          </a:xfrm>
          <a:prstGeom prst="rect">
            <a:avLst/>
          </a:prstGeom>
          <a:solidFill>
            <a:srgbClr val="FFCC66"/>
          </a:solidFill>
          <a:ln w="12700">
            <a:solidFill>
              <a:schemeClr val="tx1"/>
            </a:solidFill>
            <a:miter lim="800000"/>
            <a:headEnd/>
            <a:tailEnd/>
          </a:ln>
          <a:effectLst/>
        </p:spPr>
        <p:txBody>
          <a:bodyPr wrap="none" anchor="ctr"/>
          <a:lstStyle/>
          <a:p>
            <a:pPr eaLnBrk="0" hangingPunct="0"/>
            <a:endParaRPr lang="en-US" sz="3200">
              <a:solidFill>
                <a:srgbClr val="000000"/>
              </a:solidFill>
              <a:latin typeface="Verdana" charset="0"/>
              <a:ea typeface="ヒラギノ角ゴ Pro W3" charset="-128"/>
              <a:cs typeface="+mn-cs"/>
            </a:endParaRPr>
          </a:p>
        </p:txBody>
      </p:sp>
      <p:sp>
        <p:nvSpPr>
          <p:cNvPr id="243714" name="Rectangle 2"/>
          <p:cNvSpPr>
            <a:spLocks noGrp="1" noChangeArrowheads="1"/>
          </p:cNvSpPr>
          <p:nvPr>
            <p:ph type="title"/>
          </p:nvPr>
        </p:nvSpPr>
        <p:spPr/>
        <p:txBody>
          <a:bodyPr/>
          <a:lstStyle/>
          <a:p>
            <a:r>
              <a:rPr lang="en-US" sz="2400" dirty="0" smtClean="0">
                <a:solidFill>
                  <a:schemeClr val="bg1"/>
                </a:solidFill>
              </a:rPr>
              <a:t>AASHTO </a:t>
            </a:r>
            <a:r>
              <a:rPr lang="en-US" sz="2400" dirty="0">
                <a:solidFill>
                  <a:schemeClr val="bg1"/>
                </a:solidFill>
              </a:rPr>
              <a:t>(‘93) Approach</a:t>
            </a:r>
          </a:p>
        </p:txBody>
      </p:sp>
      <p:sp>
        <p:nvSpPr>
          <p:cNvPr id="243716" name="Rectangle 4"/>
          <p:cNvSpPr>
            <a:spLocks noChangeArrowheads="1"/>
          </p:cNvSpPr>
          <p:nvPr/>
        </p:nvSpPr>
        <p:spPr bwMode="auto">
          <a:xfrm>
            <a:off x="1295400" y="2286000"/>
            <a:ext cx="1552575" cy="1266825"/>
          </a:xfrm>
          <a:prstGeom prst="rect">
            <a:avLst/>
          </a:prstGeom>
          <a:solidFill>
            <a:srgbClr val="000000"/>
          </a:solidFill>
          <a:ln w="12700">
            <a:solidFill>
              <a:srgbClr val="000000"/>
            </a:solidFill>
            <a:miter lim="800000"/>
            <a:headEnd/>
            <a:tailEnd/>
          </a:ln>
          <a:effectLst/>
        </p:spPr>
        <p:txBody>
          <a:bodyPr wrap="none" anchor="ctr"/>
          <a:lstStyle/>
          <a:p>
            <a:pPr eaLnBrk="0" hangingPunct="0"/>
            <a:endParaRPr lang="en-US" sz="3200">
              <a:solidFill>
                <a:srgbClr val="000000"/>
              </a:solidFill>
              <a:latin typeface="Verdana" charset="0"/>
              <a:ea typeface="ヒラギノ角ゴ Pro W3" charset="-128"/>
              <a:cs typeface="+mn-cs"/>
            </a:endParaRPr>
          </a:p>
        </p:txBody>
      </p:sp>
      <p:sp>
        <p:nvSpPr>
          <p:cNvPr id="243722" name="Text Box 10"/>
          <p:cNvSpPr txBox="1">
            <a:spLocks noChangeArrowheads="1"/>
          </p:cNvSpPr>
          <p:nvPr/>
        </p:nvSpPr>
        <p:spPr bwMode="auto">
          <a:xfrm>
            <a:off x="1295400" y="4419600"/>
            <a:ext cx="1612900" cy="366713"/>
          </a:xfrm>
          <a:prstGeom prst="rect">
            <a:avLst/>
          </a:prstGeom>
          <a:noFill/>
          <a:ln w="12700">
            <a:noFill/>
            <a:miter lim="800000"/>
            <a:headEnd/>
            <a:tailEnd/>
          </a:ln>
          <a:effectLst/>
        </p:spPr>
        <p:txBody>
          <a:bodyPr>
            <a:spAutoFit/>
          </a:bodyPr>
          <a:lstStyle/>
          <a:p>
            <a:pPr algn="ctr" eaLnBrk="0" hangingPunct="0">
              <a:spcBef>
                <a:spcPct val="50000"/>
              </a:spcBef>
            </a:pPr>
            <a:r>
              <a:rPr lang="en-US" b="1" dirty="0">
                <a:solidFill>
                  <a:srgbClr val="000000"/>
                </a:solidFill>
                <a:latin typeface="Arial" charset="0"/>
                <a:ea typeface="ヒラギノ角ゴ Pro W3" charset="-128"/>
                <a:cs typeface="+mn-cs"/>
              </a:rPr>
              <a:t>ABC</a:t>
            </a:r>
          </a:p>
        </p:txBody>
      </p:sp>
      <p:sp>
        <p:nvSpPr>
          <p:cNvPr id="243723" name="Text Box 11"/>
          <p:cNvSpPr txBox="1">
            <a:spLocks noChangeArrowheads="1"/>
          </p:cNvSpPr>
          <p:nvPr/>
        </p:nvSpPr>
        <p:spPr bwMode="auto">
          <a:xfrm>
            <a:off x="1295400" y="2743200"/>
            <a:ext cx="1612900" cy="366713"/>
          </a:xfrm>
          <a:prstGeom prst="rect">
            <a:avLst/>
          </a:prstGeom>
          <a:noFill/>
          <a:ln w="12700">
            <a:noFill/>
            <a:miter lim="800000"/>
            <a:headEnd/>
            <a:tailEnd/>
          </a:ln>
          <a:effectLst/>
        </p:spPr>
        <p:txBody>
          <a:bodyPr>
            <a:spAutoFit/>
          </a:bodyPr>
          <a:lstStyle/>
          <a:p>
            <a:pPr algn="ctr" eaLnBrk="0" hangingPunct="0">
              <a:spcBef>
                <a:spcPct val="50000"/>
              </a:spcBef>
            </a:pPr>
            <a:r>
              <a:rPr lang="en-US" b="1" dirty="0">
                <a:solidFill>
                  <a:srgbClr val="FFFFFF"/>
                </a:solidFill>
                <a:latin typeface="Arial" charset="0"/>
                <a:ea typeface="ヒラギノ角ゴ Pro W3" charset="-128"/>
                <a:cs typeface="+mn-cs"/>
              </a:rPr>
              <a:t>ACC1</a:t>
            </a:r>
            <a:endParaRPr lang="en-US" b="1" dirty="0">
              <a:solidFill>
                <a:srgbClr val="000000"/>
              </a:solidFill>
              <a:latin typeface="Arial" charset="0"/>
              <a:ea typeface="ヒラギノ角ゴ Pro W3" charset="-128"/>
              <a:cs typeface="+mn-cs"/>
            </a:endParaRPr>
          </a:p>
        </p:txBody>
      </p:sp>
      <p:sp>
        <p:nvSpPr>
          <p:cNvPr id="243724" name="Line 12"/>
          <p:cNvSpPr>
            <a:spLocks noChangeShapeType="1"/>
          </p:cNvSpPr>
          <p:nvPr/>
        </p:nvSpPr>
        <p:spPr bwMode="auto">
          <a:xfrm flipH="1">
            <a:off x="496888" y="2325688"/>
            <a:ext cx="652463" cy="0"/>
          </a:xfrm>
          <a:prstGeom prst="line">
            <a:avLst/>
          </a:prstGeom>
          <a:noFill/>
          <a:ln w="12700">
            <a:solidFill>
              <a:srgbClr val="EAEAEA"/>
            </a:solidFill>
            <a:round/>
            <a:headEnd/>
            <a:tailEnd/>
          </a:ln>
          <a:effectLst/>
        </p:spPr>
        <p:txBody>
          <a:bodyPr/>
          <a:lstStyle/>
          <a:p>
            <a:pPr eaLnBrk="0" hangingPunct="0"/>
            <a:endParaRPr lang="en-US" sz="3200">
              <a:solidFill>
                <a:srgbClr val="000000"/>
              </a:solidFill>
              <a:latin typeface="Verdana" charset="0"/>
              <a:ea typeface="ヒラギノ角ゴ Pro W3" charset="-128"/>
              <a:cs typeface="+mn-cs"/>
            </a:endParaRPr>
          </a:p>
        </p:txBody>
      </p:sp>
      <p:sp>
        <p:nvSpPr>
          <p:cNvPr id="243726" name="Line 14"/>
          <p:cNvSpPr>
            <a:spLocks noChangeShapeType="1"/>
          </p:cNvSpPr>
          <p:nvPr/>
        </p:nvSpPr>
        <p:spPr bwMode="auto">
          <a:xfrm flipH="1">
            <a:off x="496888" y="3581400"/>
            <a:ext cx="652463" cy="0"/>
          </a:xfrm>
          <a:prstGeom prst="line">
            <a:avLst/>
          </a:prstGeom>
          <a:noFill/>
          <a:ln w="12700">
            <a:solidFill>
              <a:srgbClr val="EAEAEA"/>
            </a:solidFill>
            <a:round/>
            <a:headEnd/>
            <a:tailEnd/>
          </a:ln>
          <a:effectLst/>
        </p:spPr>
        <p:txBody>
          <a:bodyPr/>
          <a:lstStyle/>
          <a:p>
            <a:pPr eaLnBrk="0" hangingPunct="0"/>
            <a:endParaRPr lang="en-US" sz="3200">
              <a:solidFill>
                <a:srgbClr val="000000"/>
              </a:solidFill>
              <a:latin typeface="Verdana" charset="0"/>
              <a:ea typeface="ヒラギノ角ゴ Pro W3" charset="-128"/>
              <a:cs typeface="+mn-cs"/>
            </a:endParaRPr>
          </a:p>
        </p:txBody>
      </p:sp>
      <p:sp>
        <p:nvSpPr>
          <p:cNvPr id="243728" name="Line 16"/>
          <p:cNvSpPr>
            <a:spLocks noChangeShapeType="1"/>
          </p:cNvSpPr>
          <p:nvPr/>
        </p:nvSpPr>
        <p:spPr bwMode="auto">
          <a:xfrm flipH="1">
            <a:off x="496888" y="6019800"/>
            <a:ext cx="652463" cy="0"/>
          </a:xfrm>
          <a:prstGeom prst="line">
            <a:avLst/>
          </a:prstGeom>
          <a:noFill/>
          <a:ln w="12700">
            <a:solidFill>
              <a:srgbClr val="EAEAEA"/>
            </a:solidFill>
            <a:round/>
            <a:headEnd/>
            <a:tailEnd/>
          </a:ln>
          <a:effectLst/>
        </p:spPr>
        <p:txBody>
          <a:bodyPr/>
          <a:lstStyle/>
          <a:p>
            <a:pPr eaLnBrk="0" hangingPunct="0"/>
            <a:endParaRPr lang="en-US" sz="3200">
              <a:solidFill>
                <a:srgbClr val="000000"/>
              </a:solidFill>
              <a:latin typeface="Verdana" charset="0"/>
              <a:ea typeface="ヒラギノ角ゴ Pro W3" charset="-128"/>
              <a:cs typeface="+mn-cs"/>
            </a:endParaRPr>
          </a:p>
        </p:txBody>
      </p:sp>
      <p:sp>
        <p:nvSpPr>
          <p:cNvPr id="243734" name="Text Box 22"/>
          <p:cNvSpPr txBox="1">
            <a:spLocks noChangeArrowheads="1"/>
          </p:cNvSpPr>
          <p:nvPr/>
        </p:nvSpPr>
        <p:spPr bwMode="auto">
          <a:xfrm>
            <a:off x="381000" y="2819400"/>
            <a:ext cx="500063" cy="366713"/>
          </a:xfrm>
          <a:prstGeom prst="rect">
            <a:avLst/>
          </a:prstGeom>
          <a:noFill/>
          <a:ln w="12700">
            <a:noFill/>
            <a:miter lim="800000"/>
            <a:headEnd/>
            <a:tailEnd/>
          </a:ln>
          <a:effectLst/>
        </p:spPr>
        <p:txBody>
          <a:bodyPr>
            <a:spAutoFit/>
          </a:bodyPr>
          <a:lstStyle/>
          <a:p>
            <a:pPr algn="ctr" eaLnBrk="0" hangingPunct="0">
              <a:spcBef>
                <a:spcPct val="50000"/>
              </a:spcBef>
            </a:pPr>
            <a:r>
              <a:rPr lang="en-US" b="1" dirty="0">
                <a:solidFill>
                  <a:srgbClr val="000000"/>
                </a:solidFill>
                <a:latin typeface="Arial" charset="0"/>
                <a:ea typeface="ヒラギノ角ゴ Pro W3" charset="-128"/>
                <a:cs typeface="+mn-cs"/>
              </a:rPr>
              <a:t>4”</a:t>
            </a:r>
          </a:p>
        </p:txBody>
      </p:sp>
      <p:sp>
        <p:nvSpPr>
          <p:cNvPr id="243735" name="Text Box 23"/>
          <p:cNvSpPr txBox="1">
            <a:spLocks noChangeArrowheads="1"/>
          </p:cNvSpPr>
          <p:nvPr/>
        </p:nvSpPr>
        <p:spPr bwMode="auto">
          <a:xfrm>
            <a:off x="228600" y="4724400"/>
            <a:ext cx="614363" cy="369332"/>
          </a:xfrm>
          <a:prstGeom prst="rect">
            <a:avLst/>
          </a:prstGeom>
          <a:noFill/>
          <a:ln w="12700">
            <a:noFill/>
            <a:miter lim="800000"/>
            <a:headEnd/>
            <a:tailEnd/>
          </a:ln>
          <a:effectLst/>
        </p:spPr>
        <p:txBody>
          <a:bodyPr wrap="square">
            <a:spAutoFit/>
          </a:bodyPr>
          <a:lstStyle/>
          <a:p>
            <a:pPr algn="ctr" eaLnBrk="0" hangingPunct="0">
              <a:spcBef>
                <a:spcPct val="50000"/>
              </a:spcBef>
            </a:pPr>
            <a:r>
              <a:rPr lang="en-US" b="1" dirty="0">
                <a:solidFill>
                  <a:srgbClr val="000000"/>
                </a:solidFill>
                <a:latin typeface="Arial" charset="0"/>
                <a:ea typeface="ヒラギノ角ゴ Pro W3" charset="-128"/>
                <a:cs typeface="+mn-cs"/>
              </a:rPr>
              <a:t>10”</a:t>
            </a:r>
          </a:p>
        </p:txBody>
      </p:sp>
      <p:sp>
        <p:nvSpPr>
          <p:cNvPr id="243739" name="Text Box 27"/>
          <p:cNvSpPr txBox="1">
            <a:spLocks noChangeArrowheads="1"/>
          </p:cNvSpPr>
          <p:nvPr/>
        </p:nvSpPr>
        <p:spPr bwMode="auto">
          <a:xfrm>
            <a:off x="2895600" y="2362200"/>
            <a:ext cx="2381250" cy="366713"/>
          </a:xfrm>
          <a:prstGeom prst="rect">
            <a:avLst/>
          </a:prstGeom>
          <a:noFill/>
          <a:ln w="12700">
            <a:noFill/>
            <a:miter lim="800000"/>
            <a:headEnd/>
            <a:tailEnd/>
          </a:ln>
          <a:effectLst/>
        </p:spPr>
        <p:txBody>
          <a:bodyPr>
            <a:spAutoFit/>
          </a:bodyPr>
          <a:lstStyle/>
          <a:p>
            <a:pPr eaLnBrk="0" hangingPunct="0">
              <a:spcBef>
                <a:spcPct val="50000"/>
              </a:spcBef>
            </a:pPr>
            <a:r>
              <a:rPr lang="en-US" b="1" dirty="0">
                <a:solidFill>
                  <a:srgbClr val="000000"/>
                </a:solidFill>
                <a:latin typeface="Arial" charset="0"/>
                <a:ea typeface="ヒラギノ角ゴ Pro W3" charset="-128"/>
                <a:cs typeface="+mn-cs"/>
              </a:rPr>
              <a:t>a = 0.40</a:t>
            </a:r>
          </a:p>
        </p:txBody>
      </p:sp>
      <p:sp>
        <p:nvSpPr>
          <p:cNvPr id="243740" name="Text Box 28"/>
          <p:cNvSpPr txBox="1">
            <a:spLocks noChangeArrowheads="1"/>
          </p:cNvSpPr>
          <p:nvPr/>
        </p:nvSpPr>
        <p:spPr bwMode="auto">
          <a:xfrm>
            <a:off x="2895600" y="3886200"/>
            <a:ext cx="2381250" cy="366713"/>
          </a:xfrm>
          <a:prstGeom prst="rect">
            <a:avLst/>
          </a:prstGeom>
          <a:noFill/>
          <a:ln w="12700">
            <a:noFill/>
            <a:miter lim="800000"/>
            <a:headEnd/>
            <a:tailEnd/>
          </a:ln>
          <a:effectLst/>
        </p:spPr>
        <p:txBody>
          <a:bodyPr>
            <a:spAutoFit/>
          </a:bodyPr>
          <a:lstStyle/>
          <a:p>
            <a:pPr eaLnBrk="0" hangingPunct="0">
              <a:spcBef>
                <a:spcPct val="50000"/>
              </a:spcBef>
            </a:pPr>
            <a:r>
              <a:rPr lang="en-US" b="1" dirty="0">
                <a:solidFill>
                  <a:srgbClr val="000000"/>
                </a:solidFill>
                <a:latin typeface="Arial" charset="0"/>
                <a:ea typeface="ヒラギノ角ゴ Pro W3" charset="-128"/>
                <a:cs typeface="+mn-cs"/>
              </a:rPr>
              <a:t>a = 0.23, m = 1.0</a:t>
            </a:r>
          </a:p>
        </p:txBody>
      </p:sp>
      <p:sp>
        <p:nvSpPr>
          <p:cNvPr id="243742" name="Line 30"/>
          <p:cNvSpPr>
            <a:spLocks noChangeShapeType="1"/>
          </p:cNvSpPr>
          <p:nvPr/>
        </p:nvSpPr>
        <p:spPr bwMode="auto">
          <a:xfrm>
            <a:off x="990600" y="2362200"/>
            <a:ext cx="0" cy="1219200"/>
          </a:xfrm>
          <a:prstGeom prst="line">
            <a:avLst/>
          </a:prstGeom>
          <a:noFill/>
          <a:ln w="9525">
            <a:solidFill>
              <a:schemeClr val="tx1"/>
            </a:solidFill>
            <a:round/>
            <a:headEnd type="triangle" w="med" len="med"/>
            <a:tailEnd type="triangle" w="med" len="med"/>
          </a:ln>
        </p:spPr>
        <p:txBody>
          <a:bodyPr wrap="none" anchor="ctr"/>
          <a:lstStyle/>
          <a:p>
            <a:pPr eaLnBrk="0" hangingPunct="0"/>
            <a:endParaRPr lang="en-US" sz="3200">
              <a:solidFill>
                <a:srgbClr val="000000"/>
              </a:solidFill>
              <a:latin typeface="Verdana" charset="0"/>
              <a:ea typeface="ヒラギノ角ゴ Pro W3" charset="-128"/>
              <a:cs typeface="+mn-cs"/>
            </a:endParaRPr>
          </a:p>
        </p:txBody>
      </p:sp>
      <p:sp>
        <p:nvSpPr>
          <p:cNvPr id="243743" name="Line 31"/>
          <p:cNvSpPr>
            <a:spLocks noChangeShapeType="1"/>
          </p:cNvSpPr>
          <p:nvPr/>
        </p:nvSpPr>
        <p:spPr bwMode="auto">
          <a:xfrm>
            <a:off x="990600" y="3581400"/>
            <a:ext cx="0" cy="2438400"/>
          </a:xfrm>
          <a:prstGeom prst="line">
            <a:avLst/>
          </a:prstGeom>
          <a:noFill/>
          <a:ln w="9525">
            <a:solidFill>
              <a:schemeClr val="tx1"/>
            </a:solidFill>
            <a:round/>
            <a:headEnd type="triangle" w="med" len="med"/>
            <a:tailEnd type="triangle" w="med" len="med"/>
          </a:ln>
        </p:spPr>
        <p:txBody>
          <a:bodyPr wrap="none" anchor="ctr"/>
          <a:lstStyle/>
          <a:p>
            <a:pPr eaLnBrk="0" hangingPunct="0"/>
            <a:endParaRPr lang="en-US" sz="3200">
              <a:solidFill>
                <a:srgbClr val="000000"/>
              </a:solidFill>
              <a:latin typeface="Verdana" charset="0"/>
              <a:ea typeface="ヒラギノ角ゴ Pro W3" charset="-128"/>
              <a:cs typeface="+mn-cs"/>
            </a:endParaRPr>
          </a:p>
        </p:txBody>
      </p:sp>
      <p:sp>
        <p:nvSpPr>
          <p:cNvPr id="35" name="Text Box 29"/>
          <p:cNvSpPr txBox="1">
            <a:spLocks noChangeArrowheads="1"/>
          </p:cNvSpPr>
          <p:nvPr/>
        </p:nvSpPr>
        <p:spPr bwMode="auto">
          <a:xfrm>
            <a:off x="4881563" y="1714500"/>
            <a:ext cx="3878262" cy="457200"/>
          </a:xfrm>
          <a:prstGeom prst="rect">
            <a:avLst/>
          </a:prstGeom>
          <a:noFill/>
          <a:ln w="12700">
            <a:noFill/>
            <a:miter lim="800000"/>
            <a:headEnd/>
            <a:tailEnd/>
          </a:ln>
          <a:effectLst/>
        </p:spPr>
        <p:txBody>
          <a:bodyPr>
            <a:spAutoFit/>
          </a:bodyPr>
          <a:lstStyle/>
          <a:p>
            <a:pPr algn="ctr" eaLnBrk="0" hangingPunct="0">
              <a:spcBef>
                <a:spcPct val="50000"/>
              </a:spcBef>
            </a:pPr>
            <a:r>
              <a:rPr lang="en-US" sz="2400" b="1" u="sng">
                <a:solidFill>
                  <a:srgbClr val="000000"/>
                </a:solidFill>
                <a:latin typeface="Arial" charset="0"/>
                <a:ea typeface="ヒラギノ角ゴ Pro W3" charset="-128"/>
                <a:cs typeface="+mn-cs"/>
              </a:rPr>
              <a:t>Structural Number</a:t>
            </a:r>
          </a:p>
        </p:txBody>
      </p:sp>
      <p:sp>
        <p:nvSpPr>
          <p:cNvPr id="36" name="Text Box 30"/>
          <p:cNvSpPr txBox="1">
            <a:spLocks noChangeArrowheads="1"/>
          </p:cNvSpPr>
          <p:nvPr/>
        </p:nvSpPr>
        <p:spPr bwMode="auto">
          <a:xfrm>
            <a:off x="5767387" y="2346325"/>
            <a:ext cx="2495550" cy="366713"/>
          </a:xfrm>
          <a:prstGeom prst="rect">
            <a:avLst/>
          </a:prstGeom>
          <a:noFill/>
          <a:ln w="12700">
            <a:noFill/>
            <a:miter lim="800000"/>
            <a:headEnd/>
            <a:tailEnd/>
          </a:ln>
          <a:effectLst/>
        </p:spPr>
        <p:txBody>
          <a:bodyPr>
            <a:spAutoFit/>
          </a:bodyPr>
          <a:lstStyle/>
          <a:p>
            <a:pPr eaLnBrk="0" hangingPunct="0">
              <a:spcBef>
                <a:spcPct val="50000"/>
              </a:spcBef>
            </a:pPr>
            <a:r>
              <a:rPr lang="en-US" b="1" dirty="0">
                <a:solidFill>
                  <a:srgbClr val="000000"/>
                </a:solidFill>
                <a:latin typeface="Arial" charset="0"/>
                <a:ea typeface="ヒラギノ角ゴ Pro W3" charset="-128"/>
                <a:cs typeface="+mn-cs"/>
              </a:rPr>
              <a:t>SN = 4 x 0.40 = 1.60</a:t>
            </a:r>
          </a:p>
        </p:txBody>
      </p:sp>
      <p:sp>
        <p:nvSpPr>
          <p:cNvPr id="38" name="Line 35"/>
          <p:cNvSpPr>
            <a:spLocks noChangeShapeType="1"/>
          </p:cNvSpPr>
          <p:nvPr/>
        </p:nvSpPr>
        <p:spPr bwMode="auto">
          <a:xfrm>
            <a:off x="3959225" y="2520950"/>
            <a:ext cx="1498600" cy="0"/>
          </a:xfrm>
          <a:prstGeom prst="line">
            <a:avLst/>
          </a:prstGeom>
          <a:noFill/>
          <a:ln w="12700">
            <a:solidFill>
              <a:schemeClr val="tx1"/>
            </a:solidFill>
            <a:round/>
            <a:headEnd/>
            <a:tailEnd type="triangle" w="med" len="med"/>
          </a:ln>
          <a:effectLst/>
        </p:spPr>
        <p:txBody>
          <a:bodyPr/>
          <a:lstStyle/>
          <a:p>
            <a:pPr eaLnBrk="0" hangingPunct="0"/>
            <a:endParaRPr lang="en-US" sz="3200">
              <a:solidFill>
                <a:srgbClr val="000000"/>
              </a:solidFill>
              <a:latin typeface="Verdana" charset="0"/>
              <a:ea typeface="ヒラギノ角ゴ Pro W3" charset="-128"/>
              <a:cs typeface="+mn-cs"/>
            </a:endParaRPr>
          </a:p>
        </p:txBody>
      </p:sp>
      <p:grpSp>
        <p:nvGrpSpPr>
          <p:cNvPr id="2" name="Group 26"/>
          <p:cNvGrpSpPr/>
          <p:nvPr/>
        </p:nvGrpSpPr>
        <p:grpSpPr>
          <a:xfrm>
            <a:off x="4800600" y="3810000"/>
            <a:ext cx="4191000" cy="369332"/>
            <a:chOff x="4800600" y="3810000"/>
            <a:chExt cx="4191000" cy="369332"/>
          </a:xfrm>
        </p:grpSpPr>
        <p:sp>
          <p:nvSpPr>
            <p:cNvPr id="37" name="Text Box 32"/>
            <p:cNvSpPr txBox="1">
              <a:spLocks noChangeArrowheads="1"/>
            </p:cNvSpPr>
            <p:nvPr/>
          </p:nvSpPr>
          <p:spPr bwMode="auto">
            <a:xfrm>
              <a:off x="5767387" y="3810000"/>
              <a:ext cx="3224213" cy="369332"/>
            </a:xfrm>
            <a:prstGeom prst="rect">
              <a:avLst/>
            </a:prstGeom>
            <a:noFill/>
            <a:ln w="12700">
              <a:noFill/>
              <a:miter lim="800000"/>
              <a:headEnd/>
              <a:tailEnd/>
            </a:ln>
            <a:effectLst/>
          </p:spPr>
          <p:txBody>
            <a:bodyPr wrap="square">
              <a:spAutoFit/>
            </a:bodyPr>
            <a:lstStyle/>
            <a:p>
              <a:pPr eaLnBrk="0" hangingPunct="0">
                <a:spcBef>
                  <a:spcPct val="50000"/>
                </a:spcBef>
              </a:pPr>
              <a:r>
                <a:rPr lang="en-US" b="1" dirty="0">
                  <a:solidFill>
                    <a:srgbClr val="000000"/>
                  </a:solidFill>
                  <a:latin typeface="Arial" charset="0"/>
                  <a:ea typeface="ヒラギノ角ゴ Pro W3" charset="-128"/>
                  <a:cs typeface="+mn-cs"/>
                </a:rPr>
                <a:t>SN = 10 x 0.23 x 1.0 = 2.30</a:t>
              </a:r>
            </a:p>
          </p:txBody>
        </p:sp>
        <p:sp>
          <p:nvSpPr>
            <p:cNvPr id="39" name="Line 36"/>
            <p:cNvSpPr>
              <a:spLocks noChangeShapeType="1"/>
            </p:cNvSpPr>
            <p:nvPr/>
          </p:nvSpPr>
          <p:spPr bwMode="auto">
            <a:xfrm>
              <a:off x="4800600" y="4038600"/>
              <a:ext cx="762000" cy="0"/>
            </a:xfrm>
            <a:prstGeom prst="line">
              <a:avLst/>
            </a:prstGeom>
            <a:noFill/>
            <a:ln w="12700">
              <a:solidFill>
                <a:schemeClr val="tx1"/>
              </a:solidFill>
              <a:round/>
              <a:headEnd/>
              <a:tailEnd type="triangle" w="med" len="med"/>
            </a:ln>
            <a:effectLst/>
          </p:spPr>
          <p:txBody>
            <a:bodyPr/>
            <a:lstStyle/>
            <a:p>
              <a:pPr eaLnBrk="0" hangingPunct="0"/>
              <a:endParaRPr lang="en-US" sz="3200">
                <a:solidFill>
                  <a:srgbClr val="000000"/>
                </a:solidFill>
                <a:latin typeface="Verdana" charset="0"/>
                <a:ea typeface="ヒラギノ角ゴ Pro W3" charset="-128"/>
                <a:cs typeface="+mn-cs"/>
              </a:endParaRPr>
            </a:p>
          </p:txBody>
        </p:sp>
      </p:grpSp>
      <p:sp>
        <p:nvSpPr>
          <p:cNvPr id="40" name="Text Box 34"/>
          <p:cNvSpPr txBox="1">
            <a:spLocks noChangeArrowheads="1"/>
          </p:cNvSpPr>
          <p:nvPr/>
        </p:nvSpPr>
        <p:spPr bwMode="auto">
          <a:xfrm>
            <a:off x="2971800" y="4572000"/>
            <a:ext cx="5876925" cy="400110"/>
          </a:xfrm>
          <a:prstGeom prst="rect">
            <a:avLst/>
          </a:prstGeom>
          <a:solidFill>
            <a:srgbClr val="C00000"/>
          </a:solidFill>
          <a:ln w="28575">
            <a:solidFill>
              <a:srgbClr val="C00000"/>
            </a:solidFill>
            <a:miter lim="800000"/>
            <a:headEnd/>
            <a:tailEnd/>
          </a:ln>
          <a:effectLst/>
        </p:spPr>
        <p:txBody>
          <a:bodyPr>
            <a:spAutoFit/>
          </a:bodyPr>
          <a:lstStyle/>
          <a:p>
            <a:pPr algn="ctr" eaLnBrk="0" hangingPunct="0">
              <a:spcBef>
                <a:spcPct val="50000"/>
              </a:spcBef>
            </a:pPr>
            <a:r>
              <a:rPr lang="en-US" sz="2000" b="1" dirty="0">
                <a:solidFill>
                  <a:srgbClr val="FFFFFF"/>
                </a:solidFill>
                <a:latin typeface="Arial" charset="0"/>
                <a:ea typeface="ヒラギノ角ゴ Pro W3" charset="-128"/>
                <a:cs typeface="+mn-cs"/>
              </a:rPr>
              <a:t>Overall SN = 1.60 + 2.30 = 3.90</a:t>
            </a:r>
          </a:p>
        </p:txBody>
      </p:sp>
      <p:cxnSp>
        <p:nvCxnSpPr>
          <p:cNvPr id="24" name="Straight Connector 23"/>
          <p:cNvCxnSpPr/>
          <p:nvPr/>
        </p:nvCxnSpPr>
        <p:spPr bwMode="auto">
          <a:xfrm>
            <a:off x="1295400" y="6019800"/>
            <a:ext cx="1600200" cy="0"/>
          </a:xfrm>
          <a:prstGeom prst="line">
            <a:avLst/>
          </a:prstGeom>
          <a:solidFill>
            <a:schemeClr val="accent1"/>
          </a:solidFill>
          <a:ln w="50800" cap="flat" cmpd="sng" algn="ctr">
            <a:solidFill>
              <a:srgbClr val="FF0000"/>
            </a:solidFill>
            <a:prstDash val="solid"/>
            <a:round/>
            <a:headEnd type="none" w="med" len="med"/>
            <a:tailEnd type="none" w="med" len="med"/>
          </a:ln>
          <a:effectLst/>
        </p:spPr>
      </p:cxnSp>
      <p:sp>
        <p:nvSpPr>
          <p:cNvPr id="25" name="Text Box 10"/>
          <p:cNvSpPr txBox="1">
            <a:spLocks noChangeArrowheads="1"/>
          </p:cNvSpPr>
          <p:nvPr/>
        </p:nvSpPr>
        <p:spPr bwMode="auto">
          <a:xfrm>
            <a:off x="1295400" y="5653087"/>
            <a:ext cx="1612900" cy="366713"/>
          </a:xfrm>
          <a:prstGeom prst="rect">
            <a:avLst/>
          </a:prstGeom>
          <a:noFill/>
          <a:ln w="12700">
            <a:noFill/>
            <a:miter lim="800000"/>
            <a:headEnd/>
            <a:tailEnd/>
          </a:ln>
          <a:effectLst/>
        </p:spPr>
        <p:txBody>
          <a:bodyPr>
            <a:spAutoFit/>
          </a:bodyPr>
          <a:lstStyle/>
          <a:p>
            <a:pPr algn="ctr" eaLnBrk="0" hangingPunct="0">
              <a:spcBef>
                <a:spcPct val="50000"/>
              </a:spcBef>
            </a:pPr>
            <a:r>
              <a:rPr lang="en-US" b="1" dirty="0">
                <a:solidFill>
                  <a:srgbClr val="FF0000"/>
                </a:solidFill>
                <a:latin typeface="Arial" charset="0"/>
                <a:ea typeface="ヒラギノ角ゴ Pro W3" charset="-128"/>
                <a:cs typeface="+mn-cs"/>
              </a:rPr>
              <a:t>TX5</a:t>
            </a:r>
          </a:p>
        </p:txBody>
      </p:sp>
      <p:sp>
        <p:nvSpPr>
          <p:cNvPr id="26" name="Oval 25"/>
          <p:cNvSpPr/>
          <p:nvPr/>
        </p:nvSpPr>
        <p:spPr bwMode="auto">
          <a:xfrm>
            <a:off x="2819400" y="3733800"/>
            <a:ext cx="1219200" cy="609600"/>
          </a:xfrm>
          <a:prstGeom prst="ellipse">
            <a:avLst/>
          </a:prstGeom>
          <a:solidFill>
            <a:schemeClr val="accent1">
              <a:alpha val="0"/>
            </a:schemeClr>
          </a:solid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3200">
              <a:solidFill>
                <a:srgbClr val="000000"/>
              </a:solidFill>
              <a:latin typeface="Verdana" pitchFamily="1" charset="0"/>
              <a:ea typeface="ヒラギノ角ゴ Pro W3" pitchFamily="1" charset="-128"/>
              <a:cs typeface="+mn-cs"/>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dissolve">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5" cstate="print"/>
          <a:stretch>
            <a:fillRect/>
          </a:stretch>
        </a:blipFill>
        <a:effectLst/>
      </p:bgPr>
    </p:bg>
    <p:spTree>
      <p:nvGrpSpPr>
        <p:cNvPr id="1" name=""/>
        <p:cNvGrpSpPr/>
        <p:nvPr/>
      </p:nvGrpSpPr>
      <p:grpSpPr>
        <a:xfrm>
          <a:off x="0" y="0"/>
          <a:ext cx="0" cy="0"/>
          <a:chOff x="0" y="0"/>
          <a:chExt cx="0" cy="0"/>
        </a:xfrm>
      </p:grpSpPr>
      <p:sp>
        <p:nvSpPr>
          <p:cNvPr id="238594" name="Rectangle 2"/>
          <p:cNvSpPr>
            <a:spLocks noChangeArrowheads="1"/>
          </p:cNvSpPr>
          <p:nvPr/>
        </p:nvSpPr>
        <p:spPr bwMode="auto">
          <a:xfrm>
            <a:off x="1524000" y="5257800"/>
            <a:ext cx="6705600" cy="381000"/>
          </a:xfrm>
          <a:prstGeom prst="rect">
            <a:avLst/>
          </a:prstGeom>
          <a:solidFill>
            <a:srgbClr val="FF9900"/>
          </a:solidFill>
          <a:ln w="12700" algn="ctr">
            <a:noFill/>
            <a:miter lim="800000"/>
            <a:headEnd/>
            <a:tailEnd/>
          </a:ln>
          <a:effectLst/>
        </p:spPr>
        <p:txBody>
          <a:bodyPr wrap="none" anchor="ctr"/>
          <a:lstStyle/>
          <a:p>
            <a:pPr eaLnBrk="0" hangingPunct="0"/>
            <a:endParaRPr lang="en-US" sz="3200">
              <a:solidFill>
                <a:srgbClr val="000000"/>
              </a:solidFill>
              <a:latin typeface="Verdana" charset="0"/>
              <a:ea typeface="ヒラギノ角ゴ Pro W3" charset="-128"/>
              <a:cs typeface="+mn-cs"/>
            </a:endParaRPr>
          </a:p>
        </p:txBody>
      </p:sp>
      <p:sp>
        <p:nvSpPr>
          <p:cNvPr id="238595" name="Rectangle 3"/>
          <p:cNvSpPr>
            <a:spLocks noGrp="1" noChangeArrowheads="1"/>
          </p:cNvSpPr>
          <p:nvPr>
            <p:ph type="title"/>
          </p:nvPr>
        </p:nvSpPr>
        <p:spPr/>
        <p:txBody>
          <a:bodyPr/>
          <a:lstStyle/>
          <a:p>
            <a:r>
              <a:rPr lang="en-US" sz="2400" dirty="0">
                <a:solidFill>
                  <a:schemeClr val="bg1"/>
                </a:solidFill>
              </a:rPr>
              <a:t>General AASHTO (‘93) Approach</a:t>
            </a:r>
          </a:p>
        </p:txBody>
      </p:sp>
      <p:sp>
        <p:nvSpPr>
          <p:cNvPr id="238596" name="Rectangle 4"/>
          <p:cNvSpPr>
            <a:spLocks noGrp="1" noChangeArrowheads="1"/>
          </p:cNvSpPr>
          <p:nvPr>
            <p:ph idx="1"/>
          </p:nvPr>
        </p:nvSpPr>
        <p:spPr>
          <a:xfrm>
            <a:off x="1143000" y="3352800"/>
            <a:ext cx="7239000" cy="2286000"/>
          </a:xfrm>
        </p:spPr>
        <p:txBody>
          <a:bodyPr/>
          <a:lstStyle/>
          <a:p>
            <a:pPr>
              <a:lnSpc>
                <a:spcPct val="110000"/>
              </a:lnSpc>
              <a:buFontTx/>
              <a:buNone/>
            </a:pPr>
            <a:r>
              <a:rPr lang="en-US" sz="1600" dirty="0"/>
              <a:t>W</a:t>
            </a:r>
            <a:r>
              <a:rPr lang="en-US" sz="1600" baseline="-25000" dirty="0"/>
              <a:t>18</a:t>
            </a:r>
            <a:r>
              <a:rPr lang="en-US" sz="1600" dirty="0"/>
              <a:t> = Allowable ESAL’s</a:t>
            </a:r>
          </a:p>
          <a:p>
            <a:pPr>
              <a:lnSpc>
                <a:spcPct val="110000"/>
              </a:lnSpc>
              <a:buFontTx/>
              <a:buNone/>
            </a:pPr>
            <a:r>
              <a:rPr lang="en-US" sz="1600" dirty="0"/>
              <a:t>Z</a:t>
            </a:r>
            <a:r>
              <a:rPr lang="en-US" sz="1600" baseline="-25000" dirty="0"/>
              <a:t>R</a:t>
            </a:r>
            <a:r>
              <a:rPr lang="en-US" sz="1600" dirty="0"/>
              <a:t> = Standard normal deviate = -1.645 (for 95% reliability)</a:t>
            </a:r>
          </a:p>
          <a:p>
            <a:pPr>
              <a:lnSpc>
                <a:spcPct val="110000"/>
              </a:lnSpc>
              <a:buFontTx/>
              <a:buNone/>
            </a:pPr>
            <a:r>
              <a:rPr lang="en-US" sz="1600" dirty="0"/>
              <a:t>S</a:t>
            </a:r>
            <a:r>
              <a:rPr lang="en-US" sz="1600" baseline="-25000" dirty="0"/>
              <a:t>o</a:t>
            </a:r>
            <a:r>
              <a:rPr lang="en-US" sz="1600" dirty="0"/>
              <a:t> = Standard deviation = 0.49</a:t>
            </a:r>
          </a:p>
          <a:p>
            <a:pPr>
              <a:lnSpc>
                <a:spcPct val="110000"/>
              </a:lnSpc>
              <a:buFontTx/>
              <a:buNone/>
            </a:pPr>
            <a:r>
              <a:rPr lang="en-US" sz="1600" dirty="0"/>
              <a:t>SN = Structural number = </a:t>
            </a:r>
            <a:r>
              <a:rPr lang="en-US" sz="1600" dirty="0" smtClean="0"/>
              <a:t>3.90</a:t>
            </a:r>
            <a:endParaRPr lang="en-US" sz="1600" dirty="0"/>
          </a:p>
          <a:p>
            <a:pPr>
              <a:lnSpc>
                <a:spcPct val="110000"/>
              </a:lnSpc>
              <a:buFontTx/>
              <a:buNone/>
            </a:pPr>
            <a:r>
              <a:rPr lang="en-US" sz="1600" dirty="0">
                <a:latin typeface="Symbol" pitchFamily="18" charset="2"/>
              </a:rPr>
              <a:t>D</a:t>
            </a:r>
            <a:r>
              <a:rPr lang="en-US" sz="1600" dirty="0"/>
              <a:t>PSI = Change in serviceability = 4.2 – 2.0 = 2.2</a:t>
            </a:r>
          </a:p>
          <a:p>
            <a:pPr>
              <a:lnSpc>
                <a:spcPct val="110000"/>
              </a:lnSpc>
              <a:buFontTx/>
              <a:buNone/>
            </a:pPr>
            <a:r>
              <a:rPr lang="en-US" sz="1600" dirty="0"/>
              <a:t>M</a:t>
            </a:r>
            <a:r>
              <a:rPr lang="en-US" sz="1600" baseline="-25000" dirty="0"/>
              <a:t>R</a:t>
            </a:r>
            <a:r>
              <a:rPr lang="en-US" sz="1600" dirty="0"/>
              <a:t> = Subgrade resilient modulus = 5,000 psi</a:t>
            </a:r>
          </a:p>
          <a:p>
            <a:pPr>
              <a:lnSpc>
                <a:spcPct val="110000"/>
              </a:lnSpc>
              <a:buFontTx/>
              <a:buNone/>
            </a:pPr>
            <a:r>
              <a:rPr lang="en-US" sz="1600" dirty="0">
                <a:solidFill>
                  <a:srgbClr val="80303B"/>
                </a:solidFill>
              </a:rPr>
              <a:t>	</a:t>
            </a:r>
            <a:r>
              <a:rPr lang="en-US" sz="1600" dirty="0">
                <a:solidFill>
                  <a:srgbClr val="C98A2B"/>
                </a:solidFill>
              </a:rPr>
              <a:t>	</a:t>
            </a:r>
            <a:r>
              <a:rPr lang="en-US" sz="1600" dirty="0"/>
              <a:t>W</a:t>
            </a:r>
            <a:r>
              <a:rPr lang="en-US" sz="1600" baseline="-25000" dirty="0"/>
              <a:t>18</a:t>
            </a:r>
            <a:r>
              <a:rPr lang="en-US" sz="1600" dirty="0"/>
              <a:t> = </a:t>
            </a:r>
            <a:r>
              <a:rPr lang="en-US" sz="1600" dirty="0" smtClean="0"/>
              <a:t>686,000 ESAL’s (Tensar TX5 Geogrid reinforced)</a:t>
            </a:r>
            <a:endParaRPr lang="en-US" sz="1600" dirty="0"/>
          </a:p>
          <a:p>
            <a:pPr>
              <a:lnSpc>
                <a:spcPct val="110000"/>
              </a:lnSpc>
              <a:buFontTx/>
              <a:buNone/>
            </a:pPr>
            <a:r>
              <a:rPr lang="en-US" sz="1600" dirty="0"/>
              <a:t>	</a:t>
            </a:r>
          </a:p>
          <a:p>
            <a:pPr>
              <a:lnSpc>
                <a:spcPct val="110000"/>
              </a:lnSpc>
              <a:buFontTx/>
              <a:buNone/>
            </a:pPr>
            <a:endParaRPr lang="en-US" sz="1600" dirty="0"/>
          </a:p>
        </p:txBody>
      </p:sp>
      <p:graphicFrame>
        <p:nvGraphicFramePr>
          <p:cNvPr id="238597" name="Object 5"/>
          <p:cNvGraphicFramePr>
            <a:graphicFrameLocks noChangeAspect="1"/>
          </p:cNvGraphicFramePr>
          <p:nvPr/>
        </p:nvGraphicFramePr>
        <p:xfrm>
          <a:off x="703263" y="1752600"/>
          <a:ext cx="7875587" cy="1169988"/>
        </p:xfrm>
        <a:graphic>
          <a:graphicData uri="http://schemas.openxmlformats.org/presentationml/2006/ole">
            <mc:AlternateContent xmlns:mc="http://schemas.openxmlformats.org/markup-compatibility/2006">
              <mc:Choice xmlns:v="urn:schemas-microsoft-com:vml" Requires="v">
                <p:oleObj spid="_x0000_s36885" name="Equation" r:id="rId6" imgW="5295900" imgH="787400" progId="Equation.3">
                  <p:embed/>
                </p:oleObj>
              </mc:Choice>
              <mc:Fallback>
                <p:oleObj name="Equation" r:id="rId6" imgW="5295900" imgH="787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263" y="1752600"/>
                        <a:ext cx="7875587" cy="1169988"/>
                      </a:xfrm>
                      <a:prstGeom prst="rect">
                        <a:avLst/>
                      </a:prstGeom>
                      <a:solidFill>
                        <a:srgbClr val="FFFFFF"/>
                      </a:solidFill>
                    </p:spPr>
                  </p:pic>
                </p:oleObj>
              </mc:Fallback>
            </mc:AlternateContent>
          </a:graphicData>
        </a:graphic>
      </p:graphicFrame>
      <p:sp>
        <p:nvSpPr>
          <p:cNvPr id="6" name="Oval 5"/>
          <p:cNvSpPr/>
          <p:nvPr/>
        </p:nvSpPr>
        <p:spPr bwMode="auto">
          <a:xfrm>
            <a:off x="3733800" y="4267200"/>
            <a:ext cx="1219200" cy="381000"/>
          </a:xfrm>
          <a:prstGeom prst="ellipse">
            <a:avLst/>
          </a:prstGeom>
          <a:solidFill>
            <a:schemeClr val="accent1">
              <a:alpha val="0"/>
            </a:schemeClr>
          </a:solid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3200">
              <a:solidFill>
                <a:srgbClr val="000000"/>
              </a:solidFill>
              <a:latin typeface="Verdana" pitchFamily="1" charset="0"/>
              <a:ea typeface="ヒラギノ角ゴ Pro W3" pitchFamily="1" charset="-128"/>
              <a:cs typeface="+mn-cs"/>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Pavement Optimization</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5607" y="2307742"/>
            <a:ext cx="2058676" cy="362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8241" y="2939830"/>
            <a:ext cx="2111350" cy="299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9591" y="2585246"/>
            <a:ext cx="2098182" cy="3331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a:grpSpLocks noChangeAspect="1"/>
          </p:cNvGrpSpPr>
          <p:nvPr/>
        </p:nvGrpSpPr>
        <p:grpSpPr>
          <a:xfrm>
            <a:off x="287595" y="2348345"/>
            <a:ext cx="2018012" cy="3585124"/>
            <a:chOff x="469908" y="3547738"/>
            <a:chExt cx="1528793" cy="2716003"/>
          </a:xfrm>
        </p:grpSpPr>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3547738"/>
              <a:ext cx="1465301" cy="2716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908" y="5308014"/>
              <a:ext cx="362134" cy="2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2803021" y="6016239"/>
            <a:ext cx="1435693" cy="276999"/>
          </a:xfrm>
          <a:prstGeom prst="rect">
            <a:avLst/>
          </a:prstGeom>
          <a:noFill/>
        </p:spPr>
        <p:txBody>
          <a:bodyPr wrap="square" rtlCol="0">
            <a:spAutoFit/>
          </a:bodyPr>
          <a:lstStyle/>
          <a:p>
            <a:pPr algn="ctr" eaLnBrk="0" hangingPunct="0"/>
            <a:r>
              <a:rPr lang="en-US" sz="1200" b="1" dirty="0">
                <a:solidFill>
                  <a:srgbClr val="000000"/>
                </a:solidFill>
                <a:latin typeface="Verdana" charset="0"/>
                <a:ea typeface="ヒラギノ角ゴ Pro W3" charset="-128"/>
                <a:cs typeface="+mn-cs"/>
              </a:rPr>
              <a:t>Maximum Life</a:t>
            </a:r>
          </a:p>
        </p:txBody>
      </p:sp>
      <p:sp>
        <p:nvSpPr>
          <p:cNvPr id="10" name="TextBox 9"/>
          <p:cNvSpPr txBox="1"/>
          <p:nvPr/>
        </p:nvSpPr>
        <p:spPr>
          <a:xfrm>
            <a:off x="4717280" y="6016239"/>
            <a:ext cx="1762311" cy="461665"/>
          </a:xfrm>
          <a:prstGeom prst="rect">
            <a:avLst/>
          </a:prstGeom>
          <a:noFill/>
        </p:spPr>
        <p:txBody>
          <a:bodyPr wrap="square" rtlCol="0">
            <a:spAutoFit/>
          </a:bodyPr>
          <a:lstStyle/>
          <a:p>
            <a:pPr algn="ctr" eaLnBrk="0" hangingPunct="0"/>
            <a:r>
              <a:rPr lang="en-US" sz="1200" b="1" dirty="0">
                <a:solidFill>
                  <a:srgbClr val="000000"/>
                </a:solidFill>
                <a:latin typeface="Verdana" charset="0"/>
                <a:ea typeface="ヒラギノ角ゴ Pro W3" charset="-128"/>
                <a:cs typeface="+mn-cs"/>
              </a:rPr>
              <a:t>Minimum Construction Cost</a:t>
            </a:r>
          </a:p>
        </p:txBody>
      </p:sp>
      <p:sp>
        <p:nvSpPr>
          <p:cNvPr id="11" name="TextBox 10"/>
          <p:cNvSpPr txBox="1"/>
          <p:nvPr/>
        </p:nvSpPr>
        <p:spPr>
          <a:xfrm>
            <a:off x="6819544" y="6016239"/>
            <a:ext cx="1758229" cy="276999"/>
          </a:xfrm>
          <a:prstGeom prst="rect">
            <a:avLst/>
          </a:prstGeom>
          <a:noFill/>
        </p:spPr>
        <p:txBody>
          <a:bodyPr wrap="square" rtlCol="0">
            <a:spAutoFit/>
          </a:bodyPr>
          <a:lstStyle/>
          <a:p>
            <a:pPr algn="ctr" eaLnBrk="0" hangingPunct="0"/>
            <a:r>
              <a:rPr lang="en-US" sz="1200" b="1" dirty="0">
                <a:solidFill>
                  <a:srgbClr val="000000"/>
                </a:solidFill>
                <a:latin typeface="Verdana" charset="0"/>
                <a:ea typeface="ヒラギノ角ゴ Pro W3" charset="-128"/>
                <a:cs typeface="+mn-cs"/>
              </a:rPr>
              <a:t>Equivalent Cost</a:t>
            </a:r>
          </a:p>
        </p:txBody>
      </p:sp>
      <p:sp>
        <p:nvSpPr>
          <p:cNvPr id="12" name="TextBox 11"/>
          <p:cNvSpPr txBox="1"/>
          <p:nvPr/>
        </p:nvSpPr>
        <p:spPr>
          <a:xfrm>
            <a:off x="526604" y="6016239"/>
            <a:ext cx="1779003" cy="276999"/>
          </a:xfrm>
          <a:prstGeom prst="rect">
            <a:avLst/>
          </a:prstGeom>
          <a:noFill/>
        </p:spPr>
        <p:txBody>
          <a:bodyPr wrap="square" rtlCol="0">
            <a:spAutoFit/>
          </a:bodyPr>
          <a:lstStyle/>
          <a:p>
            <a:pPr algn="ctr" eaLnBrk="0" hangingPunct="0"/>
            <a:r>
              <a:rPr lang="en-US" sz="1200" b="1" dirty="0">
                <a:solidFill>
                  <a:srgbClr val="000000"/>
                </a:solidFill>
                <a:latin typeface="Verdana" charset="0"/>
                <a:ea typeface="ヒラギノ角ゴ Pro W3" charset="-128"/>
                <a:cs typeface="+mn-cs"/>
              </a:rPr>
              <a:t>Conventional Design</a:t>
            </a:r>
          </a:p>
        </p:txBody>
      </p:sp>
    </p:spTree>
    <p:extLst>
      <p:ext uri="{BB962C8B-B14F-4D97-AF65-F5344CB8AC3E}">
        <p14:creationId xmlns:p14="http://schemas.microsoft.com/office/powerpoint/2010/main" val="3780422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Full Scale APT - USACE</a:t>
            </a:r>
            <a:endParaRPr lang="en-US" sz="2400" dirty="0"/>
          </a:p>
        </p:txBody>
      </p:sp>
      <p:pic>
        <p:nvPicPr>
          <p:cNvPr id="4" name="Picture 9" descr="P2120049"/>
          <p:cNvPicPr>
            <a:picLocks noChangeAspect="1" noChangeArrowheads="1"/>
          </p:cNvPicPr>
          <p:nvPr/>
        </p:nvPicPr>
        <p:blipFill>
          <a:blip r:embed="rId2" cstate="screen"/>
          <a:srcRect/>
          <a:stretch>
            <a:fillRect/>
          </a:stretch>
        </p:blipFill>
        <p:spPr bwMode="auto">
          <a:xfrm>
            <a:off x="882570" y="2403810"/>
            <a:ext cx="8032830" cy="4301790"/>
          </a:xfrm>
          <a:prstGeom prst="rect">
            <a:avLst/>
          </a:prstGeom>
          <a:noFill/>
          <a:ln w="9525">
            <a:noFill/>
            <a:miter lim="800000"/>
            <a:headEnd/>
            <a:tailEnd/>
          </a:ln>
        </p:spPr>
      </p:pic>
      <p:pic>
        <p:nvPicPr>
          <p:cNvPr id="5" name="Picture 1"/>
          <p:cNvPicPr>
            <a:picLocks noChangeAspect="1" noChangeArrowheads="1"/>
          </p:cNvPicPr>
          <p:nvPr/>
        </p:nvPicPr>
        <p:blipFill>
          <a:blip r:embed="rId3" cstate="screen"/>
          <a:srcRect/>
          <a:stretch>
            <a:fillRect/>
          </a:stretch>
        </p:blipFill>
        <p:spPr bwMode="auto">
          <a:xfrm>
            <a:off x="76200" y="1752600"/>
            <a:ext cx="2768305" cy="3581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Full Scale APT</a:t>
            </a:r>
            <a:endParaRPr lang="en-US" sz="2400" dirty="0"/>
          </a:p>
        </p:txBody>
      </p:sp>
      <p:pic>
        <p:nvPicPr>
          <p:cNvPr id="840706" name="Picture 2"/>
          <p:cNvPicPr>
            <a:picLocks noChangeAspect="1" noChangeArrowheads="1"/>
          </p:cNvPicPr>
          <p:nvPr/>
        </p:nvPicPr>
        <p:blipFill>
          <a:blip r:embed="rId2" cstate="screen"/>
          <a:srcRect/>
          <a:stretch>
            <a:fillRect/>
          </a:stretch>
        </p:blipFill>
        <p:spPr bwMode="auto">
          <a:xfrm>
            <a:off x="561975" y="1400175"/>
            <a:ext cx="4467225" cy="2638425"/>
          </a:xfrm>
          <a:prstGeom prst="rect">
            <a:avLst/>
          </a:prstGeom>
          <a:noFill/>
          <a:ln w="9525">
            <a:noFill/>
            <a:miter lim="800000"/>
            <a:headEnd/>
            <a:tailEnd/>
          </a:ln>
        </p:spPr>
      </p:pic>
      <p:pic>
        <p:nvPicPr>
          <p:cNvPr id="840707" name="Picture 3"/>
          <p:cNvPicPr>
            <a:picLocks noChangeAspect="1" noChangeArrowheads="1"/>
          </p:cNvPicPr>
          <p:nvPr/>
        </p:nvPicPr>
        <p:blipFill>
          <a:blip r:embed="rId3" cstate="screen"/>
          <a:srcRect/>
          <a:stretch>
            <a:fillRect/>
          </a:stretch>
        </p:blipFill>
        <p:spPr bwMode="auto">
          <a:xfrm>
            <a:off x="5314950" y="1066800"/>
            <a:ext cx="3600450" cy="2785423"/>
          </a:xfrm>
          <a:prstGeom prst="rect">
            <a:avLst/>
          </a:prstGeom>
          <a:noFill/>
          <a:ln w="9525">
            <a:noFill/>
            <a:miter lim="800000"/>
            <a:headEnd/>
            <a:tailEnd/>
          </a:ln>
        </p:spPr>
      </p:pic>
      <p:pic>
        <p:nvPicPr>
          <p:cNvPr id="840709" name="Picture 5"/>
          <p:cNvPicPr>
            <a:picLocks noChangeAspect="1" noChangeArrowheads="1"/>
          </p:cNvPicPr>
          <p:nvPr/>
        </p:nvPicPr>
        <p:blipFill>
          <a:blip r:embed="rId4" cstate="screen"/>
          <a:srcRect/>
          <a:stretch>
            <a:fillRect/>
          </a:stretch>
        </p:blipFill>
        <p:spPr bwMode="auto">
          <a:xfrm>
            <a:off x="5323987" y="3886200"/>
            <a:ext cx="3515213" cy="2819400"/>
          </a:xfrm>
          <a:prstGeom prst="rect">
            <a:avLst/>
          </a:prstGeom>
          <a:noFill/>
          <a:ln w="9525">
            <a:noFill/>
            <a:miter lim="800000"/>
            <a:headEnd/>
            <a:tailEnd/>
          </a:ln>
        </p:spPr>
      </p:pic>
      <p:pic>
        <p:nvPicPr>
          <p:cNvPr id="840710" name="Picture 6"/>
          <p:cNvPicPr>
            <a:picLocks noChangeAspect="1" noChangeArrowheads="1"/>
          </p:cNvPicPr>
          <p:nvPr/>
        </p:nvPicPr>
        <p:blipFill>
          <a:blip r:embed="rId5" cstate="screen"/>
          <a:srcRect/>
          <a:stretch>
            <a:fillRect/>
          </a:stretch>
        </p:blipFill>
        <p:spPr bwMode="auto">
          <a:xfrm>
            <a:off x="781050" y="3886200"/>
            <a:ext cx="417195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50" name="Picture 6" descr="http://tractors-my.test.hastdeer.com.au/images/ApprovedImages/Home_Advertising_and_Promotions_Intelligent_compaction_update/C484196.jpg"/>
          <p:cNvPicPr>
            <a:picLocks noChangeAspect="1" noChangeArrowheads="1"/>
          </p:cNvPicPr>
          <p:nvPr/>
        </p:nvPicPr>
        <p:blipFill>
          <a:blip r:embed="rId3" cstate="print"/>
          <a:srcRect/>
          <a:stretch>
            <a:fillRect/>
          </a:stretch>
        </p:blipFill>
        <p:spPr bwMode="auto">
          <a:xfrm>
            <a:off x="2895600" y="1676400"/>
            <a:ext cx="3219450" cy="4829175"/>
          </a:xfrm>
          <a:prstGeom prst="rect">
            <a:avLst/>
          </a:prstGeom>
          <a:effectLst>
            <a:softEdge rad="31750"/>
          </a:effectLst>
        </p:spPr>
      </p:pic>
      <p:sp>
        <p:nvSpPr>
          <p:cNvPr id="11" name="Rectangle 2"/>
          <p:cNvSpPr>
            <a:spLocks noGrp="1" noChangeArrowheads="1"/>
          </p:cNvSpPr>
          <p:nvPr>
            <p:ph type="title"/>
          </p:nvPr>
        </p:nvSpPr>
        <p:spPr/>
        <p:txBody>
          <a:bodyPr/>
          <a:lstStyle/>
          <a:p>
            <a:pPr eaLnBrk="1" hangingPunct="1"/>
            <a:r>
              <a:rPr lang="en-US" dirty="0" smtClean="0"/>
              <a:t>Related Technologies</a:t>
            </a:r>
          </a:p>
        </p:txBody>
      </p:sp>
      <p:sp>
        <p:nvSpPr>
          <p:cNvPr id="15" name="Text Box 7"/>
          <p:cNvSpPr txBox="1">
            <a:spLocks noChangeArrowheads="1"/>
          </p:cNvSpPr>
          <p:nvPr/>
        </p:nvSpPr>
        <p:spPr bwMode="auto">
          <a:xfrm>
            <a:off x="3286125" y="5638800"/>
            <a:ext cx="2438400" cy="707886"/>
          </a:xfrm>
          <a:prstGeom prst="rect">
            <a:avLst/>
          </a:prstGeom>
          <a:solidFill>
            <a:schemeClr val="bg1">
              <a:alpha val="50000"/>
            </a:schemeClr>
          </a:solidFill>
          <a:ln w="9525">
            <a:noFill/>
            <a:miter lim="800000"/>
            <a:headEnd/>
            <a:tailEnd/>
          </a:ln>
          <a:effectLst/>
        </p:spPr>
        <p:txBody>
          <a:bodyPr wrap="square">
            <a:spAutoFit/>
          </a:bodyPr>
          <a:lstStyle/>
          <a:p>
            <a:pPr algn="ctr" fontAlgn="auto">
              <a:spcBef>
                <a:spcPct val="50000"/>
              </a:spcBef>
              <a:spcAft>
                <a:spcPts val="0"/>
              </a:spcAft>
            </a:pPr>
            <a:r>
              <a:rPr lang="en-US" sz="2000" dirty="0">
                <a:solidFill>
                  <a:srgbClr val="000000"/>
                </a:solidFill>
                <a:cs typeface="+mn-cs"/>
              </a:rPr>
              <a:t>Intelligent Compaction</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348" y="2133600"/>
            <a:ext cx="8484936" cy="3849647"/>
          </a:xfrm>
          <a:prstGeom prst="rect">
            <a:avLst/>
          </a:prstGeom>
          <a:ln w="38100" cap="sq">
            <a:solidFill>
              <a:srgbClr val="000000"/>
            </a:solidFill>
            <a:prstDash val="solid"/>
            <a:miter lim="800000"/>
          </a:ln>
          <a:effectLst>
            <a:outerShdw blurRad="50800" dist="38100" dir="2700000" algn="tl" rotWithShape="0">
              <a:srgbClr val="000000">
                <a:alpha val="43000"/>
              </a:srgbClr>
            </a:outerShdw>
            <a:softEdge rad="127000"/>
          </a:effectLst>
        </p:spPr>
      </p:pic>
      <p:sp>
        <p:nvSpPr>
          <p:cNvPr id="3" name="TextBox 2"/>
          <p:cNvSpPr txBox="1"/>
          <p:nvPr/>
        </p:nvSpPr>
        <p:spPr>
          <a:xfrm>
            <a:off x="228600" y="152400"/>
            <a:ext cx="6858000" cy="461665"/>
          </a:xfrm>
          <a:prstGeom prst="rect">
            <a:avLst/>
          </a:prstGeom>
          <a:noFill/>
        </p:spPr>
        <p:txBody>
          <a:bodyPr wrap="square" rtlCol="0">
            <a:spAutoFit/>
          </a:bodyPr>
          <a:lstStyle/>
          <a:p>
            <a:pPr fontAlgn="auto">
              <a:spcBef>
                <a:spcPts val="0"/>
              </a:spcBef>
              <a:spcAft>
                <a:spcPts val="0"/>
              </a:spcAft>
            </a:pPr>
            <a:r>
              <a:rPr lang="en-US" sz="2400" dirty="0">
                <a:solidFill>
                  <a:srgbClr val="FFFFFF"/>
                </a:solidFill>
                <a:latin typeface="Verdana"/>
                <a:cs typeface="+mn-cs"/>
              </a:rPr>
              <a:t>Intelligent Compaction Research</a:t>
            </a:r>
          </a:p>
        </p:txBody>
      </p:sp>
    </p:spTree>
    <p:extLst>
      <p:ext uri="{BB962C8B-B14F-4D97-AF65-F5344CB8AC3E}">
        <p14:creationId xmlns:p14="http://schemas.microsoft.com/office/powerpoint/2010/main" val="3176727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4783" y="1310517"/>
            <a:ext cx="7915818" cy="5213866"/>
            <a:chOff x="694782" y="1459468"/>
            <a:chExt cx="7997513" cy="5398532"/>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94782" y="1600200"/>
              <a:ext cx="3724818" cy="5207650"/>
            </a:xfrm>
            <a:prstGeom prst="rect">
              <a:avLst/>
            </a:prstGeom>
            <a:noFill/>
            <a:ln>
              <a:no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953001" y="1630112"/>
              <a:ext cx="3739294" cy="5227888"/>
            </a:xfrm>
            <a:prstGeom prst="rect">
              <a:avLst/>
            </a:prstGeom>
            <a:noFill/>
            <a:ln>
              <a:noFill/>
            </a:ln>
          </p:spPr>
        </p:pic>
        <p:sp>
          <p:nvSpPr>
            <p:cNvPr id="7" name="TextBox 6"/>
            <p:cNvSpPr txBox="1"/>
            <p:nvPr/>
          </p:nvSpPr>
          <p:spPr>
            <a:xfrm>
              <a:off x="1226276" y="1459468"/>
              <a:ext cx="2589170"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Arial"/>
                  <a:cs typeface="+mn-cs"/>
                </a:rPr>
                <a:t>TX160 Stabilized  &lt;0.2”</a:t>
              </a:r>
            </a:p>
          </p:txBody>
        </p:sp>
        <p:sp>
          <p:nvSpPr>
            <p:cNvPr id="8" name="TextBox 7"/>
            <p:cNvSpPr txBox="1"/>
            <p:nvPr/>
          </p:nvSpPr>
          <p:spPr>
            <a:xfrm>
              <a:off x="6019800" y="1459468"/>
              <a:ext cx="2193486"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Arial"/>
                  <a:cs typeface="+mn-cs"/>
                </a:rPr>
                <a:t>Unstabilized ~ 1”</a:t>
              </a:r>
            </a:p>
          </p:txBody>
        </p:sp>
      </p:grpSp>
      <p:sp>
        <p:nvSpPr>
          <p:cNvPr id="4" name="Title 3"/>
          <p:cNvSpPr>
            <a:spLocks noGrp="1"/>
          </p:cNvSpPr>
          <p:nvPr>
            <p:ph type="title"/>
          </p:nvPr>
        </p:nvSpPr>
        <p:spPr/>
        <p:txBody>
          <a:bodyPr/>
          <a:lstStyle/>
          <a:p>
            <a:r>
              <a:rPr lang="en-US" dirty="0" smtClean="0"/>
              <a:t>TX160 geogrid reduced permanent cyclic deflection subject to 100 psi cyclic stress.</a:t>
            </a:r>
            <a:endParaRPr lang="en-US" dirty="0"/>
          </a:p>
        </p:txBody>
      </p:sp>
      <p:sp>
        <p:nvSpPr>
          <p:cNvPr id="9" name="Slide Number Placeholder 3"/>
          <p:cNvSpPr>
            <a:spLocks noGrp="1"/>
          </p:cNvSpPr>
          <p:nvPr>
            <p:ph type="sldNum" sz="quarter" idx="15"/>
          </p:nvPr>
        </p:nvSpPr>
        <p:spPr>
          <a:xfrm>
            <a:off x="6984242" y="6553200"/>
            <a:ext cx="2133600" cy="286603"/>
          </a:xfrm>
          <a:prstGeom prst="rect">
            <a:avLst/>
          </a:prstGeom>
        </p:spPr>
        <p:txBody>
          <a:bodyPr/>
          <a:lstStyle/>
          <a:p>
            <a:fld id="{DD85D33F-F4C7-43E8-9D04-F03D2D804A58}" type="slidenum">
              <a:rPr lang="en-US" smtClean="0">
                <a:solidFill>
                  <a:prstClr val="white"/>
                </a:solidFill>
              </a:rPr>
              <a:pPr/>
              <a:t>78</a:t>
            </a:fld>
            <a:endParaRPr lang="en-US" dirty="0">
              <a:solidFill>
                <a:prstClr val="white"/>
              </a:solidFill>
            </a:endParaRPr>
          </a:p>
        </p:txBody>
      </p:sp>
    </p:spTree>
    <p:extLst>
      <p:ext uri="{BB962C8B-B14F-4D97-AF65-F5344CB8AC3E}">
        <p14:creationId xmlns:p14="http://schemas.microsoft.com/office/powerpoint/2010/main" val="1912611135"/>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57200" y="4705350"/>
            <a:ext cx="8229600" cy="930274"/>
          </a:xfrm>
        </p:spPr>
        <p:txBody>
          <a:bodyPr>
            <a:normAutofit/>
          </a:bodyPr>
          <a:lstStyle/>
          <a:p>
            <a:r>
              <a:rPr lang="en-US" b="0" dirty="0"/>
              <a:t>Tensar International </a:t>
            </a:r>
            <a:r>
              <a:rPr lang="en-US" b="0" dirty="0" smtClean="0"/>
              <a:t>Corporation</a:t>
            </a:r>
            <a:endParaRPr lang="en-US" dirty="0" smtClean="0"/>
          </a:p>
        </p:txBody>
      </p:sp>
      <p:sp>
        <p:nvSpPr>
          <p:cNvPr id="6" name="Title 5"/>
          <p:cNvSpPr>
            <a:spLocks noGrp="1"/>
          </p:cNvSpPr>
          <p:nvPr>
            <p:ph type="title"/>
          </p:nvPr>
        </p:nvSpPr>
        <p:spPr>
          <a:xfrm>
            <a:off x="457200" y="1882775"/>
            <a:ext cx="8229600" cy="1817688"/>
          </a:xfrm>
        </p:spPr>
        <p:txBody>
          <a:bodyPr/>
          <a:lstStyle/>
          <a:p>
            <a:r>
              <a:rPr lang="en-US" dirty="0" smtClean="0"/>
              <a:t>SpectraPave4 PRO™ Version 4.6</a:t>
            </a:r>
            <a:br>
              <a:rPr lang="en-US" dirty="0" smtClean="0"/>
            </a:br>
            <a:r>
              <a:rPr lang="en-US" dirty="0" smtClean="0"/>
              <a:t>Design Methodology and Software</a:t>
            </a:r>
            <a:endParaRPr lang="en-US" dirty="0"/>
          </a:p>
        </p:txBody>
      </p:sp>
    </p:spTree>
    <p:extLst>
      <p:ext uri="{BB962C8B-B14F-4D97-AF65-F5344CB8AC3E}">
        <p14:creationId xmlns:p14="http://schemas.microsoft.com/office/powerpoint/2010/main" val="602538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285937" y="259976"/>
            <a:ext cx="7356475" cy="533400"/>
          </a:xfrm>
        </p:spPr>
        <p:txBody>
          <a:bodyPr/>
          <a:lstStyle/>
          <a:p>
            <a:r>
              <a:rPr lang="en-US" sz="2400" dirty="0"/>
              <a:t>Roadway </a:t>
            </a:r>
            <a:r>
              <a:rPr lang="en-US" sz="2400" dirty="0" smtClean="0"/>
              <a:t>Applications: </a:t>
            </a:r>
            <a:r>
              <a:rPr lang="en-US" sz="2400" dirty="0"/>
              <a:t>Definitions</a:t>
            </a:r>
          </a:p>
        </p:txBody>
      </p:sp>
      <p:sp>
        <p:nvSpPr>
          <p:cNvPr id="226307" name="Rectangle 3"/>
          <p:cNvSpPr>
            <a:spLocks noGrp="1" noChangeArrowheads="1"/>
          </p:cNvSpPr>
          <p:nvPr>
            <p:ph type="body" idx="1"/>
          </p:nvPr>
        </p:nvSpPr>
        <p:spPr>
          <a:xfrm>
            <a:off x="3419475" y="1914710"/>
            <a:ext cx="5724525" cy="1917700"/>
          </a:xfrm>
        </p:spPr>
        <p:txBody>
          <a:bodyPr/>
          <a:lstStyle/>
          <a:p>
            <a:pPr>
              <a:buNone/>
            </a:pPr>
            <a:r>
              <a:rPr lang="en-US" sz="2000" dirty="0" smtClean="0"/>
              <a:t>	</a:t>
            </a:r>
            <a:r>
              <a:rPr lang="en-US" dirty="0" smtClean="0"/>
              <a:t>Used </a:t>
            </a:r>
            <a:r>
              <a:rPr lang="en-US" dirty="0"/>
              <a:t>to provide a competent temporary road surface or a stable foundation layer for a permanent road when </a:t>
            </a:r>
            <a:r>
              <a:rPr lang="en-US" u="sng" dirty="0">
                <a:solidFill>
                  <a:srgbClr val="FF3300"/>
                </a:solidFill>
              </a:rPr>
              <a:t>weak subgrade conditions</a:t>
            </a:r>
            <a:r>
              <a:rPr lang="en-US" dirty="0"/>
              <a:t> are encountered.</a:t>
            </a:r>
          </a:p>
        </p:txBody>
      </p:sp>
      <p:pic>
        <p:nvPicPr>
          <p:cNvPr id="226308" name="Picture 4"/>
          <p:cNvPicPr>
            <a:picLocks noChangeArrowheads="1"/>
          </p:cNvPicPr>
          <p:nvPr/>
        </p:nvPicPr>
        <p:blipFill>
          <a:blip r:embed="rId2" cstate="print"/>
          <a:srcRect/>
          <a:stretch>
            <a:fillRect/>
          </a:stretch>
        </p:blipFill>
        <p:spPr bwMode="auto">
          <a:xfrm>
            <a:off x="410416" y="1734765"/>
            <a:ext cx="2879725" cy="1881187"/>
          </a:xfrm>
          <a:prstGeom prst="rect">
            <a:avLst/>
          </a:prstGeom>
          <a:noFill/>
          <a:ln w="31750" algn="ctr">
            <a:noFill/>
            <a:miter lim="800000"/>
            <a:headEnd/>
            <a:tailEnd/>
          </a:ln>
          <a:effectLst/>
        </p:spPr>
      </p:pic>
      <p:pic>
        <p:nvPicPr>
          <p:cNvPr id="226309" name="Picture 5" descr="banner"/>
          <p:cNvPicPr>
            <a:picLocks noChangeAspect="1" noChangeArrowheads="1"/>
          </p:cNvPicPr>
          <p:nvPr/>
        </p:nvPicPr>
        <p:blipFill>
          <a:blip r:embed="rId3" cstate="print"/>
          <a:srcRect/>
          <a:stretch>
            <a:fillRect/>
          </a:stretch>
        </p:blipFill>
        <p:spPr bwMode="auto">
          <a:xfrm>
            <a:off x="383522" y="4396815"/>
            <a:ext cx="2881312" cy="1801813"/>
          </a:xfrm>
          <a:prstGeom prst="rect">
            <a:avLst/>
          </a:prstGeom>
          <a:noFill/>
          <a:ln w="28575" algn="ctr">
            <a:noFill/>
            <a:miter lim="800000"/>
            <a:headEnd/>
            <a:tailEnd/>
          </a:ln>
          <a:effectLst/>
        </p:spPr>
      </p:pic>
      <p:sp>
        <p:nvSpPr>
          <p:cNvPr id="226310" name="Text Box 6"/>
          <p:cNvSpPr txBox="1">
            <a:spLocks noChangeArrowheads="1"/>
          </p:cNvSpPr>
          <p:nvPr/>
        </p:nvSpPr>
        <p:spPr bwMode="auto">
          <a:xfrm>
            <a:off x="220568" y="3624263"/>
            <a:ext cx="5185149" cy="400110"/>
          </a:xfrm>
          <a:prstGeom prst="rect">
            <a:avLst/>
          </a:prstGeom>
          <a:noFill/>
          <a:ln w="9525">
            <a:noFill/>
            <a:miter lim="800000"/>
            <a:headEnd/>
            <a:tailEnd/>
          </a:ln>
          <a:effectLst/>
        </p:spPr>
        <p:txBody>
          <a:bodyPr wrap="square">
            <a:spAutoFit/>
          </a:bodyPr>
          <a:lstStyle/>
          <a:p>
            <a:pPr>
              <a:spcBef>
                <a:spcPct val="50000"/>
              </a:spcBef>
            </a:pPr>
            <a:r>
              <a:rPr lang="en-US" sz="2000" dirty="0">
                <a:solidFill>
                  <a:srgbClr val="000000"/>
                </a:solidFill>
                <a:latin typeface="Verdana"/>
                <a:cs typeface="Arial" charset="0"/>
              </a:rPr>
              <a:t>Subgrade </a:t>
            </a:r>
            <a:r>
              <a:rPr lang="en-US" sz="2000" dirty="0" smtClean="0">
                <a:solidFill>
                  <a:srgbClr val="000000"/>
                </a:solidFill>
                <a:latin typeface="Verdana"/>
                <a:cs typeface="Arial" charset="0"/>
              </a:rPr>
              <a:t>Stabilization</a:t>
            </a:r>
            <a:endParaRPr lang="en-US" sz="2000" dirty="0">
              <a:solidFill>
                <a:srgbClr val="000000"/>
              </a:solidFill>
              <a:latin typeface="Verdana"/>
              <a:cs typeface="Arial" charset="0"/>
            </a:endParaRPr>
          </a:p>
        </p:txBody>
      </p:sp>
      <p:sp>
        <p:nvSpPr>
          <p:cNvPr id="226311" name="Text Box 7"/>
          <p:cNvSpPr txBox="1">
            <a:spLocks noChangeArrowheads="1"/>
          </p:cNvSpPr>
          <p:nvPr/>
        </p:nvSpPr>
        <p:spPr bwMode="auto">
          <a:xfrm>
            <a:off x="247462" y="6207872"/>
            <a:ext cx="5642350" cy="400110"/>
          </a:xfrm>
          <a:prstGeom prst="rect">
            <a:avLst/>
          </a:prstGeom>
          <a:noFill/>
          <a:ln w="9525">
            <a:noFill/>
            <a:miter lim="800000"/>
            <a:headEnd/>
            <a:tailEnd/>
          </a:ln>
          <a:effectLst/>
        </p:spPr>
        <p:txBody>
          <a:bodyPr wrap="square">
            <a:spAutoFit/>
          </a:bodyPr>
          <a:lstStyle/>
          <a:p>
            <a:pPr>
              <a:spcBef>
                <a:spcPct val="50000"/>
              </a:spcBef>
            </a:pPr>
            <a:r>
              <a:rPr lang="en-US" sz="2000" dirty="0" smtClean="0">
                <a:solidFill>
                  <a:srgbClr val="000000"/>
                </a:solidFill>
                <a:latin typeface="Verdana"/>
                <a:cs typeface="Arial" charset="0"/>
              </a:rPr>
              <a:t>Pavement Optimization</a:t>
            </a:r>
            <a:endParaRPr lang="en-US" sz="2000" dirty="0">
              <a:solidFill>
                <a:srgbClr val="000000"/>
              </a:solidFill>
              <a:latin typeface="Verdana"/>
              <a:cs typeface="Arial" charset="0"/>
            </a:endParaRPr>
          </a:p>
        </p:txBody>
      </p:sp>
      <p:sp>
        <p:nvSpPr>
          <p:cNvPr id="226312" name="Rectangle 8"/>
          <p:cNvSpPr>
            <a:spLocks noChangeArrowheads="1"/>
          </p:cNvSpPr>
          <p:nvPr/>
        </p:nvSpPr>
        <p:spPr bwMode="auto">
          <a:xfrm>
            <a:off x="3244664" y="4592637"/>
            <a:ext cx="5724525" cy="2265363"/>
          </a:xfrm>
          <a:prstGeom prst="rect">
            <a:avLst/>
          </a:prstGeom>
          <a:noFill/>
          <a:ln w="9525">
            <a:noFill/>
            <a:miter lim="800000"/>
            <a:headEnd/>
            <a:tailEnd/>
          </a:ln>
          <a:effectLst/>
        </p:spPr>
        <p:txBody>
          <a:bodyPr/>
          <a:lstStyle/>
          <a:p>
            <a:pPr marL="342900" indent="-342900">
              <a:lnSpc>
                <a:spcPct val="90000"/>
              </a:lnSpc>
              <a:spcBef>
                <a:spcPct val="20000"/>
              </a:spcBef>
            </a:pPr>
            <a:r>
              <a:rPr lang="en-US" sz="2000" dirty="0" smtClean="0">
                <a:solidFill>
                  <a:srgbClr val="000000"/>
                </a:solidFill>
                <a:latin typeface="Arial" charset="0"/>
                <a:cs typeface="Arial" charset="0"/>
              </a:rPr>
              <a:t>	</a:t>
            </a:r>
            <a:r>
              <a:rPr lang="en-US" dirty="0" smtClean="0">
                <a:solidFill>
                  <a:srgbClr val="000000"/>
                </a:solidFill>
                <a:latin typeface="Verdana"/>
                <a:cs typeface="Arial" charset="0"/>
              </a:rPr>
              <a:t>Enhanced </a:t>
            </a:r>
            <a:r>
              <a:rPr lang="en-US" dirty="0">
                <a:solidFill>
                  <a:srgbClr val="000000"/>
                </a:solidFill>
                <a:latin typeface="Verdana"/>
                <a:cs typeface="Arial" charset="0"/>
              </a:rPr>
              <a:t>performance or thickness reduction of a permanent road when constructed on a relatively </a:t>
            </a:r>
            <a:r>
              <a:rPr lang="en-US" u="sng" dirty="0">
                <a:solidFill>
                  <a:srgbClr val="FF3300"/>
                </a:solidFill>
                <a:latin typeface="Verdana"/>
                <a:cs typeface="Arial" charset="0"/>
              </a:rPr>
              <a:t>firm foundation</a:t>
            </a:r>
            <a:r>
              <a:rPr lang="en-US" dirty="0">
                <a:solidFill>
                  <a:srgbClr val="FF3300"/>
                </a:solidFill>
                <a:latin typeface="Verdana"/>
                <a:cs typeface="Arial" charset="0"/>
              </a:rPr>
              <a:t>. </a:t>
            </a:r>
          </a:p>
        </p:txBody>
      </p:sp>
    </p:spTree>
    <p:extLst>
      <p:ext uri="{BB962C8B-B14F-4D97-AF65-F5344CB8AC3E}">
        <p14:creationId xmlns:p14="http://schemas.microsoft.com/office/powerpoint/2010/main" val="2129228427"/>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Roadway Section Design Methodologies</a:t>
            </a:r>
          </a:p>
        </p:txBody>
      </p:sp>
      <p:sp>
        <p:nvSpPr>
          <p:cNvPr id="3" name="Text Placeholder 2"/>
          <p:cNvSpPr>
            <a:spLocks noGrp="1"/>
          </p:cNvSpPr>
          <p:nvPr>
            <p:ph type="body" sz="quarter" idx="13"/>
          </p:nvPr>
        </p:nvSpPr>
        <p:spPr/>
        <p:txBody>
          <a:bodyPr/>
          <a:lstStyle/>
          <a:p>
            <a:r>
              <a:rPr lang="en-US" sz="2400" b="1" dirty="0"/>
              <a:t>Pavement Optimization: AASHTO Flexible Pavement Design</a:t>
            </a:r>
          </a:p>
          <a:p>
            <a:pPr lvl="1"/>
            <a:endParaRPr lang="en-US" sz="1400" dirty="0" smtClean="0"/>
          </a:p>
          <a:p>
            <a:pPr lvl="1"/>
            <a:r>
              <a:rPr lang="en-US" sz="1400" dirty="0" smtClean="0"/>
              <a:t>Applicable </a:t>
            </a:r>
            <a:r>
              <a:rPr lang="en-US" sz="1400" dirty="0"/>
              <a:t>to asphalt-surfaced roads (related method available for gravel-surfaced roads</a:t>
            </a:r>
            <a:r>
              <a:rPr lang="en-US" sz="1400" dirty="0" smtClean="0"/>
              <a:t>)</a:t>
            </a:r>
          </a:p>
          <a:p>
            <a:pPr lvl="1"/>
            <a:endParaRPr lang="en-US" sz="1400" dirty="0"/>
          </a:p>
          <a:p>
            <a:pPr lvl="1"/>
            <a:r>
              <a:rPr lang="en-US" sz="1400" dirty="0"/>
              <a:t>Empirical method (AASHTO 93) based on AASHO Road Test and subsequent research – basis for SpectraPave4-PRO</a:t>
            </a:r>
          </a:p>
          <a:p>
            <a:pPr lvl="1"/>
            <a:endParaRPr lang="en-US" sz="1400" dirty="0" smtClean="0"/>
          </a:p>
          <a:p>
            <a:pPr lvl="1"/>
            <a:r>
              <a:rPr lang="en-US" sz="1400" dirty="0" smtClean="0"/>
              <a:t>Geosynthetics </a:t>
            </a:r>
            <a:r>
              <a:rPr lang="en-US" sz="1400" dirty="0"/>
              <a:t>included in compliance with AASHTO </a:t>
            </a:r>
            <a:r>
              <a:rPr lang="en-US" sz="1400" dirty="0" smtClean="0"/>
              <a:t>R50-09</a:t>
            </a:r>
          </a:p>
          <a:p>
            <a:pPr lvl="1"/>
            <a:endParaRPr lang="en-US" sz="1400" dirty="0" smtClean="0"/>
          </a:p>
          <a:p>
            <a:pPr lvl="1"/>
            <a:r>
              <a:rPr lang="en-US" sz="1400" dirty="0" smtClean="0"/>
              <a:t>Geogrid effect quantified using modified layer coefficient for Mechanically Stabilized Layer (MSL)</a:t>
            </a:r>
            <a:endParaRPr lang="en-US" sz="1400" dirty="0"/>
          </a:p>
          <a:p>
            <a:pPr lvl="1"/>
            <a:endParaRPr lang="en-US" sz="1400" dirty="0" smtClean="0"/>
          </a:p>
          <a:p>
            <a:pPr lvl="1"/>
            <a:r>
              <a:rPr lang="en-US" sz="1400" dirty="0" smtClean="0"/>
              <a:t>AASHTO </a:t>
            </a:r>
            <a:r>
              <a:rPr lang="en-US" sz="1400" dirty="0"/>
              <a:t>MEPDG uses mechanistic-empirical approach – geosynthetic inclusion currently under development</a:t>
            </a:r>
          </a:p>
          <a:p>
            <a:pPr lvl="1"/>
            <a:endParaRPr lang="en-US" sz="1400" dirty="0"/>
          </a:p>
          <a:p>
            <a:endParaRPr lang="en-US" sz="1400" dirty="0"/>
          </a:p>
        </p:txBody>
      </p:sp>
    </p:spTree>
    <p:extLst>
      <p:ext uri="{BB962C8B-B14F-4D97-AF65-F5344CB8AC3E}">
        <p14:creationId xmlns:p14="http://schemas.microsoft.com/office/powerpoint/2010/main" val="226342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79" y="103909"/>
            <a:ext cx="6907212" cy="762000"/>
          </a:xfrm>
        </p:spPr>
        <p:txBody>
          <a:bodyPr/>
          <a:lstStyle/>
          <a:p>
            <a:r>
              <a:rPr lang="en-US" sz="2400" dirty="0" smtClean="0"/>
              <a:t>Performance Validation Testing –</a:t>
            </a:r>
            <a:br>
              <a:rPr lang="en-US" sz="2400" dirty="0" smtClean="0"/>
            </a:br>
            <a:r>
              <a:rPr lang="en-US" sz="2400" dirty="0" smtClean="0"/>
              <a:t>Full Scale APT</a:t>
            </a:r>
            <a:endParaRPr lang="en-US" sz="2400" dirty="0"/>
          </a:p>
        </p:txBody>
      </p:sp>
      <p:pic>
        <p:nvPicPr>
          <p:cNvPr id="6" name="Picture 4" descr="hvs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299" y="1905000"/>
            <a:ext cx="4267200"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HVS%20Wheel%20Loa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0337" y="1905000"/>
            <a:ext cx="42672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Effects of Pavement Section Geometry</a:t>
            </a:r>
            <a:endParaRPr lang="en-US" dirty="0"/>
          </a:p>
        </p:txBody>
      </p:sp>
      <p:sp>
        <p:nvSpPr>
          <p:cNvPr id="3" name="Text Placeholder 2"/>
          <p:cNvSpPr>
            <a:spLocks noGrp="1"/>
          </p:cNvSpPr>
          <p:nvPr>
            <p:ph type="body" sz="quarter" idx="13"/>
          </p:nvPr>
        </p:nvSpPr>
        <p:spPr>
          <a:xfrm>
            <a:off x="465745" y="1721465"/>
            <a:ext cx="8229600" cy="4781884"/>
          </a:xfrm>
        </p:spPr>
        <p:txBody>
          <a:bodyPr/>
          <a:lstStyle/>
          <a:p>
            <a:r>
              <a:rPr lang="en-US" sz="1600" dirty="0" smtClean="0"/>
              <a:t>The benefit of geogrid in the pavement section varies based on:</a:t>
            </a:r>
          </a:p>
          <a:p>
            <a:pPr lvl="1"/>
            <a:r>
              <a:rPr lang="en-US" sz="1600" dirty="0" smtClean="0"/>
              <a:t>Asphalt thickness</a:t>
            </a:r>
          </a:p>
          <a:p>
            <a:pPr lvl="1"/>
            <a:r>
              <a:rPr lang="en-US" sz="1600" dirty="0" smtClean="0"/>
              <a:t>Aggregate thickness</a:t>
            </a:r>
          </a:p>
          <a:p>
            <a:pPr lvl="1"/>
            <a:r>
              <a:rPr lang="en-US" sz="1600" dirty="0" smtClean="0"/>
              <a:t>Subgrade support</a:t>
            </a:r>
          </a:p>
          <a:p>
            <a:pPr lvl="1"/>
            <a:r>
              <a:rPr lang="en-US" sz="1600" dirty="0" smtClean="0"/>
              <a:t>Geogrid type</a:t>
            </a:r>
          </a:p>
          <a:p>
            <a:endParaRPr lang="en-US" sz="1600" dirty="0"/>
          </a:p>
          <a:p>
            <a:r>
              <a:rPr lang="en-US" sz="1600" dirty="0" smtClean="0"/>
              <a:t>Early software (including </a:t>
            </a:r>
            <a:r>
              <a:rPr lang="en-US" sz="1600" dirty="0" err="1" smtClean="0"/>
              <a:t>SpectraPave</a:t>
            </a:r>
            <a:r>
              <a:rPr lang="en-US" sz="1600" dirty="0" smtClean="0"/>
              <a:t> and SpectraPave2) used constant Traffic Benefit Ratios (TBRs) based on limited experience and research – this was the best approximation possible but was understood as such</a:t>
            </a:r>
          </a:p>
          <a:p>
            <a:endParaRPr lang="en-US" sz="1600" dirty="0"/>
          </a:p>
          <a:p>
            <a:r>
              <a:rPr lang="en-US" sz="1600" dirty="0" smtClean="0"/>
              <a:t>SpectraPave4-PRO is the </a:t>
            </a:r>
            <a:r>
              <a:rPr lang="en-US" sz="1600" b="1" u="sng" dirty="0" smtClean="0"/>
              <a:t>only</a:t>
            </a:r>
            <a:r>
              <a:rPr lang="en-US" sz="1600" dirty="0" smtClean="0"/>
              <a:t> available software that uses variable TBR (via modified layer coefficients) based on full scale testing and pavement section geometry</a:t>
            </a:r>
          </a:p>
          <a:p>
            <a:endParaRPr lang="en-US" sz="1600" dirty="0"/>
          </a:p>
          <a:p>
            <a:r>
              <a:rPr lang="en-US" sz="1600" dirty="0" smtClean="0"/>
              <a:t>SpectraPave4-PRO also considers the differences in failure mechanisms with varying AC thickness</a:t>
            </a:r>
            <a:endParaRPr lang="en-US" sz="1600" dirty="0"/>
          </a:p>
        </p:txBody>
      </p:sp>
    </p:spTree>
    <p:extLst>
      <p:ext uri="{BB962C8B-B14F-4D97-AF65-F5344CB8AC3E}">
        <p14:creationId xmlns:p14="http://schemas.microsoft.com/office/powerpoint/2010/main" val="2485060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en-US" dirty="0" smtClean="0"/>
              <a:t>ARA-Berg </a:t>
            </a:r>
            <a:r>
              <a:rPr lang="en-US" altLang="en-US" dirty="0"/>
              <a:t>SpectraPave4-PRO Peer Review </a:t>
            </a:r>
            <a:endParaRPr lang="en-US" altLang="en-US" dirty="0" smtClean="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260" y="1922956"/>
            <a:ext cx="3947556" cy="4096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2362200" y="1524000"/>
            <a:ext cx="4267200" cy="518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348938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Modulus-Based Method for Evaluating Subgrade Support</a:t>
            </a:r>
            <a:endParaRPr lang="en-US" dirty="0"/>
          </a:p>
        </p:txBody>
      </p:sp>
      <p:sp>
        <p:nvSpPr>
          <p:cNvPr id="3" name="Text Placeholder 2"/>
          <p:cNvSpPr>
            <a:spLocks noGrp="1"/>
          </p:cNvSpPr>
          <p:nvPr>
            <p:ph type="body" sz="quarter" idx="13"/>
          </p:nvPr>
        </p:nvSpPr>
        <p:spPr/>
        <p:txBody>
          <a:bodyPr/>
          <a:lstStyle/>
          <a:p>
            <a:r>
              <a:rPr lang="en-US" sz="1600" dirty="0" smtClean="0"/>
              <a:t>In cases where a flexible pavement structure is to be built over a soft subgrade (CBR &lt; 3.0), Tensar recommends that the subgrade be stabilized as the first step, followed by the design of the pavement section.</a:t>
            </a:r>
          </a:p>
          <a:p>
            <a:endParaRPr lang="en-US" sz="1600" dirty="0"/>
          </a:p>
          <a:p>
            <a:r>
              <a:rPr lang="en-US" sz="1600" dirty="0" smtClean="0"/>
              <a:t>Prior to SpectraPave4-PRO v. 4.6, we used </a:t>
            </a:r>
            <a:r>
              <a:rPr lang="en-US" sz="1600" dirty="0" err="1" smtClean="0"/>
              <a:t>Giroud</a:t>
            </a:r>
            <a:r>
              <a:rPr lang="en-US" sz="1600" dirty="0" smtClean="0"/>
              <a:t>-Han as a proxy method to estimate the required Subgrade Stabilization layer – using a standard design case, the stabilized subgrade is assumed (conservatively) to have a CBR of 6.0.</a:t>
            </a:r>
          </a:p>
          <a:p>
            <a:endParaRPr lang="en-US" sz="1600" dirty="0"/>
          </a:p>
          <a:p>
            <a:r>
              <a:rPr lang="en-US" sz="1600" dirty="0" smtClean="0"/>
              <a:t>The Modulus Based Method in v. 4.6 uses new research to determine the </a:t>
            </a:r>
            <a:r>
              <a:rPr lang="en-US" sz="1600" i="1" dirty="0" smtClean="0"/>
              <a:t>in situ </a:t>
            </a:r>
            <a:r>
              <a:rPr lang="en-US" sz="1600" dirty="0" smtClean="0"/>
              <a:t>effective modulus at the top of the stabilized subgrade, based on the stabilization layer and the overlying pavement section. </a:t>
            </a:r>
          </a:p>
          <a:p>
            <a:endParaRPr lang="en-US" sz="1600" dirty="0"/>
          </a:p>
          <a:p>
            <a:r>
              <a:rPr lang="en-US" sz="1600" dirty="0" smtClean="0"/>
              <a:t>The effective modulus values are based on research conducted by Dr. David White (Iowa State) and Dr. </a:t>
            </a:r>
            <a:r>
              <a:rPr lang="en-US" sz="1600" dirty="0" err="1" smtClean="0"/>
              <a:t>Jie</a:t>
            </a:r>
            <a:r>
              <a:rPr lang="en-US" sz="1600" dirty="0" smtClean="0"/>
              <a:t> Han (Univ. of Kansas) using Automated Plate Load Testing (APLT) and other methods.</a:t>
            </a:r>
            <a:endParaRPr lang="en-US" sz="1600" dirty="0"/>
          </a:p>
        </p:txBody>
      </p:sp>
    </p:spTree>
    <p:extLst>
      <p:ext uri="{BB962C8B-B14F-4D97-AF65-F5344CB8AC3E}">
        <p14:creationId xmlns:p14="http://schemas.microsoft.com/office/powerpoint/2010/main" val="3234279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t>Pavement Foundation</a:t>
            </a:r>
          </a:p>
        </p:txBody>
      </p:sp>
      <p:pic>
        <p:nvPicPr>
          <p:cNvPr id="19459" name="Picture 7" descr="MPj0305740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397000"/>
            <a:ext cx="465138"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8" descr="MPPH03961I0000[1]"/>
          <p:cNvPicPr>
            <a:picLocks noChangeAspect="1" noChangeArrowheads="1"/>
          </p:cNvPicPr>
          <p:nvPr/>
        </p:nvPicPr>
        <p:blipFill>
          <a:blip r:embed="rId3">
            <a:extLst>
              <a:ext uri="{28A0092B-C50C-407E-A947-70E740481C1C}">
                <a14:useLocalDpi xmlns:a14="http://schemas.microsoft.com/office/drawing/2010/main" val="0"/>
              </a:ext>
            </a:extLst>
          </a:blip>
          <a:srcRect b="613"/>
          <a:stretch>
            <a:fillRect/>
          </a:stretch>
        </p:blipFill>
        <p:spPr bwMode="auto">
          <a:xfrm>
            <a:off x="2063750" y="4243388"/>
            <a:ext cx="4403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Line 6"/>
          <p:cNvSpPr>
            <a:spLocks noChangeShapeType="1"/>
          </p:cNvSpPr>
          <p:nvPr/>
        </p:nvSpPr>
        <p:spPr bwMode="auto">
          <a:xfrm>
            <a:off x="2063750" y="4243388"/>
            <a:ext cx="440372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cs typeface="Arial" charset="0"/>
            </a:endParaRPr>
          </a:p>
        </p:txBody>
      </p:sp>
      <p:grpSp>
        <p:nvGrpSpPr>
          <p:cNvPr id="19462" name="Group 8"/>
          <p:cNvGrpSpPr>
            <a:grpSpLocks/>
          </p:cNvGrpSpPr>
          <p:nvPr/>
        </p:nvGrpSpPr>
        <p:grpSpPr bwMode="auto">
          <a:xfrm>
            <a:off x="2063750" y="5334000"/>
            <a:ext cx="4403725" cy="984250"/>
            <a:chOff x="576" y="2160"/>
            <a:chExt cx="4608" cy="1728"/>
          </a:xfrm>
        </p:grpSpPr>
        <p:pic>
          <p:nvPicPr>
            <p:cNvPr id="19491" name="Picture 9" descr="MPj01789340000[1]"/>
            <p:cNvPicPr>
              <a:picLocks noChangeAspect="1" noChangeArrowheads="1"/>
            </p:cNvPicPr>
            <p:nvPr/>
          </p:nvPicPr>
          <p:blipFill>
            <a:blip r:embed="rId4">
              <a:extLst>
                <a:ext uri="{28A0092B-C50C-407E-A947-70E740481C1C}">
                  <a14:useLocalDpi xmlns:a14="http://schemas.microsoft.com/office/drawing/2010/main" val="0"/>
                </a:ext>
              </a:extLst>
            </a:blip>
            <a:srcRect t="664"/>
            <a:stretch>
              <a:fillRect/>
            </a:stretch>
          </p:blipFill>
          <p:spPr bwMode="auto">
            <a:xfrm>
              <a:off x="576" y="2160"/>
              <a:ext cx="460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2" name="Picture 13" descr="MPj01789340000[1]"/>
            <p:cNvPicPr>
              <a:picLocks noChangeAspect="1" noChangeArrowheads="1"/>
            </p:cNvPicPr>
            <p:nvPr/>
          </p:nvPicPr>
          <p:blipFill>
            <a:blip r:embed="rId4">
              <a:extLst>
                <a:ext uri="{28A0092B-C50C-407E-A947-70E740481C1C}">
                  <a14:useLocalDpi xmlns:a14="http://schemas.microsoft.com/office/drawing/2010/main" val="0"/>
                </a:ext>
              </a:extLst>
            </a:blip>
            <a:srcRect t="664"/>
            <a:stretch>
              <a:fillRect/>
            </a:stretch>
          </p:blipFill>
          <p:spPr bwMode="auto">
            <a:xfrm>
              <a:off x="576" y="2736"/>
              <a:ext cx="460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3" name="Picture 14" descr="MPj01789340000[1]"/>
            <p:cNvPicPr>
              <a:picLocks noChangeAspect="1" noChangeArrowheads="1"/>
            </p:cNvPicPr>
            <p:nvPr/>
          </p:nvPicPr>
          <p:blipFill>
            <a:blip r:embed="rId4">
              <a:extLst>
                <a:ext uri="{28A0092B-C50C-407E-A947-70E740481C1C}">
                  <a14:useLocalDpi xmlns:a14="http://schemas.microsoft.com/office/drawing/2010/main" val="0"/>
                </a:ext>
              </a:extLst>
            </a:blip>
            <a:srcRect t="664"/>
            <a:stretch>
              <a:fillRect/>
            </a:stretch>
          </p:blipFill>
          <p:spPr bwMode="auto">
            <a:xfrm>
              <a:off x="576" y="3312"/>
              <a:ext cx="460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3" name="Group 16383"/>
          <p:cNvGrpSpPr>
            <a:grpSpLocks/>
          </p:cNvGrpSpPr>
          <p:nvPr/>
        </p:nvGrpSpPr>
        <p:grpSpPr bwMode="auto">
          <a:xfrm>
            <a:off x="2063750" y="5133975"/>
            <a:ext cx="4403725" cy="349250"/>
            <a:chOff x="2064056" y="4771572"/>
            <a:chExt cx="4402667" cy="348341"/>
          </a:xfrm>
        </p:grpSpPr>
        <p:sp>
          <p:nvSpPr>
            <p:cNvPr id="11" name="Line 7"/>
            <p:cNvSpPr>
              <a:spLocks noChangeShapeType="1"/>
            </p:cNvSpPr>
            <p:nvPr/>
          </p:nvSpPr>
          <p:spPr bwMode="auto">
            <a:xfrm>
              <a:off x="2064056" y="4953660"/>
              <a:ext cx="4402667" cy="0"/>
            </a:xfrm>
            <a:prstGeom prst="line">
              <a:avLst/>
            </a:prstGeom>
            <a:noFill/>
            <a:ln w="76200">
              <a:solidFill>
                <a:schemeClr val="tx1"/>
              </a:solidFill>
              <a:round/>
              <a:headEnd/>
              <a:tailEnd/>
            </a:ln>
          </p:spPr>
          <p:txBody>
            <a:bodyPr/>
            <a:lstStyle/>
            <a:p>
              <a:pPr>
                <a:defRPr/>
              </a:pPr>
              <a:endParaRPr lang="en-US" sz="3200" dirty="0">
                <a:ln w="76200">
                  <a:solidFill>
                    <a:srgbClr val="000000"/>
                  </a:solidFill>
                </a:ln>
                <a:solidFill>
                  <a:srgbClr val="000000"/>
                </a:solidFill>
                <a:latin typeface="Verdana" charset="0"/>
                <a:cs typeface="Arial" charset="0"/>
              </a:endParaRPr>
            </a:p>
          </p:txBody>
        </p:sp>
        <p:cxnSp>
          <p:nvCxnSpPr>
            <p:cNvPr id="19477" name="Straight Connector 2"/>
            <p:cNvCxnSpPr>
              <a:cxnSpLocks noChangeShapeType="1"/>
            </p:cNvCxnSpPr>
            <p:nvPr/>
          </p:nvCxnSpPr>
          <p:spPr bwMode="auto">
            <a:xfrm>
              <a:off x="2329548" y="4771572"/>
              <a:ext cx="0" cy="348341"/>
            </a:xfrm>
            <a:prstGeom prst="line">
              <a:avLst/>
            </a:prstGeom>
            <a:noFill/>
            <a:ln w="76200" algn="ctr">
              <a:solidFill>
                <a:schemeClr val="tx1"/>
              </a:solidFill>
              <a:round/>
              <a:headEnd/>
              <a:tailEnd/>
            </a:ln>
            <a:extLst>
              <a:ext uri="{909E8E84-426E-40DD-AFC4-6F175D3DCCD1}">
                <a14:hiddenFill xmlns:a14="http://schemas.microsoft.com/office/drawing/2010/main">
                  <a:noFill/>
                </a14:hiddenFill>
              </a:ext>
            </a:extLst>
          </p:spPr>
        </p:cxnSp>
        <p:cxnSp>
          <p:nvCxnSpPr>
            <p:cNvPr id="19478" name="Straight Connector 18"/>
            <p:cNvCxnSpPr>
              <a:cxnSpLocks noChangeShapeType="1"/>
            </p:cNvCxnSpPr>
            <p:nvPr/>
          </p:nvCxnSpPr>
          <p:spPr bwMode="auto">
            <a:xfrm>
              <a:off x="2634348" y="4771572"/>
              <a:ext cx="0" cy="348341"/>
            </a:xfrm>
            <a:prstGeom prst="line">
              <a:avLst/>
            </a:prstGeom>
            <a:noFill/>
            <a:ln w="76200" algn="ctr">
              <a:solidFill>
                <a:schemeClr val="tx1"/>
              </a:solidFill>
              <a:round/>
              <a:headEnd/>
              <a:tailEnd/>
            </a:ln>
            <a:extLst>
              <a:ext uri="{909E8E84-426E-40DD-AFC4-6F175D3DCCD1}">
                <a14:hiddenFill xmlns:a14="http://schemas.microsoft.com/office/drawing/2010/main">
                  <a:noFill/>
                </a14:hiddenFill>
              </a:ext>
            </a:extLst>
          </p:spPr>
        </p:cxnSp>
        <p:cxnSp>
          <p:nvCxnSpPr>
            <p:cNvPr id="19479" name="Straight Connector 20"/>
            <p:cNvCxnSpPr>
              <a:cxnSpLocks noChangeShapeType="1"/>
            </p:cNvCxnSpPr>
            <p:nvPr/>
          </p:nvCxnSpPr>
          <p:spPr bwMode="auto">
            <a:xfrm>
              <a:off x="2939148" y="4771572"/>
              <a:ext cx="0" cy="348341"/>
            </a:xfrm>
            <a:prstGeom prst="line">
              <a:avLst/>
            </a:prstGeom>
            <a:noFill/>
            <a:ln w="76200" algn="ctr">
              <a:solidFill>
                <a:schemeClr val="tx1"/>
              </a:solidFill>
              <a:round/>
              <a:headEnd/>
              <a:tailEnd/>
            </a:ln>
            <a:extLst>
              <a:ext uri="{909E8E84-426E-40DD-AFC4-6F175D3DCCD1}">
                <a14:hiddenFill xmlns:a14="http://schemas.microsoft.com/office/drawing/2010/main">
                  <a:noFill/>
                </a14:hiddenFill>
              </a:ext>
            </a:extLst>
          </p:spPr>
        </p:cxnSp>
        <p:cxnSp>
          <p:nvCxnSpPr>
            <p:cNvPr id="19480" name="Straight Connector 22"/>
            <p:cNvCxnSpPr>
              <a:cxnSpLocks noChangeShapeType="1"/>
            </p:cNvCxnSpPr>
            <p:nvPr/>
          </p:nvCxnSpPr>
          <p:spPr bwMode="auto">
            <a:xfrm>
              <a:off x="3243948" y="4771572"/>
              <a:ext cx="0" cy="348341"/>
            </a:xfrm>
            <a:prstGeom prst="line">
              <a:avLst/>
            </a:prstGeom>
            <a:noFill/>
            <a:ln w="76200" algn="ctr">
              <a:solidFill>
                <a:schemeClr val="tx1"/>
              </a:solidFill>
              <a:round/>
              <a:headEnd/>
              <a:tailEnd/>
            </a:ln>
            <a:extLst>
              <a:ext uri="{909E8E84-426E-40DD-AFC4-6F175D3DCCD1}">
                <a14:hiddenFill xmlns:a14="http://schemas.microsoft.com/office/drawing/2010/main">
                  <a:noFill/>
                </a14:hiddenFill>
              </a:ext>
            </a:extLst>
          </p:spPr>
        </p:cxnSp>
        <p:cxnSp>
          <p:nvCxnSpPr>
            <p:cNvPr id="19481" name="Straight Connector 24"/>
            <p:cNvCxnSpPr>
              <a:cxnSpLocks noChangeShapeType="1"/>
            </p:cNvCxnSpPr>
            <p:nvPr/>
          </p:nvCxnSpPr>
          <p:spPr bwMode="auto">
            <a:xfrm>
              <a:off x="3548748" y="4771572"/>
              <a:ext cx="0" cy="348341"/>
            </a:xfrm>
            <a:prstGeom prst="line">
              <a:avLst/>
            </a:prstGeom>
            <a:noFill/>
            <a:ln w="76200" algn="ctr">
              <a:solidFill>
                <a:schemeClr val="tx1"/>
              </a:solidFill>
              <a:round/>
              <a:headEnd/>
              <a:tailEnd/>
            </a:ln>
            <a:extLst>
              <a:ext uri="{909E8E84-426E-40DD-AFC4-6F175D3DCCD1}">
                <a14:hiddenFill xmlns:a14="http://schemas.microsoft.com/office/drawing/2010/main">
                  <a:noFill/>
                </a14:hiddenFill>
              </a:ext>
            </a:extLst>
          </p:spPr>
        </p:cxnSp>
        <p:cxnSp>
          <p:nvCxnSpPr>
            <p:cNvPr id="19482" name="Straight Connector 26"/>
            <p:cNvCxnSpPr>
              <a:cxnSpLocks noChangeShapeType="1"/>
            </p:cNvCxnSpPr>
            <p:nvPr/>
          </p:nvCxnSpPr>
          <p:spPr bwMode="auto">
            <a:xfrm>
              <a:off x="3853548" y="4771572"/>
              <a:ext cx="0" cy="348341"/>
            </a:xfrm>
            <a:prstGeom prst="line">
              <a:avLst/>
            </a:prstGeom>
            <a:noFill/>
            <a:ln w="76200" algn="ctr">
              <a:solidFill>
                <a:schemeClr val="tx1"/>
              </a:solidFill>
              <a:round/>
              <a:headEnd/>
              <a:tailEnd/>
            </a:ln>
            <a:extLst>
              <a:ext uri="{909E8E84-426E-40DD-AFC4-6F175D3DCCD1}">
                <a14:hiddenFill xmlns:a14="http://schemas.microsoft.com/office/drawing/2010/main">
                  <a:noFill/>
                </a14:hiddenFill>
              </a:ext>
            </a:extLst>
          </p:spPr>
        </p:cxnSp>
        <p:cxnSp>
          <p:nvCxnSpPr>
            <p:cNvPr id="19483" name="Straight Connector 27"/>
            <p:cNvCxnSpPr>
              <a:cxnSpLocks noChangeShapeType="1"/>
            </p:cNvCxnSpPr>
            <p:nvPr/>
          </p:nvCxnSpPr>
          <p:spPr bwMode="auto">
            <a:xfrm>
              <a:off x="4158348" y="4771572"/>
              <a:ext cx="0" cy="348341"/>
            </a:xfrm>
            <a:prstGeom prst="line">
              <a:avLst/>
            </a:prstGeom>
            <a:noFill/>
            <a:ln w="76200" algn="ctr">
              <a:solidFill>
                <a:schemeClr val="tx1"/>
              </a:solidFill>
              <a:round/>
              <a:headEnd/>
              <a:tailEnd/>
            </a:ln>
            <a:extLst>
              <a:ext uri="{909E8E84-426E-40DD-AFC4-6F175D3DCCD1}">
                <a14:hiddenFill xmlns:a14="http://schemas.microsoft.com/office/drawing/2010/main">
                  <a:noFill/>
                </a14:hiddenFill>
              </a:ext>
            </a:extLst>
          </p:spPr>
        </p:cxnSp>
        <p:cxnSp>
          <p:nvCxnSpPr>
            <p:cNvPr id="19484" name="Straight Connector 28"/>
            <p:cNvCxnSpPr>
              <a:cxnSpLocks noChangeShapeType="1"/>
            </p:cNvCxnSpPr>
            <p:nvPr/>
          </p:nvCxnSpPr>
          <p:spPr bwMode="auto">
            <a:xfrm>
              <a:off x="4463148" y="4771572"/>
              <a:ext cx="0" cy="348341"/>
            </a:xfrm>
            <a:prstGeom prst="line">
              <a:avLst/>
            </a:prstGeom>
            <a:noFill/>
            <a:ln w="76200" algn="ctr">
              <a:solidFill>
                <a:schemeClr val="tx1"/>
              </a:solidFill>
              <a:round/>
              <a:headEnd/>
              <a:tailEnd/>
            </a:ln>
            <a:extLst>
              <a:ext uri="{909E8E84-426E-40DD-AFC4-6F175D3DCCD1}">
                <a14:hiddenFill xmlns:a14="http://schemas.microsoft.com/office/drawing/2010/main">
                  <a:noFill/>
                </a14:hiddenFill>
              </a:ext>
            </a:extLst>
          </p:spPr>
        </p:cxnSp>
        <p:cxnSp>
          <p:nvCxnSpPr>
            <p:cNvPr id="19485" name="Straight Connector 29"/>
            <p:cNvCxnSpPr>
              <a:cxnSpLocks noChangeShapeType="1"/>
            </p:cNvCxnSpPr>
            <p:nvPr/>
          </p:nvCxnSpPr>
          <p:spPr bwMode="auto">
            <a:xfrm>
              <a:off x="4767948" y="4771572"/>
              <a:ext cx="0" cy="348341"/>
            </a:xfrm>
            <a:prstGeom prst="line">
              <a:avLst/>
            </a:prstGeom>
            <a:noFill/>
            <a:ln w="76200" algn="ctr">
              <a:solidFill>
                <a:schemeClr val="tx1"/>
              </a:solidFill>
              <a:round/>
              <a:headEnd/>
              <a:tailEnd/>
            </a:ln>
            <a:extLst>
              <a:ext uri="{909E8E84-426E-40DD-AFC4-6F175D3DCCD1}">
                <a14:hiddenFill xmlns:a14="http://schemas.microsoft.com/office/drawing/2010/main">
                  <a:noFill/>
                </a14:hiddenFill>
              </a:ext>
            </a:extLst>
          </p:spPr>
        </p:cxnSp>
        <p:cxnSp>
          <p:nvCxnSpPr>
            <p:cNvPr id="19486" name="Straight Connector 30"/>
            <p:cNvCxnSpPr>
              <a:cxnSpLocks noChangeShapeType="1"/>
            </p:cNvCxnSpPr>
            <p:nvPr/>
          </p:nvCxnSpPr>
          <p:spPr bwMode="auto">
            <a:xfrm>
              <a:off x="5072748" y="4771572"/>
              <a:ext cx="0" cy="348341"/>
            </a:xfrm>
            <a:prstGeom prst="line">
              <a:avLst/>
            </a:prstGeom>
            <a:noFill/>
            <a:ln w="76200" algn="ctr">
              <a:solidFill>
                <a:schemeClr val="tx1"/>
              </a:solidFill>
              <a:round/>
              <a:headEnd/>
              <a:tailEnd/>
            </a:ln>
            <a:extLst>
              <a:ext uri="{909E8E84-426E-40DD-AFC4-6F175D3DCCD1}">
                <a14:hiddenFill xmlns:a14="http://schemas.microsoft.com/office/drawing/2010/main">
                  <a:noFill/>
                </a14:hiddenFill>
              </a:ext>
            </a:extLst>
          </p:spPr>
        </p:cxnSp>
        <p:cxnSp>
          <p:nvCxnSpPr>
            <p:cNvPr id="19487" name="Straight Connector 31"/>
            <p:cNvCxnSpPr>
              <a:cxnSpLocks noChangeShapeType="1"/>
            </p:cNvCxnSpPr>
            <p:nvPr/>
          </p:nvCxnSpPr>
          <p:spPr bwMode="auto">
            <a:xfrm>
              <a:off x="5377548" y="4771572"/>
              <a:ext cx="0" cy="348341"/>
            </a:xfrm>
            <a:prstGeom prst="line">
              <a:avLst/>
            </a:prstGeom>
            <a:noFill/>
            <a:ln w="76200" algn="ctr">
              <a:solidFill>
                <a:schemeClr val="tx1"/>
              </a:solidFill>
              <a:round/>
              <a:headEnd/>
              <a:tailEnd/>
            </a:ln>
            <a:extLst>
              <a:ext uri="{909E8E84-426E-40DD-AFC4-6F175D3DCCD1}">
                <a14:hiddenFill xmlns:a14="http://schemas.microsoft.com/office/drawing/2010/main">
                  <a:noFill/>
                </a14:hiddenFill>
              </a:ext>
            </a:extLst>
          </p:spPr>
        </p:cxnSp>
        <p:cxnSp>
          <p:nvCxnSpPr>
            <p:cNvPr id="19488" name="Straight Connector 32"/>
            <p:cNvCxnSpPr>
              <a:cxnSpLocks noChangeShapeType="1"/>
            </p:cNvCxnSpPr>
            <p:nvPr/>
          </p:nvCxnSpPr>
          <p:spPr bwMode="auto">
            <a:xfrm>
              <a:off x="5675076" y="4771572"/>
              <a:ext cx="0" cy="348341"/>
            </a:xfrm>
            <a:prstGeom prst="line">
              <a:avLst/>
            </a:prstGeom>
            <a:noFill/>
            <a:ln w="76200" algn="ctr">
              <a:solidFill>
                <a:schemeClr val="tx1"/>
              </a:solidFill>
              <a:round/>
              <a:headEnd/>
              <a:tailEnd/>
            </a:ln>
            <a:extLst>
              <a:ext uri="{909E8E84-426E-40DD-AFC4-6F175D3DCCD1}">
                <a14:hiddenFill xmlns:a14="http://schemas.microsoft.com/office/drawing/2010/main">
                  <a:noFill/>
                </a14:hiddenFill>
              </a:ext>
            </a:extLst>
          </p:spPr>
        </p:cxnSp>
        <p:cxnSp>
          <p:nvCxnSpPr>
            <p:cNvPr id="19489" name="Straight Connector 33"/>
            <p:cNvCxnSpPr>
              <a:cxnSpLocks noChangeShapeType="1"/>
            </p:cNvCxnSpPr>
            <p:nvPr/>
          </p:nvCxnSpPr>
          <p:spPr bwMode="auto">
            <a:xfrm>
              <a:off x="5979876" y="4771572"/>
              <a:ext cx="0" cy="348341"/>
            </a:xfrm>
            <a:prstGeom prst="line">
              <a:avLst/>
            </a:prstGeom>
            <a:noFill/>
            <a:ln w="76200" algn="ctr">
              <a:solidFill>
                <a:schemeClr val="tx1"/>
              </a:solidFill>
              <a:round/>
              <a:headEnd/>
              <a:tailEnd/>
            </a:ln>
            <a:extLst>
              <a:ext uri="{909E8E84-426E-40DD-AFC4-6F175D3DCCD1}">
                <a14:hiddenFill xmlns:a14="http://schemas.microsoft.com/office/drawing/2010/main">
                  <a:noFill/>
                </a14:hiddenFill>
              </a:ext>
            </a:extLst>
          </p:spPr>
        </p:cxnSp>
        <p:cxnSp>
          <p:nvCxnSpPr>
            <p:cNvPr id="19490" name="Straight Connector 34"/>
            <p:cNvCxnSpPr>
              <a:cxnSpLocks noChangeShapeType="1"/>
            </p:cNvCxnSpPr>
            <p:nvPr/>
          </p:nvCxnSpPr>
          <p:spPr bwMode="auto">
            <a:xfrm>
              <a:off x="6284676" y="4771572"/>
              <a:ext cx="0" cy="348341"/>
            </a:xfrm>
            <a:prstGeom prst="line">
              <a:avLst/>
            </a:prstGeom>
            <a:noFill/>
            <a:ln w="76200" algn="ctr">
              <a:solidFill>
                <a:schemeClr val="tx1"/>
              </a:solidFill>
              <a:round/>
              <a:headEnd/>
              <a:tailEnd/>
            </a:ln>
            <a:extLst>
              <a:ext uri="{909E8E84-426E-40DD-AFC4-6F175D3DCCD1}">
                <a14:hiddenFill xmlns:a14="http://schemas.microsoft.com/office/drawing/2010/main">
                  <a:noFill/>
                </a14:hiddenFill>
              </a:ext>
            </a:extLst>
          </p:spPr>
        </p:cxnSp>
      </p:grpSp>
      <p:cxnSp>
        <p:nvCxnSpPr>
          <p:cNvPr id="17" name="Straight Connector 16"/>
          <p:cNvCxnSpPr/>
          <p:nvPr/>
        </p:nvCxnSpPr>
        <p:spPr bwMode="auto">
          <a:xfrm>
            <a:off x="282575" y="4229100"/>
            <a:ext cx="2046288" cy="0"/>
          </a:xfrm>
          <a:prstGeom prst="line">
            <a:avLst/>
          </a:prstGeom>
          <a:solidFill>
            <a:schemeClr val="accent1"/>
          </a:solidFill>
          <a:ln w="9525" cap="flat" cmpd="sng" algn="ctr">
            <a:solidFill>
              <a:schemeClr val="tx1">
                <a:lumMod val="75000"/>
                <a:lumOff val="25000"/>
              </a:schemeClr>
            </a:solidFill>
            <a:prstDash val="solid"/>
            <a:round/>
            <a:headEnd type="none" w="med" len="med"/>
            <a:tailEnd type="none" w="med" len="med"/>
          </a:ln>
          <a:effectLst/>
        </p:spPr>
      </p:cxnSp>
      <p:sp>
        <p:nvSpPr>
          <p:cNvPr id="16385" name="TextBox 16384"/>
          <p:cNvSpPr txBox="1"/>
          <p:nvPr/>
        </p:nvSpPr>
        <p:spPr>
          <a:xfrm>
            <a:off x="169863" y="4286250"/>
            <a:ext cx="1787525" cy="307975"/>
          </a:xfrm>
          <a:prstGeom prst="rect">
            <a:avLst/>
          </a:prstGeom>
          <a:noFill/>
        </p:spPr>
        <p:txBody>
          <a:bodyPr wrap="none">
            <a:spAutoFit/>
          </a:bodyPr>
          <a:lstStyle/>
          <a:p>
            <a:pPr>
              <a:defRPr/>
            </a:pPr>
            <a:r>
              <a:rPr lang="en-US" sz="1400" dirty="0">
                <a:solidFill>
                  <a:srgbClr val="000000">
                    <a:lumMod val="75000"/>
                    <a:lumOff val="25000"/>
                  </a:srgbClr>
                </a:solidFill>
                <a:latin typeface="Arial" charset="0"/>
                <a:cs typeface="Arial" charset="0"/>
              </a:rPr>
              <a:t>Stabilized Subgrade</a:t>
            </a:r>
          </a:p>
        </p:txBody>
      </p:sp>
      <p:cxnSp>
        <p:nvCxnSpPr>
          <p:cNvPr id="40" name="Straight Connector 39"/>
          <p:cNvCxnSpPr/>
          <p:nvPr/>
        </p:nvCxnSpPr>
        <p:spPr bwMode="auto">
          <a:xfrm>
            <a:off x="282575" y="5295900"/>
            <a:ext cx="2046288" cy="0"/>
          </a:xfrm>
          <a:prstGeom prst="line">
            <a:avLst/>
          </a:prstGeom>
          <a:solidFill>
            <a:schemeClr val="accent1"/>
          </a:solidFill>
          <a:ln w="9525" cap="flat" cmpd="sng" algn="ctr">
            <a:solidFill>
              <a:schemeClr val="tx1">
                <a:lumMod val="75000"/>
                <a:lumOff val="25000"/>
              </a:schemeClr>
            </a:solidFill>
            <a:prstDash val="solid"/>
            <a:round/>
            <a:headEnd type="none" w="med" len="med"/>
            <a:tailEnd type="none" w="med" len="med"/>
          </a:ln>
          <a:effectLst/>
        </p:spPr>
      </p:cxnSp>
      <p:sp>
        <p:nvSpPr>
          <p:cNvPr id="41" name="TextBox 40"/>
          <p:cNvSpPr txBox="1"/>
          <p:nvPr/>
        </p:nvSpPr>
        <p:spPr>
          <a:xfrm>
            <a:off x="504825" y="5367338"/>
            <a:ext cx="960438" cy="307975"/>
          </a:xfrm>
          <a:prstGeom prst="rect">
            <a:avLst/>
          </a:prstGeom>
          <a:noFill/>
        </p:spPr>
        <p:txBody>
          <a:bodyPr wrap="none">
            <a:spAutoFit/>
          </a:bodyPr>
          <a:lstStyle/>
          <a:p>
            <a:pPr>
              <a:defRPr/>
            </a:pPr>
            <a:r>
              <a:rPr lang="en-US" sz="1400" dirty="0">
                <a:solidFill>
                  <a:srgbClr val="000000">
                    <a:lumMod val="75000"/>
                    <a:lumOff val="25000"/>
                  </a:srgbClr>
                </a:solidFill>
                <a:latin typeface="Arial" charset="0"/>
                <a:cs typeface="Arial" charset="0"/>
              </a:rPr>
              <a:t>Subgrade</a:t>
            </a:r>
          </a:p>
        </p:txBody>
      </p:sp>
      <p:sp>
        <p:nvSpPr>
          <p:cNvPr id="19468" name="Rectangle 1"/>
          <p:cNvSpPr>
            <a:spLocks noChangeArrowheads="1"/>
          </p:cNvSpPr>
          <p:nvPr/>
        </p:nvSpPr>
        <p:spPr bwMode="auto">
          <a:xfrm>
            <a:off x="2063750" y="2921000"/>
            <a:ext cx="4413250" cy="1308100"/>
          </a:xfrm>
          <a:prstGeom prst="rect">
            <a:avLst/>
          </a:prstGeom>
          <a:blipFill dpi="0" rotWithShape="1">
            <a:blip r:embed="rId5"/>
            <a:srcRect/>
            <a:tile tx="0" ty="0" sx="100000" sy="100000" flip="none" algn="tl"/>
          </a:blipFill>
          <a:ln w="9525">
            <a:solidFill>
              <a:schemeClr val="tx1"/>
            </a:solidFill>
            <a:miter lim="800000"/>
            <a:headEnd/>
            <a:tailEnd/>
          </a:ln>
        </p:spPr>
        <p:txBody>
          <a:bodyPr wrap="none"/>
          <a:lstStyle>
            <a:lvl1pPr>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2pPr>
            <a:lvl3pPr marL="11430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3pPr>
            <a:lvl4pPr marL="16002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9pPr>
          </a:lstStyle>
          <a:p>
            <a:pPr algn="ctr">
              <a:spcBef>
                <a:spcPct val="0"/>
              </a:spcBef>
              <a:buClrTx/>
              <a:buFontTx/>
              <a:buNone/>
            </a:pPr>
            <a:endParaRPr lang="en-US" altLang="en-US" sz="1600" b="1">
              <a:solidFill>
                <a:srgbClr val="000000"/>
              </a:solidFill>
              <a:latin typeface="Arial" panose="020B0604020202020204" pitchFamily="34" charset="0"/>
              <a:cs typeface="Arial" charset="0"/>
            </a:endParaRPr>
          </a:p>
          <a:p>
            <a:pPr algn="ctr">
              <a:spcBef>
                <a:spcPct val="0"/>
              </a:spcBef>
              <a:buClrTx/>
              <a:buFontTx/>
              <a:buNone/>
            </a:pPr>
            <a:r>
              <a:rPr lang="en-US" altLang="en-US" sz="1600" b="1">
                <a:solidFill>
                  <a:srgbClr val="000000"/>
                </a:solidFill>
                <a:latin typeface="Arial" panose="020B0604020202020204" pitchFamily="34" charset="0"/>
                <a:cs typeface="Arial" charset="0"/>
              </a:rPr>
              <a:t>Aggregate Base </a:t>
            </a:r>
          </a:p>
        </p:txBody>
      </p:sp>
      <p:sp>
        <p:nvSpPr>
          <p:cNvPr id="42" name="Rectangle 41"/>
          <p:cNvSpPr/>
          <p:nvPr/>
        </p:nvSpPr>
        <p:spPr bwMode="auto">
          <a:xfrm>
            <a:off x="2057400" y="2463800"/>
            <a:ext cx="4413250" cy="479425"/>
          </a:xfrm>
          <a:prstGeom prst="rect">
            <a:avLst/>
          </a:prstGeom>
          <a:solidFill>
            <a:schemeClr val="tx1">
              <a:lumMod val="75000"/>
              <a:lumOff val="25000"/>
            </a:schemeClr>
          </a:solidFill>
          <a:ln w="9525">
            <a:solidFill>
              <a:schemeClr val="tx1"/>
            </a:solidFill>
            <a:miter lim="800000"/>
            <a:headEnd/>
            <a:tailEnd/>
          </a:ln>
        </p:spPr>
        <p:txBody>
          <a:bodyPr wrap="none" anchor="ctr"/>
          <a:lstStyle/>
          <a:p>
            <a:pPr algn="ctr">
              <a:defRPr/>
            </a:pPr>
            <a:r>
              <a:rPr lang="en-US" sz="1600" b="1" dirty="0">
                <a:solidFill>
                  <a:srgbClr val="FFFFFF"/>
                </a:solidFill>
                <a:latin typeface="Arial" charset="0"/>
                <a:cs typeface="Arial" charset="0"/>
              </a:rPr>
              <a:t>Asphalt Concrete</a:t>
            </a:r>
          </a:p>
        </p:txBody>
      </p:sp>
      <p:sp>
        <p:nvSpPr>
          <p:cNvPr id="19470" name="Left Brace 3"/>
          <p:cNvSpPr>
            <a:spLocks/>
          </p:cNvSpPr>
          <p:nvPr/>
        </p:nvSpPr>
        <p:spPr bwMode="auto">
          <a:xfrm flipH="1">
            <a:off x="6586538" y="4260850"/>
            <a:ext cx="177800" cy="1028700"/>
          </a:xfrm>
          <a:prstGeom prst="leftBrace">
            <a:avLst>
              <a:gd name="adj1" fmla="val 8304"/>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2pPr>
            <a:lvl3pPr marL="11430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3pPr>
            <a:lvl4pPr marL="16002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9pPr>
          </a:lstStyle>
          <a:p>
            <a:pPr>
              <a:spcBef>
                <a:spcPct val="50000"/>
              </a:spcBef>
              <a:buClrTx/>
              <a:buFontTx/>
              <a:buNone/>
            </a:pPr>
            <a:endParaRPr lang="en-US" altLang="en-US" b="1">
              <a:solidFill>
                <a:srgbClr val="000000"/>
              </a:solidFill>
              <a:latin typeface="Arial" panose="020B0604020202020204" pitchFamily="34" charset="0"/>
              <a:cs typeface="Arial" charset="0"/>
            </a:endParaRPr>
          </a:p>
        </p:txBody>
      </p:sp>
      <p:sp>
        <p:nvSpPr>
          <p:cNvPr id="19471" name="TextBox 4"/>
          <p:cNvSpPr txBox="1">
            <a:spLocks noChangeArrowheads="1"/>
          </p:cNvSpPr>
          <p:nvPr/>
        </p:nvSpPr>
        <p:spPr bwMode="auto">
          <a:xfrm>
            <a:off x="6886575" y="4595813"/>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2pPr>
            <a:lvl3pPr marL="11430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3pPr>
            <a:lvl4pPr marL="16002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FontTx/>
              <a:buNone/>
            </a:pPr>
            <a:r>
              <a:rPr lang="en-US" altLang="en-US" dirty="0" smtClean="0">
                <a:solidFill>
                  <a:srgbClr val="000000"/>
                </a:solidFill>
                <a:latin typeface="Arial" panose="020B0604020202020204" pitchFamily="34" charset="0"/>
                <a:cs typeface="Arial" charset="0"/>
              </a:rPr>
              <a:t>MSL</a:t>
            </a:r>
            <a:endParaRPr lang="en-US" altLang="en-US" dirty="0">
              <a:solidFill>
                <a:srgbClr val="000000"/>
              </a:solidFill>
              <a:latin typeface="Arial" panose="020B0604020202020204" pitchFamily="34" charset="0"/>
              <a:cs typeface="Arial" charset="0"/>
            </a:endParaRPr>
          </a:p>
        </p:txBody>
      </p:sp>
      <p:sp>
        <p:nvSpPr>
          <p:cNvPr id="19472" name="Down Arrow 5"/>
          <p:cNvSpPr>
            <a:spLocks noChangeArrowheads="1"/>
          </p:cNvSpPr>
          <p:nvPr/>
        </p:nvSpPr>
        <p:spPr bwMode="auto">
          <a:xfrm>
            <a:off x="3873500" y="3871913"/>
            <a:ext cx="192088" cy="338137"/>
          </a:xfrm>
          <a:prstGeom prst="downArrow">
            <a:avLst>
              <a:gd name="adj1" fmla="val 50000"/>
              <a:gd name="adj2" fmla="val 50063"/>
            </a:avLst>
          </a:prstGeom>
          <a:solidFill>
            <a:srgbClr val="FF0000"/>
          </a:solidFill>
          <a:ln w="9525">
            <a:solidFill>
              <a:schemeClr val="accent1"/>
            </a:solidFill>
            <a:miter lim="800000"/>
            <a:headEnd/>
            <a:tailEnd/>
          </a:ln>
        </p:spPr>
        <p:txBody>
          <a:bodyPr wrap="none" anchor="ctr"/>
          <a:lstStyle>
            <a:lvl1pPr>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2pPr>
            <a:lvl3pPr marL="11430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3pPr>
            <a:lvl4pPr marL="16002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9pPr>
          </a:lstStyle>
          <a:p>
            <a:pPr algn="ctr">
              <a:spcBef>
                <a:spcPct val="0"/>
              </a:spcBef>
              <a:buClrTx/>
              <a:buFontTx/>
              <a:buNone/>
            </a:pPr>
            <a:endParaRPr lang="en-US" altLang="en-US" sz="1600" b="1">
              <a:solidFill>
                <a:srgbClr val="000000"/>
              </a:solidFill>
              <a:latin typeface="Arial" panose="020B0604020202020204" pitchFamily="34" charset="0"/>
              <a:cs typeface="Arial" charset="0"/>
            </a:endParaRPr>
          </a:p>
        </p:txBody>
      </p:sp>
      <p:sp>
        <p:nvSpPr>
          <p:cNvPr id="19473" name="Down Arrow 42"/>
          <p:cNvSpPr>
            <a:spLocks noChangeArrowheads="1"/>
          </p:cNvSpPr>
          <p:nvPr/>
        </p:nvSpPr>
        <p:spPr bwMode="auto">
          <a:xfrm>
            <a:off x="4168775" y="3871913"/>
            <a:ext cx="193675" cy="338137"/>
          </a:xfrm>
          <a:prstGeom prst="downArrow">
            <a:avLst>
              <a:gd name="adj1" fmla="val 50000"/>
              <a:gd name="adj2" fmla="val 49653"/>
            </a:avLst>
          </a:prstGeom>
          <a:solidFill>
            <a:srgbClr val="FF0000"/>
          </a:solidFill>
          <a:ln w="9525">
            <a:solidFill>
              <a:schemeClr val="accent1"/>
            </a:solidFill>
            <a:miter lim="800000"/>
            <a:headEnd/>
            <a:tailEnd/>
          </a:ln>
        </p:spPr>
        <p:txBody>
          <a:bodyPr wrap="none" anchor="ctr"/>
          <a:lstStyle>
            <a:lvl1pPr>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2pPr>
            <a:lvl3pPr marL="11430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3pPr>
            <a:lvl4pPr marL="16002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9pPr>
          </a:lstStyle>
          <a:p>
            <a:pPr algn="ctr">
              <a:spcBef>
                <a:spcPct val="0"/>
              </a:spcBef>
              <a:buClrTx/>
              <a:buFontTx/>
              <a:buNone/>
            </a:pPr>
            <a:endParaRPr lang="en-US" altLang="en-US" sz="1600" b="1">
              <a:solidFill>
                <a:srgbClr val="000000"/>
              </a:solidFill>
              <a:latin typeface="Arial" panose="020B0604020202020204" pitchFamily="34" charset="0"/>
              <a:cs typeface="Arial" charset="0"/>
            </a:endParaRPr>
          </a:p>
        </p:txBody>
      </p:sp>
      <p:sp>
        <p:nvSpPr>
          <p:cNvPr id="19474" name="Down Arrow 43"/>
          <p:cNvSpPr>
            <a:spLocks noChangeArrowheads="1"/>
          </p:cNvSpPr>
          <p:nvPr/>
        </p:nvSpPr>
        <p:spPr bwMode="auto">
          <a:xfrm>
            <a:off x="4473575" y="3871913"/>
            <a:ext cx="193675" cy="338137"/>
          </a:xfrm>
          <a:prstGeom prst="downArrow">
            <a:avLst>
              <a:gd name="adj1" fmla="val 50000"/>
              <a:gd name="adj2" fmla="val 49653"/>
            </a:avLst>
          </a:prstGeom>
          <a:solidFill>
            <a:srgbClr val="FF0000"/>
          </a:solidFill>
          <a:ln w="9525">
            <a:solidFill>
              <a:schemeClr val="accent1"/>
            </a:solidFill>
            <a:miter lim="800000"/>
            <a:headEnd/>
            <a:tailEnd/>
          </a:ln>
        </p:spPr>
        <p:txBody>
          <a:bodyPr wrap="none" anchor="ctr"/>
          <a:lstStyle>
            <a:lvl1pPr>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2pPr>
            <a:lvl3pPr marL="11430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3pPr>
            <a:lvl4pPr marL="16002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9pPr>
          </a:lstStyle>
          <a:p>
            <a:pPr algn="ctr">
              <a:spcBef>
                <a:spcPct val="0"/>
              </a:spcBef>
              <a:buClrTx/>
              <a:buFontTx/>
              <a:buNone/>
            </a:pPr>
            <a:endParaRPr lang="en-US" altLang="en-US" sz="1600" b="1">
              <a:solidFill>
                <a:srgbClr val="000000"/>
              </a:solidFill>
              <a:latin typeface="Arial" panose="020B0604020202020204" pitchFamily="34" charset="0"/>
              <a:cs typeface="Arial" charset="0"/>
            </a:endParaRPr>
          </a:p>
        </p:txBody>
      </p:sp>
      <p:sp>
        <p:nvSpPr>
          <p:cNvPr id="2" name="TextBox 16387"/>
          <p:cNvSpPr txBox="1"/>
          <p:nvPr/>
        </p:nvSpPr>
        <p:spPr>
          <a:xfrm>
            <a:off x="4114800" y="3502025"/>
            <a:ext cx="323850" cy="368300"/>
          </a:xfrm>
          <a:prstGeom prst="rect">
            <a:avLst/>
          </a:prstGeom>
          <a:noFill/>
        </p:spPr>
        <p:txBody>
          <a:bodyPr wrap="none">
            <a:spAutoFit/>
          </a:bodyPr>
          <a:lstStyle>
            <a:lvl1pPr eaLnBrk="0" hangingPunct="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1pPr>
            <a:lvl2pPr marL="742950" indent="-285750" eaLnBrk="0" hangingPunct="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2pPr>
            <a:lvl3pPr marL="1143000" indent="-228600" eaLnBrk="0" hangingPunct="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3pPr>
            <a:lvl4pPr marL="1600200" indent="-228600" eaLnBrk="0" hangingPunct="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4pPr>
            <a:lvl5pPr marL="2057400" indent="-228600" eaLnBrk="0" hangingPunct="0">
              <a:spcBef>
                <a:spcPct val="20000"/>
              </a:spcBef>
              <a:buClr>
                <a:schemeClr val="accent1"/>
              </a:buClr>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0"/>
              </a:spcBef>
              <a:buClrTx/>
              <a:buFontTx/>
              <a:buNone/>
              <a:defRPr/>
            </a:pPr>
            <a:r>
              <a:rPr lang="en-US" altLang="en-US" b="1" smtClean="0">
                <a:solidFill>
                  <a:srgbClr val="FF0000"/>
                </a:solidFill>
                <a:effectLst>
                  <a:outerShdw blurRad="38100" dist="38100" dir="2700000" algn="tl">
                    <a:srgbClr val="C0C0C0"/>
                  </a:outerShdw>
                </a:effectLst>
                <a:latin typeface="Symbol" panose="05050102010706020507" pitchFamily="18" charset="2"/>
                <a:cs typeface="Arial" charset="0"/>
              </a:rPr>
              <a:t>s</a:t>
            </a:r>
            <a:endParaRPr lang="en-US" altLang="en-US" b="1" smtClean="0">
              <a:solidFill>
                <a:srgbClr val="FF0000"/>
              </a:solidFill>
              <a:effectLst>
                <a:outerShdw blurRad="38100" dist="38100" dir="2700000" algn="tl">
                  <a:srgbClr val="C0C0C0"/>
                </a:outerShdw>
              </a:effectLst>
              <a:latin typeface="Arial" panose="020B0604020202020204" pitchFamily="34"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Including Generic Geogrid Products</a:t>
            </a:r>
            <a:endParaRPr lang="en-US" dirty="0"/>
          </a:p>
        </p:txBody>
      </p:sp>
      <p:sp>
        <p:nvSpPr>
          <p:cNvPr id="3" name="Text Placeholder 2"/>
          <p:cNvSpPr>
            <a:spLocks noGrp="1"/>
          </p:cNvSpPr>
          <p:nvPr>
            <p:ph type="body" sz="quarter" idx="13"/>
          </p:nvPr>
        </p:nvSpPr>
        <p:spPr/>
        <p:txBody>
          <a:bodyPr/>
          <a:lstStyle/>
          <a:p>
            <a:r>
              <a:rPr lang="en-US" sz="1600" dirty="0" smtClean="0"/>
              <a:t>Biaxial Geogrid Module allows analysis of designs using generic biaxial punched and drawn geogrid</a:t>
            </a:r>
          </a:p>
          <a:p>
            <a:endParaRPr lang="en-US" sz="1600" dirty="0" smtClean="0"/>
          </a:p>
          <a:p>
            <a:r>
              <a:rPr lang="en-US" sz="1600" dirty="0" smtClean="0"/>
              <a:t>Design output is based on performance curves that are normalized to be representative of the wide variety of materials available</a:t>
            </a:r>
          </a:p>
          <a:p>
            <a:endParaRPr lang="en-US" sz="1600" dirty="0" smtClean="0"/>
          </a:p>
          <a:p>
            <a:r>
              <a:rPr lang="en-US" sz="1600" dirty="0" smtClean="0"/>
              <a:t>Subgrade Stabilization module allows analysis of geotextile stabilization in accordance with </a:t>
            </a:r>
            <a:r>
              <a:rPr lang="en-US" sz="1600" dirty="0" err="1" smtClean="0"/>
              <a:t>Giroud</a:t>
            </a:r>
            <a:r>
              <a:rPr lang="en-US" sz="1600" dirty="0" smtClean="0"/>
              <a:t>-Han</a:t>
            </a:r>
          </a:p>
          <a:p>
            <a:endParaRPr lang="en-US" sz="1600" dirty="0" smtClean="0"/>
          </a:p>
          <a:p>
            <a:r>
              <a:rPr lang="en-US" sz="1600" dirty="0" smtClean="0"/>
              <a:t>Flexible Pavement analysis allows reduction of aggregate layer only</a:t>
            </a:r>
          </a:p>
          <a:p>
            <a:endParaRPr lang="en-US" sz="1600" dirty="0" smtClean="0"/>
          </a:p>
          <a:p>
            <a:r>
              <a:rPr lang="en-US" sz="1600" dirty="0" smtClean="0"/>
              <a:t>For specific, non-Tensar products, deviation from generic results should only be considered based on full scale performance data and product calibration for those products</a:t>
            </a:r>
            <a:endParaRPr lang="en-US" sz="1600" dirty="0"/>
          </a:p>
        </p:txBody>
      </p:sp>
    </p:spTree>
    <p:extLst>
      <p:ext uri="{BB962C8B-B14F-4D97-AF65-F5344CB8AC3E}">
        <p14:creationId xmlns:p14="http://schemas.microsoft.com/office/powerpoint/2010/main" val="3600727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Large parking lot with light duty and heavy duty pavement sections</a:t>
            </a:r>
          </a:p>
          <a:p>
            <a:endParaRPr lang="en-US" dirty="0" smtClean="0"/>
          </a:p>
          <a:p>
            <a:r>
              <a:rPr lang="en-US" dirty="0" smtClean="0"/>
              <a:t>Light duty pavement area = 7 acres</a:t>
            </a:r>
          </a:p>
          <a:p>
            <a:endParaRPr lang="en-US" dirty="0" smtClean="0"/>
          </a:p>
          <a:p>
            <a:r>
              <a:rPr lang="en-US" dirty="0" smtClean="0"/>
              <a:t>Heavy duty pavement area = 2500 ft x 20 ft</a:t>
            </a:r>
          </a:p>
          <a:p>
            <a:endParaRPr lang="en-US" dirty="0" smtClean="0"/>
          </a:p>
          <a:p>
            <a:r>
              <a:rPr lang="en-US" dirty="0" smtClean="0"/>
              <a:t>Asphalt wearing course - $85.00/ton in place</a:t>
            </a:r>
          </a:p>
          <a:p>
            <a:endParaRPr lang="en-US" dirty="0" smtClean="0"/>
          </a:p>
          <a:p>
            <a:r>
              <a:rPr lang="en-US" dirty="0" smtClean="0"/>
              <a:t>Asphalt binder - $70.00/ton in place</a:t>
            </a:r>
          </a:p>
          <a:p>
            <a:endParaRPr lang="en-US" dirty="0" smtClean="0"/>
          </a:p>
          <a:p>
            <a:r>
              <a:rPr lang="en-US" dirty="0" smtClean="0"/>
              <a:t>Graded Aggregate Base - $18.00/ton in place</a:t>
            </a:r>
          </a:p>
          <a:p>
            <a:endParaRPr lang="en-US" dirty="0" smtClean="0"/>
          </a:p>
          <a:p>
            <a:r>
              <a:rPr lang="en-US" dirty="0" smtClean="0"/>
              <a:t>TX5 geogrid - $3.00/</a:t>
            </a:r>
            <a:r>
              <a:rPr lang="en-US" dirty="0" err="1" smtClean="0"/>
              <a:t>sy</a:t>
            </a:r>
            <a:endParaRPr lang="en-US" dirty="0"/>
          </a:p>
        </p:txBody>
      </p:sp>
      <p:sp>
        <p:nvSpPr>
          <p:cNvPr id="3" name="Title 2"/>
          <p:cNvSpPr>
            <a:spLocks noGrp="1"/>
          </p:cNvSpPr>
          <p:nvPr>
            <p:ph type="title"/>
          </p:nvPr>
        </p:nvSpPr>
        <p:spPr/>
        <p:txBody>
          <a:bodyPr/>
          <a:lstStyle/>
          <a:p>
            <a:r>
              <a:rPr lang="en-US" dirty="0" smtClean="0"/>
              <a:t>Pavement Optimization Exercise</a:t>
            </a:r>
            <a:endParaRPr lang="en-US" dirty="0"/>
          </a:p>
        </p:txBody>
      </p:sp>
    </p:spTree>
    <p:extLst>
      <p:ext uri="{BB962C8B-B14F-4D97-AF65-F5344CB8AC3E}">
        <p14:creationId xmlns:p14="http://schemas.microsoft.com/office/powerpoint/2010/main" val="3339063511"/>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120152" y="2689411"/>
            <a:ext cx="4954588" cy="3379788"/>
            <a:chOff x="243" y="1216"/>
            <a:chExt cx="3121" cy="2129"/>
          </a:xfrm>
        </p:grpSpPr>
        <p:sp>
          <p:nvSpPr>
            <p:cNvPr id="3" name="Rectangle 4"/>
            <p:cNvSpPr>
              <a:spLocks noChangeArrowheads="1"/>
            </p:cNvSpPr>
            <p:nvPr/>
          </p:nvSpPr>
          <p:spPr bwMode="auto">
            <a:xfrm>
              <a:off x="872" y="1234"/>
              <a:ext cx="978" cy="193"/>
            </a:xfrm>
            <a:prstGeom prst="rect">
              <a:avLst/>
            </a:prstGeom>
            <a:solidFill>
              <a:srgbClr val="000000"/>
            </a:solidFill>
            <a:ln w="12700">
              <a:solidFill>
                <a:srgbClr val="000000"/>
              </a:solidFill>
              <a:miter lim="800000"/>
              <a:headEnd/>
              <a:tailEnd/>
            </a:ln>
            <a:effectLst/>
          </p:spPr>
          <p:txBody>
            <a:bodyPr wrap="none" anchor="ctr"/>
            <a:lstStyle/>
            <a:p>
              <a:endParaRPr lang="en-US">
                <a:solidFill>
                  <a:srgbClr val="000000"/>
                </a:solidFill>
                <a:latin typeface="Arial" charset="0"/>
                <a:cs typeface="Arial" charset="0"/>
              </a:endParaRPr>
            </a:p>
          </p:txBody>
        </p:sp>
        <p:sp>
          <p:nvSpPr>
            <p:cNvPr id="4" name="Rectangle 5"/>
            <p:cNvSpPr>
              <a:spLocks noChangeArrowheads="1"/>
            </p:cNvSpPr>
            <p:nvPr/>
          </p:nvSpPr>
          <p:spPr bwMode="auto">
            <a:xfrm>
              <a:off x="872" y="1434"/>
              <a:ext cx="978" cy="358"/>
            </a:xfrm>
            <a:prstGeom prst="rect">
              <a:avLst/>
            </a:prstGeom>
            <a:solidFill>
              <a:schemeClr val="bg2">
                <a:lumMod val="40000"/>
                <a:lumOff val="60000"/>
              </a:schemeClr>
            </a:solidFill>
            <a:ln w="12700">
              <a:solidFill>
                <a:schemeClr val="tx1"/>
              </a:solidFill>
              <a:miter lim="800000"/>
              <a:headEnd/>
              <a:tailEnd/>
            </a:ln>
            <a:effectLst/>
          </p:spPr>
          <p:txBody>
            <a:bodyPr wrap="none" anchor="ctr"/>
            <a:lstStyle/>
            <a:p>
              <a:endParaRPr lang="en-US">
                <a:solidFill>
                  <a:srgbClr val="000000"/>
                </a:solidFill>
                <a:latin typeface="Arial" charset="0"/>
                <a:cs typeface="Arial" charset="0"/>
              </a:endParaRPr>
            </a:p>
          </p:txBody>
        </p:sp>
        <p:sp>
          <p:nvSpPr>
            <p:cNvPr id="6" name="Rectangle 7"/>
            <p:cNvSpPr>
              <a:spLocks noChangeArrowheads="1"/>
            </p:cNvSpPr>
            <p:nvPr/>
          </p:nvSpPr>
          <p:spPr bwMode="auto">
            <a:xfrm>
              <a:off x="872" y="1797"/>
              <a:ext cx="978" cy="1198"/>
            </a:xfrm>
            <a:prstGeom prst="rect">
              <a:avLst/>
            </a:prstGeom>
            <a:solidFill>
              <a:srgbClr val="FFCC66"/>
            </a:solidFill>
            <a:ln w="12700">
              <a:solidFill>
                <a:schemeClr val="tx1"/>
              </a:solidFill>
              <a:miter lim="800000"/>
              <a:headEnd/>
              <a:tailEnd/>
            </a:ln>
            <a:effectLst/>
          </p:spPr>
          <p:txBody>
            <a:bodyPr wrap="none" anchor="ctr"/>
            <a:lstStyle/>
            <a:p>
              <a:endParaRPr lang="en-US">
                <a:solidFill>
                  <a:srgbClr val="000000"/>
                </a:solidFill>
                <a:latin typeface="Arial" charset="0"/>
                <a:cs typeface="Arial" charset="0"/>
              </a:endParaRPr>
            </a:p>
          </p:txBody>
        </p:sp>
        <p:sp>
          <p:nvSpPr>
            <p:cNvPr id="7" name="Text Box 8"/>
            <p:cNvSpPr txBox="1">
              <a:spLocks noChangeArrowheads="1"/>
            </p:cNvSpPr>
            <p:nvPr/>
          </p:nvSpPr>
          <p:spPr bwMode="auto">
            <a:xfrm>
              <a:off x="848" y="1507"/>
              <a:ext cx="1016" cy="231"/>
            </a:xfrm>
            <a:prstGeom prst="rect">
              <a:avLst/>
            </a:prstGeom>
            <a:noFill/>
            <a:ln w="12700">
              <a:noFill/>
              <a:miter lim="800000"/>
              <a:headEnd/>
              <a:tailEnd/>
            </a:ln>
            <a:effectLst/>
          </p:spPr>
          <p:txBody>
            <a:bodyPr>
              <a:spAutoFit/>
            </a:bodyPr>
            <a:lstStyle/>
            <a:p>
              <a:pPr algn="ctr">
                <a:spcBef>
                  <a:spcPct val="50000"/>
                </a:spcBef>
              </a:pPr>
              <a:r>
                <a:rPr lang="en-US" b="1">
                  <a:solidFill>
                    <a:srgbClr val="000000"/>
                  </a:solidFill>
                  <a:latin typeface="Arial" charset="0"/>
                  <a:cs typeface="Arial" charset="0"/>
                </a:rPr>
                <a:t>ACC2</a:t>
              </a:r>
            </a:p>
          </p:txBody>
        </p:sp>
        <p:sp>
          <p:nvSpPr>
            <p:cNvPr id="9" name="Text Box 10"/>
            <p:cNvSpPr txBox="1">
              <a:spLocks noChangeArrowheads="1"/>
            </p:cNvSpPr>
            <p:nvPr/>
          </p:nvSpPr>
          <p:spPr bwMode="auto">
            <a:xfrm>
              <a:off x="848" y="2015"/>
              <a:ext cx="1016" cy="231"/>
            </a:xfrm>
            <a:prstGeom prst="rect">
              <a:avLst/>
            </a:prstGeom>
            <a:noFill/>
            <a:ln w="12700">
              <a:noFill/>
              <a:miter lim="800000"/>
              <a:headEnd/>
              <a:tailEnd/>
            </a:ln>
            <a:effectLst/>
          </p:spPr>
          <p:txBody>
            <a:bodyPr>
              <a:spAutoFit/>
            </a:bodyPr>
            <a:lstStyle/>
            <a:p>
              <a:pPr algn="ctr">
                <a:spcBef>
                  <a:spcPct val="50000"/>
                </a:spcBef>
              </a:pPr>
              <a:r>
                <a:rPr lang="en-US" b="1" dirty="0">
                  <a:solidFill>
                    <a:srgbClr val="000000"/>
                  </a:solidFill>
                  <a:latin typeface="Arial" charset="0"/>
                  <a:cs typeface="Arial" charset="0"/>
                </a:rPr>
                <a:t>ABC</a:t>
              </a:r>
            </a:p>
          </p:txBody>
        </p:sp>
        <p:sp>
          <p:nvSpPr>
            <p:cNvPr id="10" name="Text Box 11"/>
            <p:cNvSpPr txBox="1">
              <a:spLocks noChangeArrowheads="1"/>
            </p:cNvSpPr>
            <p:nvPr/>
          </p:nvSpPr>
          <p:spPr bwMode="auto">
            <a:xfrm>
              <a:off x="848" y="1216"/>
              <a:ext cx="1016" cy="231"/>
            </a:xfrm>
            <a:prstGeom prst="rect">
              <a:avLst/>
            </a:prstGeom>
            <a:noFill/>
            <a:ln w="12700">
              <a:noFill/>
              <a:miter lim="800000"/>
              <a:headEnd/>
              <a:tailEnd/>
            </a:ln>
            <a:effectLst/>
          </p:spPr>
          <p:txBody>
            <a:bodyPr>
              <a:spAutoFit/>
            </a:bodyPr>
            <a:lstStyle/>
            <a:p>
              <a:pPr algn="ctr">
                <a:spcBef>
                  <a:spcPct val="50000"/>
                </a:spcBef>
              </a:pPr>
              <a:r>
                <a:rPr lang="en-US" b="1">
                  <a:solidFill>
                    <a:srgbClr val="FFFFFF"/>
                  </a:solidFill>
                  <a:latin typeface="Arial" charset="0"/>
                  <a:cs typeface="Arial" charset="0"/>
                </a:rPr>
                <a:t>ACC1</a:t>
              </a:r>
              <a:endParaRPr lang="en-US" b="1">
                <a:solidFill>
                  <a:srgbClr val="000000"/>
                </a:solidFill>
                <a:latin typeface="Arial" charset="0"/>
                <a:cs typeface="Arial" charset="0"/>
              </a:endParaRPr>
            </a:p>
          </p:txBody>
        </p:sp>
        <p:sp>
          <p:nvSpPr>
            <p:cNvPr id="11" name="Line 12"/>
            <p:cNvSpPr>
              <a:spLocks noChangeShapeType="1"/>
            </p:cNvSpPr>
            <p:nvPr/>
          </p:nvSpPr>
          <p:spPr bwMode="auto">
            <a:xfrm flipH="1">
              <a:off x="364" y="1241"/>
              <a:ext cx="411" cy="0"/>
            </a:xfrm>
            <a:prstGeom prst="line">
              <a:avLst/>
            </a:prstGeom>
            <a:noFill/>
            <a:ln w="12700">
              <a:solidFill>
                <a:srgbClr val="EAEAEA"/>
              </a:solidFill>
              <a:round/>
              <a:headEnd/>
              <a:tailEnd/>
            </a:ln>
            <a:effectLst/>
          </p:spPr>
          <p:txBody>
            <a:bodyPr/>
            <a:lstStyle/>
            <a:p>
              <a:endParaRPr lang="en-US">
                <a:solidFill>
                  <a:srgbClr val="000000"/>
                </a:solidFill>
                <a:latin typeface="Arial" charset="0"/>
                <a:cs typeface="Arial" charset="0"/>
              </a:endParaRPr>
            </a:p>
          </p:txBody>
        </p:sp>
        <p:sp>
          <p:nvSpPr>
            <p:cNvPr id="12" name="Line 13"/>
            <p:cNvSpPr>
              <a:spLocks noChangeShapeType="1"/>
            </p:cNvSpPr>
            <p:nvPr/>
          </p:nvSpPr>
          <p:spPr bwMode="auto">
            <a:xfrm flipH="1">
              <a:off x="364" y="1434"/>
              <a:ext cx="411" cy="0"/>
            </a:xfrm>
            <a:prstGeom prst="line">
              <a:avLst/>
            </a:prstGeom>
            <a:noFill/>
            <a:ln w="12700">
              <a:solidFill>
                <a:srgbClr val="EAEAEA"/>
              </a:solidFill>
              <a:round/>
              <a:headEnd/>
              <a:tailEnd/>
            </a:ln>
            <a:effectLst/>
          </p:spPr>
          <p:txBody>
            <a:bodyPr/>
            <a:lstStyle/>
            <a:p>
              <a:endParaRPr lang="en-US">
                <a:solidFill>
                  <a:srgbClr val="000000"/>
                </a:solidFill>
                <a:latin typeface="Arial" charset="0"/>
                <a:cs typeface="Arial" charset="0"/>
              </a:endParaRPr>
            </a:p>
          </p:txBody>
        </p:sp>
        <p:sp>
          <p:nvSpPr>
            <p:cNvPr id="13" name="Line 14"/>
            <p:cNvSpPr>
              <a:spLocks noChangeShapeType="1"/>
            </p:cNvSpPr>
            <p:nvPr/>
          </p:nvSpPr>
          <p:spPr bwMode="auto">
            <a:xfrm flipH="1">
              <a:off x="364" y="1797"/>
              <a:ext cx="411" cy="0"/>
            </a:xfrm>
            <a:prstGeom prst="line">
              <a:avLst/>
            </a:prstGeom>
            <a:noFill/>
            <a:ln w="12700">
              <a:solidFill>
                <a:srgbClr val="EAEAEA"/>
              </a:solidFill>
              <a:round/>
              <a:headEnd/>
              <a:tailEnd/>
            </a:ln>
            <a:effectLst/>
          </p:spPr>
          <p:txBody>
            <a:bodyPr/>
            <a:lstStyle/>
            <a:p>
              <a:endParaRPr lang="en-US">
                <a:solidFill>
                  <a:srgbClr val="000000"/>
                </a:solidFill>
                <a:latin typeface="Arial" charset="0"/>
                <a:cs typeface="Arial" charset="0"/>
              </a:endParaRPr>
            </a:p>
          </p:txBody>
        </p:sp>
        <p:sp>
          <p:nvSpPr>
            <p:cNvPr id="16" name="Line 17"/>
            <p:cNvSpPr>
              <a:spLocks noChangeShapeType="1"/>
            </p:cNvSpPr>
            <p:nvPr/>
          </p:nvSpPr>
          <p:spPr bwMode="auto">
            <a:xfrm>
              <a:off x="558" y="1241"/>
              <a:ext cx="0" cy="169"/>
            </a:xfrm>
            <a:prstGeom prst="line">
              <a:avLst/>
            </a:prstGeom>
            <a:noFill/>
            <a:ln w="28575">
              <a:solidFill>
                <a:srgbClr val="FFFFFF"/>
              </a:solidFill>
              <a:round/>
              <a:headEnd type="arrow" w="med" len="med"/>
              <a:tailEnd type="arrow" w="med" len="med"/>
            </a:ln>
            <a:effectLst/>
          </p:spPr>
          <p:txBody>
            <a:bodyPr/>
            <a:lstStyle/>
            <a:p>
              <a:endParaRPr lang="en-US">
                <a:solidFill>
                  <a:srgbClr val="000000"/>
                </a:solidFill>
                <a:latin typeface="Arial" charset="0"/>
                <a:cs typeface="Arial" charset="0"/>
              </a:endParaRPr>
            </a:p>
          </p:txBody>
        </p:sp>
        <p:sp>
          <p:nvSpPr>
            <p:cNvPr id="17" name="Line 18"/>
            <p:cNvSpPr>
              <a:spLocks noChangeShapeType="1"/>
            </p:cNvSpPr>
            <p:nvPr/>
          </p:nvSpPr>
          <p:spPr bwMode="auto">
            <a:xfrm>
              <a:off x="558" y="1434"/>
              <a:ext cx="0" cy="363"/>
            </a:xfrm>
            <a:prstGeom prst="line">
              <a:avLst/>
            </a:prstGeom>
            <a:noFill/>
            <a:ln w="28575">
              <a:solidFill>
                <a:srgbClr val="FFFFFF"/>
              </a:solidFill>
              <a:round/>
              <a:headEnd type="arrow" w="med" len="med"/>
              <a:tailEnd type="arrow" w="med" len="med"/>
            </a:ln>
            <a:effectLst/>
          </p:spPr>
          <p:txBody>
            <a:bodyPr/>
            <a:lstStyle/>
            <a:p>
              <a:endParaRPr lang="en-US">
                <a:solidFill>
                  <a:srgbClr val="000000"/>
                </a:solidFill>
                <a:latin typeface="Arial" charset="0"/>
                <a:cs typeface="Arial" charset="0"/>
              </a:endParaRPr>
            </a:p>
          </p:txBody>
        </p:sp>
        <p:sp>
          <p:nvSpPr>
            <p:cNvPr id="18" name="Line 19"/>
            <p:cNvSpPr>
              <a:spLocks noChangeShapeType="1"/>
            </p:cNvSpPr>
            <p:nvPr/>
          </p:nvSpPr>
          <p:spPr bwMode="auto">
            <a:xfrm>
              <a:off x="558" y="1797"/>
              <a:ext cx="0" cy="774"/>
            </a:xfrm>
            <a:prstGeom prst="line">
              <a:avLst/>
            </a:prstGeom>
            <a:noFill/>
            <a:ln w="28575">
              <a:solidFill>
                <a:srgbClr val="FFFFFF"/>
              </a:solidFill>
              <a:round/>
              <a:headEnd type="arrow" w="med" len="med"/>
              <a:tailEnd type="arrow" w="med" len="med"/>
            </a:ln>
            <a:effectLst/>
          </p:spPr>
          <p:txBody>
            <a:bodyPr/>
            <a:lstStyle/>
            <a:p>
              <a:endParaRPr lang="en-US">
                <a:solidFill>
                  <a:srgbClr val="000000"/>
                </a:solidFill>
                <a:latin typeface="Arial" charset="0"/>
                <a:cs typeface="Arial" charset="0"/>
              </a:endParaRPr>
            </a:p>
          </p:txBody>
        </p:sp>
        <p:sp>
          <p:nvSpPr>
            <p:cNvPr id="19" name="Line 20"/>
            <p:cNvSpPr>
              <a:spLocks noChangeShapeType="1"/>
            </p:cNvSpPr>
            <p:nvPr/>
          </p:nvSpPr>
          <p:spPr bwMode="auto">
            <a:xfrm>
              <a:off x="558" y="2571"/>
              <a:ext cx="0" cy="774"/>
            </a:xfrm>
            <a:prstGeom prst="line">
              <a:avLst/>
            </a:prstGeom>
            <a:noFill/>
            <a:ln w="28575">
              <a:solidFill>
                <a:srgbClr val="FFFFFF"/>
              </a:solidFill>
              <a:round/>
              <a:headEnd type="arrow" w="med" len="med"/>
              <a:tailEnd type="arrow" w="med" len="med"/>
            </a:ln>
            <a:effectLst/>
          </p:spPr>
          <p:txBody>
            <a:bodyPr/>
            <a:lstStyle/>
            <a:p>
              <a:endParaRPr lang="en-US">
                <a:solidFill>
                  <a:srgbClr val="000000"/>
                </a:solidFill>
                <a:latin typeface="Arial" charset="0"/>
                <a:cs typeface="Arial" charset="0"/>
              </a:endParaRPr>
            </a:p>
          </p:txBody>
        </p:sp>
        <p:sp>
          <p:nvSpPr>
            <p:cNvPr id="20" name="Text Box 21"/>
            <p:cNvSpPr txBox="1">
              <a:spLocks noChangeArrowheads="1"/>
            </p:cNvSpPr>
            <p:nvPr/>
          </p:nvSpPr>
          <p:spPr bwMode="auto">
            <a:xfrm>
              <a:off x="243" y="2015"/>
              <a:ext cx="315" cy="231"/>
            </a:xfrm>
            <a:prstGeom prst="rect">
              <a:avLst/>
            </a:prstGeom>
            <a:noFill/>
            <a:ln w="12700">
              <a:noFill/>
              <a:miter lim="800000"/>
              <a:headEnd/>
              <a:tailEnd/>
            </a:ln>
            <a:effectLst/>
          </p:spPr>
          <p:txBody>
            <a:bodyPr>
              <a:spAutoFit/>
            </a:bodyPr>
            <a:lstStyle/>
            <a:p>
              <a:pPr algn="ctr">
                <a:spcBef>
                  <a:spcPct val="50000"/>
                </a:spcBef>
              </a:pPr>
              <a:r>
                <a:rPr lang="en-US" b="1" dirty="0" smtClean="0">
                  <a:solidFill>
                    <a:srgbClr val="000000"/>
                  </a:solidFill>
                  <a:latin typeface="Arial" charset="0"/>
                  <a:cs typeface="Arial" charset="0"/>
                </a:rPr>
                <a:t>9”</a:t>
              </a:r>
              <a:endParaRPr lang="en-US" b="1" dirty="0">
                <a:solidFill>
                  <a:srgbClr val="000000"/>
                </a:solidFill>
                <a:latin typeface="Arial" charset="0"/>
                <a:cs typeface="Arial" charset="0"/>
              </a:endParaRPr>
            </a:p>
          </p:txBody>
        </p:sp>
        <p:sp>
          <p:nvSpPr>
            <p:cNvPr id="21" name="Text Box 22"/>
            <p:cNvSpPr txBox="1">
              <a:spLocks noChangeArrowheads="1"/>
            </p:cNvSpPr>
            <p:nvPr/>
          </p:nvSpPr>
          <p:spPr bwMode="auto">
            <a:xfrm>
              <a:off x="243" y="1483"/>
              <a:ext cx="315" cy="231"/>
            </a:xfrm>
            <a:prstGeom prst="rect">
              <a:avLst/>
            </a:prstGeom>
            <a:noFill/>
            <a:ln w="12700">
              <a:noFill/>
              <a:miter lim="800000"/>
              <a:headEnd/>
              <a:tailEnd/>
            </a:ln>
            <a:effectLst/>
          </p:spPr>
          <p:txBody>
            <a:bodyPr>
              <a:spAutoFit/>
            </a:bodyPr>
            <a:lstStyle/>
            <a:p>
              <a:pPr algn="ctr">
                <a:spcBef>
                  <a:spcPct val="50000"/>
                </a:spcBef>
              </a:pPr>
              <a:r>
                <a:rPr lang="en-US" b="1">
                  <a:solidFill>
                    <a:srgbClr val="000000"/>
                  </a:solidFill>
                  <a:latin typeface="Arial" charset="0"/>
                  <a:cs typeface="Arial" charset="0"/>
                </a:rPr>
                <a:t>2”</a:t>
              </a:r>
            </a:p>
          </p:txBody>
        </p:sp>
        <p:sp>
          <p:nvSpPr>
            <p:cNvPr id="23" name="Text Box 24"/>
            <p:cNvSpPr txBox="1">
              <a:spLocks noChangeArrowheads="1"/>
            </p:cNvSpPr>
            <p:nvPr/>
          </p:nvSpPr>
          <p:spPr bwMode="auto">
            <a:xfrm>
              <a:off x="243" y="1216"/>
              <a:ext cx="528" cy="233"/>
            </a:xfrm>
            <a:prstGeom prst="rect">
              <a:avLst/>
            </a:prstGeom>
            <a:noFill/>
            <a:ln w="12700">
              <a:noFill/>
              <a:miter lim="800000"/>
              <a:headEnd/>
              <a:tailEnd/>
            </a:ln>
            <a:effectLst/>
          </p:spPr>
          <p:txBody>
            <a:bodyPr wrap="square">
              <a:spAutoFit/>
            </a:bodyPr>
            <a:lstStyle/>
            <a:p>
              <a:pPr algn="ctr">
                <a:spcBef>
                  <a:spcPct val="50000"/>
                </a:spcBef>
              </a:pPr>
              <a:r>
                <a:rPr lang="en-US" b="1" dirty="0" smtClean="0">
                  <a:solidFill>
                    <a:srgbClr val="000000"/>
                  </a:solidFill>
                  <a:latin typeface="Arial" charset="0"/>
                  <a:cs typeface="Arial" charset="0"/>
                </a:rPr>
                <a:t>1 1/2”</a:t>
              </a:r>
              <a:endParaRPr lang="en-US" b="1" dirty="0">
                <a:solidFill>
                  <a:srgbClr val="000000"/>
                </a:solidFill>
                <a:latin typeface="Arial" charset="0"/>
                <a:cs typeface="Arial" charset="0"/>
              </a:endParaRPr>
            </a:p>
          </p:txBody>
        </p:sp>
        <p:sp>
          <p:nvSpPr>
            <p:cNvPr id="24" name="Text Box 25"/>
            <p:cNvSpPr txBox="1">
              <a:spLocks noChangeArrowheads="1"/>
            </p:cNvSpPr>
            <p:nvPr/>
          </p:nvSpPr>
          <p:spPr bwMode="auto">
            <a:xfrm>
              <a:off x="1864" y="1216"/>
              <a:ext cx="774" cy="231"/>
            </a:xfrm>
            <a:prstGeom prst="rect">
              <a:avLst/>
            </a:prstGeom>
            <a:noFill/>
            <a:ln w="12700">
              <a:noFill/>
              <a:miter lim="800000"/>
              <a:headEnd/>
              <a:tailEnd/>
            </a:ln>
            <a:effectLst/>
          </p:spPr>
          <p:txBody>
            <a:bodyPr>
              <a:spAutoFit/>
            </a:bodyPr>
            <a:lstStyle/>
            <a:p>
              <a:pPr>
                <a:spcBef>
                  <a:spcPct val="50000"/>
                </a:spcBef>
              </a:pPr>
              <a:r>
                <a:rPr lang="en-US" b="1">
                  <a:solidFill>
                    <a:srgbClr val="000000"/>
                  </a:solidFill>
                  <a:latin typeface="Arial" charset="0"/>
                  <a:cs typeface="Arial" charset="0"/>
                </a:rPr>
                <a:t>a = 0.42</a:t>
              </a:r>
            </a:p>
          </p:txBody>
        </p:sp>
        <p:sp>
          <p:nvSpPr>
            <p:cNvPr id="25" name="Text Box 26"/>
            <p:cNvSpPr txBox="1">
              <a:spLocks noChangeArrowheads="1"/>
            </p:cNvSpPr>
            <p:nvPr/>
          </p:nvSpPr>
          <p:spPr bwMode="auto">
            <a:xfrm>
              <a:off x="1864" y="1507"/>
              <a:ext cx="774" cy="231"/>
            </a:xfrm>
            <a:prstGeom prst="rect">
              <a:avLst/>
            </a:prstGeom>
            <a:noFill/>
            <a:ln w="12700">
              <a:noFill/>
              <a:miter lim="800000"/>
              <a:headEnd/>
              <a:tailEnd/>
            </a:ln>
            <a:effectLst/>
          </p:spPr>
          <p:txBody>
            <a:bodyPr>
              <a:spAutoFit/>
            </a:bodyPr>
            <a:lstStyle/>
            <a:p>
              <a:pPr>
                <a:spcBef>
                  <a:spcPct val="50000"/>
                </a:spcBef>
              </a:pPr>
              <a:r>
                <a:rPr lang="en-US" b="1">
                  <a:solidFill>
                    <a:srgbClr val="000000"/>
                  </a:solidFill>
                  <a:latin typeface="Arial" charset="0"/>
                  <a:cs typeface="Arial" charset="0"/>
                </a:rPr>
                <a:t>a = 0.40</a:t>
              </a:r>
            </a:p>
          </p:txBody>
        </p:sp>
        <p:sp>
          <p:nvSpPr>
            <p:cNvPr id="26" name="Text Box 27"/>
            <p:cNvSpPr txBox="1">
              <a:spLocks noChangeArrowheads="1"/>
            </p:cNvSpPr>
            <p:nvPr/>
          </p:nvSpPr>
          <p:spPr bwMode="auto">
            <a:xfrm>
              <a:off x="1864" y="2063"/>
              <a:ext cx="1500" cy="231"/>
            </a:xfrm>
            <a:prstGeom prst="rect">
              <a:avLst/>
            </a:prstGeom>
            <a:noFill/>
            <a:ln w="12700">
              <a:noFill/>
              <a:miter lim="800000"/>
              <a:headEnd/>
              <a:tailEnd/>
            </a:ln>
            <a:effectLst/>
          </p:spPr>
          <p:txBody>
            <a:bodyPr>
              <a:spAutoFit/>
            </a:bodyPr>
            <a:lstStyle/>
            <a:p>
              <a:pPr>
                <a:spcBef>
                  <a:spcPct val="50000"/>
                </a:spcBef>
              </a:pPr>
              <a:r>
                <a:rPr lang="en-US" b="1">
                  <a:solidFill>
                    <a:srgbClr val="000000"/>
                  </a:solidFill>
                  <a:latin typeface="Arial" charset="0"/>
                  <a:cs typeface="Arial" charset="0"/>
                </a:rPr>
                <a:t>a = 0.14, m = 1.0</a:t>
              </a:r>
            </a:p>
          </p:txBody>
        </p:sp>
      </p:grpSp>
      <p:sp>
        <p:nvSpPr>
          <p:cNvPr id="28" name="TextBox 27"/>
          <p:cNvSpPr txBox="1"/>
          <p:nvPr/>
        </p:nvSpPr>
        <p:spPr>
          <a:xfrm>
            <a:off x="255494" y="161365"/>
            <a:ext cx="5526741" cy="461665"/>
          </a:xfrm>
          <a:prstGeom prst="rect">
            <a:avLst/>
          </a:prstGeom>
          <a:noFill/>
        </p:spPr>
        <p:txBody>
          <a:bodyPr wrap="square" rtlCol="0">
            <a:spAutoFit/>
          </a:bodyPr>
          <a:lstStyle/>
          <a:p>
            <a:r>
              <a:rPr lang="en-US" sz="2400" dirty="0" smtClean="0">
                <a:solidFill>
                  <a:srgbClr val="FFFFFF"/>
                </a:solidFill>
                <a:latin typeface="Verdana"/>
                <a:cs typeface="Arial" charset="0"/>
              </a:rPr>
              <a:t>Light Duty Pavement Section</a:t>
            </a:r>
            <a:endParaRPr lang="en-US" sz="2400" dirty="0">
              <a:solidFill>
                <a:srgbClr val="FFFFFF"/>
              </a:solidFill>
              <a:latin typeface="Verdana"/>
              <a:cs typeface="Arial" charset="0"/>
            </a:endParaRPr>
          </a:p>
        </p:txBody>
      </p:sp>
      <p:sp>
        <p:nvSpPr>
          <p:cNvPr id="29" name="Line 14"/>
          <p:cNvSpPr>
            <a:spLocks noChangeShapeType="1"/>
          </p:cNvSpPr>
          <p:nvPr/>
        </p:nvSpPr>
        <p:spPr bwMode="auto">
          <a:xfrm flipH="1">
            <a:off x="2316722" y="5498820"/>
            <a:ext cx="652463" cy="0"/>
          </a:xfrm>
          <a:prstGeom prst="line">
            <a:avLst/>
          </a:prstGeom>
          <a:noFill/>
          <a:ln w="12700">
            <a:solidFill>
              <a:srgbClr val="EAEAEA"/>
            </a:solidFill>
            <a:round/>
            <a:headEnd/>
            <a:tailEnd/>
          </a:ln>
          <a:effectLst/>
        </p:spPr>
        <p:txBody>
          <a:bodyPr/>
          <a:lstStyle/>
          <a:p>
            <a:endParaRPr lang="en-US">
              <a:solidFill>
                <a:srgbClr val="000000"/>
              </a:solidFill>
              <a:latin typeface="Arial" charset="0"/>
              <a:cs typeface="Arial" charset="0"/>
            </a:endParaRPr>
          </a:p>
        </p:txBody>
      </p:sp>
    </p:spTree>
    <p:extLst>
      <p:ext uri="{BB962C8B-B14F-4D97-AF65-F5344CB8AC3E}">
        <p14:creationId xmlns:p14="http://schemas.microsoft.com/office/powerpoint/2010/main" val="2074747853"/>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214283" y="2635623"/>
            <a:ext cx="4954588" cy="3379788"/>
            <a:chOff x="243" y="1216"/>
            <a:chExt cx="3121" cy="2129"/>
          </a:xfrm>
        </p:grpSpPr>
        <p:sp>
          <p:nvSpPr>
            <p:cNvPr id="3" name="Rectangle 4"/>
            <p:cNvSpPr>
              <a:spLocks noChangeArrowheads="1"/>
            </p:cNvSpPr>
            <p:nvPr/>
          </p:nvSpPr>
          <p:spPr bwMode="auto">
            <a:xfrm>
              <a:off x="872" y="1234"/>
              <a:ext cx="978" cy="193"/>
            </a:xfrm>
            <a:prstGeom prst="rect">
              <a:avLst/>
            </a:prstGeom>
            <a:solidFill>
              <a:srgbClr val="000000"/>
            </a:solidFill>
            <a:ln w="12700">
              <a:solidFill>
                <a:srgbClr val="000000"/>
              </a:solidFill>
              <a:miter lim="800000"/>
              <a:headEnd/>
              <a:tailEnd/>
            </a:ln>
            <a:effectLst/>
          </p:spPr>
          <p:txBody>
            <a:bodyPr wrap="none" anchor="ctr"/>
            <a:lstStyle/>
            <a:p>
              <a:endParaRPr lang="en-US">
                <a:solidFill>
                  <a:srgbClr val="000000"/>
                </a:solidFill>
                <a:latin typeface="Arial" charset="0"/>
                <a:cs typeface="Arial" charset="0"/>
              </a:endParaRPr>
            </a:p>
          </p:txBody>
        </p:sp>
        <p:sp>
          <p:nvSpPr>
            <p:cNvPr id="4" name="Rectangle 5"/>
            <p:cNvSpPr>
              <a:spLocks noChangeArrowheads="1"/>
            </p:cNvSpPr>
            <p:nvPr/>
          </p:nvSpPr>
          <p:spPr bwMode="auto">
            <a:xfrm>
              <a:off x="872" y="1434"/>
              <a:ext cx="978" cy="358"/>
            </a:xfrm>
            <a:prstGeom prst="rect">
              <a:avLst/>
            </a:prstGeom>
            <a:solidFill>
              <a:schemeClr val="bg2">
                <a:lumMod val="40000"/>
                <a:lumOff val="60000"/>
              </a:schemeClr>
            </a:solidFill>
            <a:ln w="12700">
              <a:solidFill>
                <a:schemeClr val="tx1"/>
              </a:solidFill>
              <a:miter lim="800000"/>
              <a:headEnd/>
              <a:tailEnd/>
            </a:ln>
            <a:effectLst/>
          </p:spPr>
          <p:txBody>
            <a:bodyPr wrap="none" anchor="ctr"/>
            <a:lstStyle/>
            <a:p>
              <a:endParaRPr lang="en-US">
                <a:solidFill>
                  <a:srgbClr val="000000"/>
                </a:solidFill>
                <a:latin typeface="Arial" charset="0"/>
                <a:cs typeface="Arial" charset="0"/>
              </a:endParaRPr>
            </a:p>
          </p:txBody>
        </p:sp>
        <p:sp>
          <p:nvSpPr>
            <p:cNvPr id="6" name="Rectangle 7"/>
            <p:cNvSpPr>
              <a:spLocks noChangeArrowheads="1"/>
            </p:cNvSpPr>
            <p:nvPr/>
          </p:nvSpPr>
          <p:spPr bwMode="auto">
            <a:xfrm>
              <a:off x="872" y="1797"/>
              <a:ext cx="978" cy="1520"/>
            </a:xfrm>
            <a:prstGeom prst="rect">
              <a:avLst/>
            </a:prstGeom>
            <a:solidFill>
              <a:srgbClr val="FFCC66"/>
            </a:solidFill>
            <a:ln w="12700">
              <a:solidFill>
                <a:schemeClr val="tx1"/>
              </a:solidFill>
              <a:miter lim="800000"/>
              <a:headEnd/>
              <a:tailEnd/>
            </a:ln>
            <a:effectLst/>
          </p:spPr>
          <p:txBody>
            <a:bodyPr wrap="none" anchor="ctr"/>
            <a:lstStyle/>
            <a:p>
              <a:endParaRPr lang="en-US">
                <a:solidFill>
                  <a:srgbClr val="000000"/>
                </a:solidFill>
                <a:latin typeface="Arial" charset="0"/>
                <a:cs typeface="Arial" charset="0"/>
              </a:endParaRPr>
            </a:p>
          </p:txBody>
        </p:sp>
        <p:sp>
          <p:nvSpPr>
            <p:cNvPr id="7" name="Text Box 8"/>
            <p:cNvSpPr txBox="1">
              <a:spLocks noChangeArrowheads="1"/>
            </p:cNvSpPr>
            <p:nvPr/>
          </p:nvSpPr>
          <p:spPr bwMode="auto">
            <a:xfrm>
              <a:off x="848" y="1507"/>
              <a:ext cx="1016" cy="231"/>
            </a:xfrm>
            <a:prstGeom prst="rect">
              <a:avLst/>
            </a:prstGeom>
            <a:noFill/>
            <a:ln w="12700">
              <a:noFill/>
              <a:miter lim="800000"/>
              <a:headEnd/>
              <a:tailEnd/>
            </a:ln>
            <a:effectLst/>
          </p:spPr>
          <p:txBody>
            <a:bodyPr>
              <a:spAutoFit/>
            </a:bodyPr>
            <a:lstStyle/>
            <a:p>
              <a:pPr algn="ctr">
                <a:spcBef>
                  <a:spcPct val="50000"/>
                </a:spcBef>
              </a:pPr>
              <a:r>
                <a:rPr lang="en-US" b="1">
                  <a:solidFill>
                    <a:srgbClr val="000000"/>
                  </a:solidFill>
                  <a:latin typeface="Arial" charset="0"/>
                  <a:cs typeface="Arial" charset="0"/>
                </a:rPr>
                <a:t>ACC2</a:t>
              </a:r>
            </a:p>
          </p:txBody>
        </p:sp>
        <p:sp>
          <p:nvSpPr>
            <p:cNvPr id="9" name="Text Box 10"/>
            <p:cNvSpPr txBox="1">
              <a:spLocks noChangeArrowheads="1"/>
            </p:cNvSpPr>
            <p:nvPr/>
          </p:nvSpPr>
          <p:spPr bwMode="auto">
            <a:xfrm>
              <a:off x="848" y="2015"/>
              <a:ext cx="1016" cy="231"/>
            </a:xfrm>
            <a:prstGeom prst="rect">
              <a:avLst/>
            </a:prstGeom>
            <a:noFill/>
            <a:ln w="12700">
              <a:noFill/>
              <a:miter lim="800000"/>
              <a:headEnd/>
              <a:tailEnd/>
            </a:ln>
            <a:effectLst/>
          </p:spPr>
          <p:txBody>
            <a:bodyPr>
              <a:spAutoFit/>
            </a:bodyPr>
            <a:lstStyle/>
            <a:p>
              <a:pPr algn="ctr">
                <a:spcBef>
                  <a:spcPct val="50000"/>
                </a:spcBef>
              </a:pPr>
              <a:r>
                <a:rPr lang="en-US" b="1" dirty="0">
                  <a:solidFill>
                    <a:srgbClr val="000000"/>
                  </a:solidFill>
                  <a:latin typeface="Arial" charset="0"/>
                  <a:cs typeface="Arial" charset="0"/>
                </a:rPr>
                <a:t>ABC</a:t>
              </a:r>
            </a:p>
          </p:txBody>
        </p:sp>
        <p:sp>
          <p:nvSpPr>
            <p:cNvPr id="10" name="Text Box 11"/>
            <p:cNvSpPr txBox="1">
              <a:spLocks noChangeArrowheads="1"/>
            </p:cNvSpPr>
            <p:nvPr/>
          </p:nvSpPr>
          <p:spPr bwMode="auto">
            <a:xfrm>
              <a:off x="848" y="1216"/>
              <a:ext cx="1016" cy="231"/>
            </a:xfrm>
            <a:prstGeom prst="rect">
              <a:avLst/>
            </a:prstGeom>
            <a:noFill/>
            <a:ln w="12700">
              <a:noFill/>
              <a:miter lim="800000"/>
              <a:headEnd/>
              <a:tailEnd/>
            </a:ln>
            <a:effectLst/>
          </p:spPr>
          <p:txBody>
            <a:bodyPr>
              <a:spAutoFit/>
            </a:bodyPr>
            <a:lstStyle/>
            <a:p>
              <a:pPr algn="ctr">
                <a:spcBef>
                  <a:spcPct val="50000"/>
                </a:spcBef>
              </a:pPr>
              <a:r>
                <a:rPr lang="en-US" b="1">
                  <a:solidFill>
                    <a:srgbClr val="FFFFFF"/>
                  </a:solidFill>
                  <a:latin typeface="Arial" charset="0"/>
                  <a:cs typeface="Arial" charset="0"/>
                </a:rPr>
                <a:t>ACC1</a:t>
              </a:r>
              <a:endParaRPr lang="en-US" b="1">
                <a:solidFill>
                  <a:srgbClr val="000000"/>
                </a:solidFill>
                <a:latin typeface="Arial" charset="0"/>
                <a:cs typeface="Arial" charset="0"/>
              </a:endParaRPr>
            </a:p>
          </p:txBody>
        </p:sp>
        <p:sp>
          <p:nvSpPr>
            <p:cNvPr id="11" name="Line 12"/>
            <p:cNvSpPr>
              <a:spLocks noChangeShapeType="1"/>
            </p:cNvSpPr>
            <p:nvPr/>
          </p:nvSpPr>
          <p:spPr bwMode="auto">
            <a:xfrm flipH="1">
              <a:off x="364" y="1241"/>
              <a:ext cx="411" cy="0"/>
            </a:xfrm>
            <a:prstGeom prst="line">
              <a:avLst/>
            </a:prstGeom>
            <a:noFill/>
            <a:ln w="12700">
              <a:solidFill>
                <a:srgbClr val="EAEAEA"/>
              </a:solidFill>
              <a:round/>
              <a:headEnd/>
              <a:tailEnd/>
            </a:ln>
            <a:effectLst/>
          </p:spPr>
          <p:txBody>
            <a:bodyPr/>
            <a:lstStyle/>
            <a:p>
              <a:endParaRPr lang="en-US">
                <a:solidFill>
                  <a:srgbClr val="000000"/>
                </a:solidFill>
                <a:latin typeface="Arial" charset="0"/>
                <a:cs typeface="Arial" charset="0"/>
              </a:endParaRPr>
            </a:p>
          </p:txBody>
        </p:sp>
        <p:sp>
          <p:nvSpPr>
            <p:cNvPr id="12" name="Line 13"/>
            <p:cNvSpPr>
              <a:spLocks noChangeShapeType="1"/>
            </p:cNvSpPr>
            <p:nvPr/>
          </p:nvSpPr>
          <p:spPr bwMode="auto">
            <a:xfrm flipH="1">
              <a:off x="364" y="1434"/>
              <a:ext cx="411" cy="0"/>
            </a:xfrm>
            <a:prstGeom prst="line">
              <a:avLst/>
            </a:prstGeom>
            <a:noFill/>
            <a:ln w="12700">
              <a:solidFill>
                <a:srgbClr val="EAEAEA"/>
              </a:solidFill>
              <a:round/>
              <a:headEnd/>
              <a:tailEnd/>
            </a:ln>
            <a:effectLst/>
          </p:spPr>
          <p:txBody>
            <a:bodyPr/>
            <a:lstStyle/>
            <a:p>
              <a:endParaRPr lang="en-US">
                <a:solidFill>
                  <a:srgbClr val="000000"/>
                </a:solidFill>
                <a:latin typeface="Arial" charset="0"/>
                <a:cs typeface="Arial" charset="0"/>
              </a:endParaRPr>
            </a:p>
          </p:txBody>
        </p:sp>
        <p:sp>
          <p:nvSpPr>
            <p:cNvPr id="13" name="Line 14"/>
            <p:cNvSpPr>
              <a:spLocks noChangeShapeType="1"/>
            </p:cNvSpPr>
            <p:nvPr/>
          </p:nvSpPr>
          <p:spPr bwMode="auto">
            <a:xfrm flipH="1">
              <a:off x="364" y="1797"/>
              <a:ext cx="411" cy="0"/>
            </a:xfrm>
            <a:prstGeom prst="line">
              <a:avLst/>
            </a:prstGeom>
            <a:noFill/>
            <a:ln w="12700">
              <a:solidFill>
                <a:srgbClr val="EAEAEA"/>
              </a:solidFill>
              <a:round/>
              <a:headEnd/>
              <a:tailEnd/>
            </a:ln>
            <a:effectLst/>
          </p:spPr>
          <p:txBody>
            <a:bodyPr/>
            <a:lstStyle/>
            <a:p>
              <a:endParaRPr lang="en-US">
                <a:solidFill>
                  <a:srgbClr val="000000"/>
                </a:solidFill>
                <a:latin typeface="Arial" charset="0"/>
                <a:cs typeface="Arial" charset="0"/>
              </a:endParaRPr>
            </a:p>
          </p:txBody>
        </p:sp>
        <p:sp>
          <p:nvSpPr>
            <p:cNvPr id="15" name="Line 16"/>
            <p:cNvSpPr>
              <a:spLocks noChangeShapeType="1"/>
            </p:cNvSpPr>
            <p:nvPr/>
          </p:nvSpPr>
          <p:spPr bwMode="auto">
            <a:xfrm flipH="1">
              <a:off x="364" y="3345"/>
              <a:ext cx="411" cy="0"/>
            </a:xfrm>
            <a:prstGeom prst="line">
              <a:avLst/>
            </a:prstGeom>
            <a:noFill/>
            <a:ln w="12700">
              <a:solidFill>
                <a:srgbClr val="EAEAEA"/>
              </a:solidFill>
              <a:round/>
              <a:headEnd/>
              <a:tailEnd/>
            </a:ln>
            <a:effectLst/>
          </p:spPr>
          <p:txBody>
            <a:bodyPr/>
            <a:lstStyle/>
            <a:p>
              <a:endParaRPr lang="en-US">
                <a:solidFill>
                  <a:srgbClr val="000000"/>
                </a:solidFill>
                <a:latin typeface="Arial" charset="0"/>
                <a:cs typeface="Arial" charset="0"/>
              </a:endParaRPr>
            </a:p>
          </p:txBody>
        </p:sp>
        <p:sp>
          <p:nvSpPr>
            <p:cNvPr id="16" name="Line 17"/>
            <p:cNvSpPr>
              <a:spLocks noChangeShapeType="1"/>
            </p:cNvSpPr>
            <p:nvPr/>
          </p:nvSpPr>
          <p:spPr bwMode="auto">
            <a:xfrm>
              <a:off x="558" y="1241"/>
              <a:ext cx="0" cy="169"/>
            </a:xfrm>
            <a:prstGeom prst="line">
              <a:avLst/>
            </a:prstGeom>
            <a:noFill/>
            <a:ln w="28575">
              <a:solidFill>
                <a:srgbClr val="FFFFFF"/>
              </a:solidFill>
              <a:round/>
              <a:headEnd type="arrow" w="med" len="med"/>
              <a:tailEnd type="arrow" w="med" len="med"/>
            </a:ln>
            <a:effectLst/>
          </p:spPr>
          <p:txBody>
            <a:bodyPr/>
            <a:lstStyle/>
            <a:p>
              <a:endParaRPr lang="en-US">
                <a:solidFill>
                  <a:srgbClr val="000000"/>
                </a:solidFill>
                <a:latin typeface="Arial" charset="0"/>
                <a:cs typeface="Arial" charset="0"/>
              </a:endParaRPr>
            </a:p>
          </p:txBody>
        </p:sp>
        <p:sp>
          <p:nvSpPr>
            <p:cNvPr id="17" name="Line 18"/>
            <p:cNvSpPr>
              <a:spLocks noChangeShapeType="1"/>
            </p:cNvSpPr>
            <p:nvPr/>
          </p:nvSpPr>
          <p:spPr bwMode="auto">
            <a:xfrm>
              <a:off x="558" y="1434"/>
              <a:ext cx="0" cy="363"/>
            </a:xfrm>
            <a:prstGeom prst="line">
              <a:avLst/>
            </a:prstGeom>
            <a:noFill/>
            <a:ln w="28575">
              <a:solidFill>
                <a:srgbClr val="FFFFFF"/>
              </a:solidFill>
              <a:round/>
              <a:headEnd type="arrow" w="med" len="med"/>
              <a:tailEnd type="arrow" w="med" len="med"/>
            </a:ln>
            <a:effectLst/>
          </p:spPr>
          <p:txBody>
            <a:bodyPr/>
            <a:lstStyle/>
            <a:p>
              <a:endParaRPr lang="en-US">
                <a:solidFill>
                  <a:srgbClr val="000000"/>
                </a:solidFill>
                <a:latin typeface="Arial" charset="0"/>
                <a:cs typeface="Arial" charset="0"/>
              </a:endParaRPr>
            </a:p>
          </p:txBody>
        </p:sp>
        <p:sp>
          <p:nvSpPr>
            <p:cNvPr id="18" name="Line 19"/>
            <p:cNvSpPr>
              <a:spLocks noChangeShapeType="1"/>
            </p:cNvSpPr>
            <p:nvPr/>
          </p:nvSpPr>
          <p:spPr bwMode="auto">
            <a:xfrm>
              <a:off x="558" y="1797"/>
              <a:ext cx="0" cy="774"/>
            </a:xfrm>
            <a:prstGeom prst="line">
              <a:avLst/>
            </a:prstGeom>
            <a:noFill/>
            <a:ln w="28575">
              <a:solidFill>
                <a:srgbClr val="FFFFFF"/>
              </a:solidFill>
              <a:round/>
              <a:headEnd type="arrow" w="med" len="med"/>
              <a:tailEnd type="arrow" w="med" len="med"/>
            </a:ln>
            <a:effectLst/>
          </p:spPr>
          <p:txBody>
            <a:bodyPr/>
            <a:lstStyle/>
            <a:p>
              <a:endParaRPr lang="en-US">
                <a:solidFill>
                  <a:srgbClr val="000000"/>
                </a:solidFill>
                <a:latin typeface="Arial" charset="0"/>
                <a:cs typeface="Arial" charset="0"/>
              </a:endParaRPr>
            </a:p>
          </p:txBody>
        </p:sp>
        <p:sp>
          <p:nvSpPr>
            <p:cNvPr id="19" name="Line 20"/>
            <p:cNvSpPr>
              <a:spLocks noChangeShapeType="1"/>
            </p:cNvSpPr>
            <p:nvPr/>
          </p:nvSpPr>
          <p:spPr bwMode="auto">
            <a:xfrm>
              <a:off x="558" y="2571"/>
              <a:ext cx="0" cy="774"/>
            </a:xfrm>
            <a:prstGeom prst="line">
              <a:avLst/>
            </a:prstGeom>
            <a:noFill/>
            <a:ln w="28575">
              <a:solidFill>
                <a:srgbClr val="FFFFFF"/>
              </a:solidFill>
              <a:round/>
              <a:headEnd type="arrow" w="med" len="med"/>
              <a:tailEnd type="arrow" w="med" len="med"/>
            </a:ln>
            <a:effectLst/>
          </p:spPr>
          <p:txBody>
            <a:bodyPr/>
            <a:lstStyle/>
            <a:p>
              <a:endParaRPr lang="en-US">
                <a:solidFill>
                  <a:srgbClr val="000000"/>
                </a:solidFill>
                <a:latin typeface="Arial" charset="0"/>
                <a:cs typeface="Arial" charset="0"/>
              </a:endParaRPr>
            </a:p>
          </p:txBody>
        </p:sp>
        <p:sp>
          <p:nvSpPr>
            <p:cNvPr id="20" name="Text Box 21"/>
            <p:cNvSpPr txBox="1">
              <a:spLocks noChangeArrowheads="1"/>
            </p:cNvSpPr>
            <p:nvPr/>
          </p:nvSpPr>
          <p:spPr bwMode="auto">
            <a:xfrm>
              <a:off x="243" y="2015"/>
              <a:ext cx="376" cy="233"/>
            </a:xfrm>
            <a:prstGeom prst="rect">
              <a:avLst/>
            </a:prstGeom>
            <a:noFill/>
            <a:ln w="12700">
              <a:noFill/>
              <a:miter lim="800000"/>
              <a:headEnd/>
              <a:tailEnd/>
            </a:ln>
            <a:effectLst/>
          </p:spPr>
          <p:txBody>
            <a:bodyPr wrap="square">
              <a:spAutoFit/>
            </a:bodyPr>
            <a:lstStyle/>
            <a:p>
              <a:pPr algn="ctr">
                <a:spcBef>
                  <a:spcPct val="50000"/>
                </a:spcBef>
              </a:pPr>
              <a:r>
                <a:rPr lang="en-US" b="1" dirty="0" smtClean="0">
                  <a:solidFill>
                    <a:srgbClr val="000000"/>
                  </a:solidFill>
                  <a:latin typeface="Arial" charset="0"/>
                  <a:cs typeface="Arial" charset="0"/>
                </a:rPr>
                <a:t>10”</a:t>
              </a:r>
              <a:endParaRPr lang="en-US" b="1" dirty="0">
                <a:solidFill>
                  <a:srgbClr val="000000"/>
                </a:solidFill>
                <a:latin typeface="Arial" charset="0"/>
                <a:cs typeface="Arial" charset="0"/>
              </a:endParaRPr>
            </a:p>
          </p:txBody>
        </p:sp>
        <p:sp>
          <p:nvSpPr>
            <p:cNvPr id="21" name="Text Box 22"/>
            <p:cNvSpPr txBox="1">
              <a:spLocks noChangeArrowheads="1"/>
            </p:cNvSpPr>
            <p:nvPr/>
          </p:nvSpPr>
          <p:spPr bwMode="auto">
            <a:xfrm>
              <a:off x="243" y="1483"/>
              <a:ext cx="545" cy="233"/>
            </a:xfrm>
            <a:prstGeom prst="rect">
              <a:avLst/>
            </a:prstGeom>
            <a:noFill/>
            <a:ln w="12700">
              <a:noFill/>
              <a:miter lim="800000"/>
              <a:headEnd/>
              <a:tailEnd/>
            </a:ln>
            <a:effectLst/>
          </p:spPr>
          <p:txBody>
            <a:bodyPr wrap="square">
              <a:spAutoFit/>
            </a:bodyPr>
            <a:lstStyle/>
            <a:p>
              <a:pPr algn="ctr">
                <a:spcBef>
                  <a:spcPct val="50000"/>
                </a:spcBef>
              </a:pPr>
              <a:r>
                <a:rPr lang="en-US" b="1" dirty="0" smtClean="0">
                  <a:solidFill>
                    <a:srgbClr val="000000"/>
                  </a:solidFill>
                  <a:latin typeface="Arial" charset="0"/>
                  <a:cs typeface="Arial" charset="0"/>
                </a:rPr>
                <a:t>2 1/2”</a:t>
              </a:r>
              <a:endParaRPr lang="en-US" b="1" dirty="0">
                <a:solidFill>
                  <a:srgbClr val="000000"/>
                </a:solidFill>
                <a:latin typeface="Arial" charset="0"/>
                <a:cs typeface="Arial" charset="0"/>
              </a:endParaRPr>
            </a:p>
          </p:txBody>
        </p:sp>
        <p:sp>
          <p:nvSpPr>
            <p:cNvPr id="23" name="Text Box 24"/>
            <p:cNvSpPr txBox="1">
              <a:spLocks noChangeArrowheads="1"/>
            </p:cNvSpPr>
            <p:nvPr/>
          </p:nvSpPr>
          <p:spPr bwMode="auto">
            <a:xfrm>
              <a:off x="243" y="1216"/>
              <a:ext cx="520" cy="233"/>
            </a:xfrm>
            <a:prstGeom prst="rect">
              <a:avLst/>
            </a:prstGeom>
            <a:noFill/>
            <a:ln w="12700">
              <a:noFill/>
              <a:miter lim="800000"/>
              <a:headEnd/>
              <a:tailEnd/>
            </a:ln>
            <a:effectLst/>
          </p:spPr>
          <p:txBody>
            <a:bodyPr wrap="square">
              <a:spAutoFit/>
            </a:bodyPr>
            <a:lstStyle/>
            <a:p>
              <a:pPr algn="ctr">
                <a:spcBef>
                  <a:spcPct val="50000"/>
                </a:spcBef>
              </a:pPr>
              <a:r>
                <a:rPr lang="en-US" b="1" dirty="0" smtClean="0">
                  <a:solidFill>
                    <a:srgbClr val="000000"/>
                  </a:solidFill>
                  <a:latin typeface="Arial" charset="0"/>
                  <a:cs typeface="Arial" charset="0"/>
                </a:rPr>
                <a:t>1 1/2”</a:t>
              </a:r>
              <a:endParaRPr lang="en-US" b="1" dirty="0">
                <a:solidFill>
                  <a:srgbClr val="000000"/>
                </a:solidFill>
                <a:latin typeface="Arial" charset="0"/>
                <a:cs typeface="Arial" charset="0"/>
              </a:endParaRPr>
            </a:p>
          </p:txBody>
        </p:sp>
        <p:sp>
          <p:nvSpPr>
            <p:cNvPr id="24" name="Text Box 25"/>
            <p:cNvSpPr txBox="1">
              <a:spLocks noChangeArrowheads="1"/>
            </p:cNvSpPr>
            <p:nvPr/>
          </p:nvSpPr>
          <p:spPr bwMode="auto">
            <a:xfrm>
              <a:off x="1864" y="1216"/>
              <a:ext cx="774" cy="231"/>
            </a:xfrm>
            <a:prstGeom prst="rect">
              <a:avLst/>
            </a:prstGeom>
            <a:noFill/>
            <a:ln w="12700">
              <a:noFill/>
              <a:miter lim="800000"/>
              <a:headEnd/>
              <a:tailEnd/>
            </a:ln>
            <a:effectLst/>
          </p:spPr>
          <p:txBody>
            <a:bodyPr>
              <a:spAutoFit/>
            </a:bodyPr>
            <a:lstStyle/>
            <a:p>
              <a:pPr>
                <a:spcBef>
                  <a:spcPct val="50000"/>
                </a:spcBef>
              </a:pPr>
              <a:r>
                <a:rPr lang="en-US" b="1">
                  <a:solidFill>
                    <a:srgbClr val="000000"/>
                  </a:solidFill>
                  <a:latin typeface="Arial" charset="0"/>
                  <a:cs typeface="Arial" charset="0"/>
                </a:rPr>
                <a:t>a = 0.42</a:t>
              </a:r>
            </a:p>
          </p:txBody>
        </p:sp>
        <p:sp>
          <p:nvSpPr>
            <p:cNvPr id="25" name="Text Box 26"/>
            <p:cNvSpPr txBox="1">
              <a:spLocks noChangeArrowheads="1"/>
            </p:cNvSpPr>
            <p:nvPr/>
          </p:nvSpPr>
          <p:spPr bwMode="auto">
            <a:xfrm>
              <a:off x="1864" y="1507"/>
              <a:ext cx="774" cy="231"/>
            </a:xfrm>
            <a:prstGeom prst="rect">
              <a:avLst/>
            </a:prstGeom>
            <a:noFill/>
            <a:ln w="12700">
              <a:noFill/>
              <a:miter lim="800000"/>
              <a:headEnd/>
              <a:tailEnd/>
            </a:ln>
            <a:effectLst/>
          </p:spPr>
          <p:txBody>
            <a:bodyPr>
              <a:spAutoFit/>
            </a:bodyPr>
            <a:lstStyle/>
            <a:p>
              <a:pPr>
                <a:spcBef>
                  <a:spcPct val="50000"/>
                </a:spcBef>
              </a:pPr>
              <a:r>
                <a:rPr lang="en-US" b="1">
                  <a:solidFill>
                    <a:srgbClr val="000000"/>
                  </a:solidFill>
                  <a:latin typeface="Arial" charset="0"/>
                  <a:cs typeface="Arial" charset="0"/>
                </a:rPr>
                <a:t>a = 0.40</a:t>
              </a:r>
            </a:p>
          </p:txBody>
        </p:sp>
        <p:sp>
          <p:nvSpPr>
            <p:cNvPr id="26" name="Text Box 27"/>
            <p:cNvSpPr txBox="1">
              <a:spLocks noChangeArrowheads="1"/>
            </p:cNvSpPr>
            <p:nvPr/>
          </p:nvSpPr>
          <p:spPr bwMode="auto">
            <a:xfrm>
              <a:off x="1864" y="2063"/>
              <a:ext cx="1500" cy="231"/>
            </a:xfrm>
            <a:prstGeom prst="rect">
              <a:avLst/>
            </a:prstGeom>
            <a:noFill/>
            <a:ln w="12700">
              <a:noFill/>
              <a:miter lim="800000"/>
              <a:headEnd/>
              <a:tailEnd/>
            </a:ln>
            <a:effectLst/>
          </p:spPr>
          <p:txBody>
            <a:bodyPr>
              <a:spAutoFit/>
            </a:bodyPr>
            <a:lstStyle/>
            <a:p>
              <a:pPr>
                <a:spcBef>
                  <a:spcPct val="50000"/>
                </a:spcBef>
              </a:pPr>
              <a:r>
                <a:rPr lang="en-US" b="1">
                  <a:solidFill>
                    <a:srgbClr val="000000"/>
                  </a:solidFill>
                  <a:latin typeface="Arial" charset="0"/>
                  <a:cs typeface="Arial" charset="0"/>
                </a:rPr>
                <a:t>a = 0.14, m = 1.0</a:t>
              </a:r>
            </a:p>
          </p:txBody>
        </p:sp>
      </p:grpSp>
      <p:sp>
        <p:nvSpPr>
          <p:cNvPr id="28" name="TextBox 27"/>
          <p:cNvSpPr txBox="1"/>
          <p:nvPr/>
        </p:nvSpPr>
        <p:spPr>
          <a:xfrm>
            <a:off x="255494" y="215153"/>
            <a:ext cx="5728447" cy="461665"/>
          </a:xfrm>
          <a:prstGeom prst="rect">
            <a:avLst/>
          </a:prstGeom>
          <a:noFill/>
        </p:spPr>
        <p:txBody>
          <a:bodyPr wrap="square" rtlCol="0">
            <a:spAutoFit/>
          </a:bodyPr>
          <a:lstStyle/>
          <a:p>
            <a:r>
              <a:rPr lang="en-US" sz="2400" dirty="0" smtClean="0">
                <a:solidFill>
                  <a:srgbClr val="FFFFFF"/>
                </a:solidFill>
                <a:latin typeface="Verdana"/>
                <a:cs typeface="Arial" charset="0"/>
              </a:rPr>
              <a:t>Heavy Duty Pavement Section</a:t>
            </a:r>
            <a:endParaRPr lang="en-US" sz="2400" dirty="0">
              <a:solidFill>
                <a:srgbClr val="FFFFFF"/>
              </a:solidFill>
              <a:latin typeface="Verdana"/>
              <a:cs typeface="Arial" charset="0"/>
            </a:endParaRPr>
          </a:p>
        </p:txBody>
      </p:sp>
    </p:spTree>
    <p:extLst>
      <p:ext uri="{BB962C8B-B14F-4D97-AF65-F5344CB8AC3E}">
        <p14:creationId xmlns:p14="http://schemas.microsoft.com/office/powerpoint/2010/main" val="3251590286"/>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6" name="Picture 2" descr="https://tensargeonet.com/departments/salesmarketing/TICUS/TRXCOLL/Shared%20Documents/ReinforcedTriax_Illustration.jpg"/>
          <p:cNvPicPr>
            <a:picLocks noChangeAspect="1" noChangeArrowheads="1"/>
          </p:cNvPicPr>
          <p:nvPr/>
        </p:nvPicPr>
        <p:blipFill>
          <a:blip r:embed="rId3" cstate="print"/>
          <a:srcRect/>
          <a:stretch>
            <a:fillRect/>
          </a:stretch>
        </p:blipFill>
        <p:spPr bwMode="auto">
          <a:xfrm>
            <a:off x="0" y="1719619"/>
            <a:ext cx="9144000" cy="5116007"/>
          </a:xfrm>
          <a:prstGeom prst="rect">
            <a:avLst/>
          </a:prstGeom>
          <a:noFill/>
        </p:spPr>
      </p:pic>
      <p:sp>
        <p:nvSpPr>
          <p:cNvPr id="5" name="Rectangle 2"/>
          <p:cNvSpPr txBox="1">
            <a:spLocks noChangeArrowheads="1"/>
          </p:cNvSpPr>
          <p:nvPr/>
        </p:nvSpPr>
        <p:spPr bwMode="auto">
          <a:xfrm>
            <a:off x="164913" y="0"/>
            <a:ext cx="7356475"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hangingPunct="0">
              <a:defRPr/>
            </a:pPr>
            <a:r>
              <a:rPr lang="en-GB" sz="2400" kern="0" dirty="0" smtClean="0">
                <a:solidFill>
                  <a:srgbClr val="F3F3F3"/>
                </a:solidFill>
                <a:latin typeface="Verdana"/>
                <a:cs typeface="Arial" charset="0"/>
              </a:rPr>
              <a:t>Value Proposition – Subgrade Stabilization</a:t>
            </a:r>
            <a:endParaRPr lang="en-GB" sz="2400" kern="0" dirty="0">
              <a:solidFill>
                <a:srgbClr val="F3F3F3"/>
              </a:solidFill>
              <a:latin typeface="Verdana"/>
              <a:cs typeface="Arial" charset="0"/>
            </a:endParaRPr>
          </a:p>
        </p:txBody>
      </p:sp>
    </p:spTree>
    <p:extLst>
      <p:ext uri="{BB962C8B-B14F-4D97-AF65-F5344CB8AC3E}">
        <p14:creationId xmlns:p14="http://schemas.microsoft.com/office/powerpoint/2010/main" val="2461599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iterate type="lt">
                                    <p:tmPct val="2000"/>
                                  </p:iterate>
                                  <p:childTnLst>
                                    <p:set>
                                      <p:cBhvr>
                                        <p:cTn id="6" dur="1" fill="hold">
                                          <p:stCondLst>
                                            <p:cond delay="0"/>
                                          </p:stCondLst>
                                        </p:cTn>
                                        <p:tgtEl>
                                          <p:spTgt spid="5">
                                            <p:txEl>
                                              <p:charRg st="0" end="0"/>
                                            </p:txEl>
                                          </p:spTgt>
                                        </p:tgtEl>
                                        <p:attrNameLst>
                                          <p:attrName>style.visibility</p:attrName>
                                        </p:attrNameLst>
                                      </p:cBhvr>
                                      <p:to>
                                        <p:strVal val="visible"/>
                                      </p:to>
                                    </p:set>
                                    <p:anim calcmode="lin" valueType="num">
                                      <p:cBhvr>
                                        <p:cTn id="7" dur="500" fill="hold"/>
                                        <p:tgtEl>
                                          <p:spTgt spid="5">
                                            <p:txEl>
                                              <p:char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char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char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The contractor has the job and is looking for opportunities to increase his profitability</a:t>
            </a:r>
          </a:p>
          <a:p>
            <a:endParaRPr lang="en-US" dirty="0" smtClean="0"/>
          </a:p>
          <a:p>
            <a:r>
              <a:rPr lang="en-US" b="1" i="1" dirty="0" smtClean="0">
                <a:solidFill>
                  <a:schemeClr val="accent1"/>
                </a:solidFill>
              </a:rPr>
              <a:t>How should we analyze this opportunity?</a:t>
            </a:r>
          </a:p>
          <a:p>
            <a:endParaRPr lang="en-US" b="1" i="1" dirty="0" smtClean="0">
              <a:solidFill>
                <a:schemeClr val="accent1"/>
              </a:solidFill>
            </a:endParaRPr>
          </a:p>
          <a:p>
            <a:r>
              <a:rPr lang="en-US" b="1" i="1" dirty="0" smtClean="0">
                <a:solidFill>
                  <a:schemeClr val="accent1"/>
                </a:solidFill>
              </a:rPr>
              <a:t>What can we offer the contractor?</a:t>
            </a:r>
            <a:endParaRPr lang="en-US" b="1" i="1" dirty="0">
              <a:solidFill>
                <a:schemeClr val="accent1"/>
              </a:solidFill>
            </a:endParaRPr>
          </a:p>
        </p:txBody>
      </p:sp>
      <p:sp>
        <p:nvSpPr>
          <p:cNvPr id="3" name="Title 2"/>
          <p:cNvSpPr>
            <a:spLocks noGrp="1"/>
          </p:cNvSpPr>
          <p:nvPr>
            <p:ph type="title"/>
          </p:nvPr>
        </p:nvSpPr>
        <p:spPr/>
        <p:txBody>
          <a:bodyPr/>
          <a:lstStyle/>
          <a:p>
            <a:r>
              <a:rPr lang="en-US" dirty="0" smtClean="0"/>
              <a:t>Pavement Optimization Exercise</a:t>
            </a:r>
            <a:endParaRPr lang="en-US" dirty="0"/>
          </a:p>
        </p:txBody>
      </p:sp>
    </p:spTree>
    <p:extLst>
      <p:ext uri="{BB962C8B-B14F-4D97-AF65-F5344CB8AC3E}">
        <p14:creationId xmlns:p14="http://schemas.microsoft.com/office/powerpoint/2010/main" val="365282483"/>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120152" y="2689411"/>
            <a:ext cx="4954588" cy="3379788"/>
            <a:chOff x="243" y="1216"/>
            <a:chExt cx="3121" cy="2129"/>
          </a:xfrm>
        </p:grpSpPr>
        <p:sp>
          <p:nvSpPr>
            <p:cNvPr id="3" name="Rectangle 4"/>
            <p:cNvSpPr>
              <a:spLocks noChangeArrowheads="1"/>
            </p:cNvSpPr>
            <p:nvPr/>
          </p:nvSpPr>
          <p:spPr bwMode="auto">
            <a:xfrm>
              <a:off x="872" y="1234"/>
              <a:ext cx="978" cy="193"/>
            </a:xfrm>
            <a:prstGeom prst="rect">
              <a:avLst/>
            </a:prstGeom>
            <a:solidFill>
              <a:srgbClr val="000000"/>
            </a:solidFill>
            <a:ln w="12700">
              <a:solidFill>
                <a:srgbClr val="000000"/>
              </a:solidFill>
              <a:miter lim="800000"/>
              <a:headEnd/>
              <a:tailEnd/>
            </a:ln>
            <a:effectLst/>
          </p:spPr>
          <p:txBody>
            <a:bodyPr wrap="none" anchor="ctr"/>
            <a:lstStyle/>
            <a:p>
              <a:endParaRPr lang="en-US">
                <a:solidFill>
                  <a:srgbClr val="000000"/>
                </a:solidFill>
                <a:latin typeface="Arial" charset="0"/>
                <a:cs typeface="Arial" charset="0"/>
              </a:endParaRPr>
            </a:p>
          </p:txBody>
        </p:sp>
        <p:sp>
          <p:nvSpPr>
            <p:cNvPr id="4" name="Rectangle 5"/>
            <p:cNvSpPr>
              <a:spLocks noChangeArrowheads="1"/>
            </p:cNvSpPr>
            <p:nvPr/>
          </p:nvSpPr>
          <p:spPr bwMode="auto">
            <a:xfrm>
              <a:off x="872" y="1434"/>
              <a:ext cx="978" cy="358"/>
            </a:xfrm>
            <a:prstGeom prst="rect">
              <a:avLst/>
            </a:prstGeom>
            <a:solidFill>
              <a:schemeClr val="folHlink"/>
            </a:solidFill>
            <a:ln w="12700">
              <a:solidFill>
                <a:schemeClr val="tx1"/>
              </a:solidFill>
              <a:miter lim="800000"/>
              <a:headEnd/>
              <a:tailEnd/>
            </a:ln>
            <a:effectLst/>
          </p:spPr>
          <p:txBody>
            <a:bodyPr wrap="none" anchor="ctr"/>
            <a:lstStyle/>
            <a:p>
              <a:endParaRPr lang="en-US">
                <a:solidFill>
                  <a:srgbClr val="000000"/>
                </a:solidFill>
                <a:latin typeface="Arial" charset="0"/>
                <a:cs typeface="Arial" charset="0"/>
              </a:endParaRPr>
            </a:p>
          </p:txBody>
        </p:sp>
        <p:sp>
          <p:nvSpPr>
            <p:cNvPr id="6" name="Rectangle 7"/>
            <p:cNvSpPr>
              <a:spLocks noChangeArrowheads="1"/>
            </p:cNvSpPr>
            <p:nvPr/>
          </p:nvSpPr>
          <p:spPr bwMode="auto">
            <a:xfrm>
              <a:off x="872" y="1797"/>
              <a:ext cx="978" cy="774"/>
            </a:xfrm>
            <a:prstGeom prst="rect">
              <a:avLst/>
            </a:prstGeom>
            <a:solidFill>
              <a:srgbClr val="FFCC66"/>
            </a:solidFill>
            <a:ln w="12700">
              <a:solidFill>
                <a:schemeClr val="tx1"/>
              </a:solidFill>
              <a:miter lim="800000"/>
              <a:headEnd/>
              <a:tailEnd/>
            </a:ln>
            <a:effectLst/>
          </p:spPr>
          <p:txBody>
            <a:bodyPr wrap="none" anchor="ctr"/>
            <a:lstStyle/>
            <a:p>
              <a:endParaRPr lang="en-US">
                <a:solidFill>
                  <a:srgbClr val="000000"/>
                </a:solidFill>
                <a:latin typeface="Arial" charset="0"/>
                <a:cs typeface="Arial" charset="0"/>
              </a:endParaRPr>
            </a:p>
          </p:txBody>
        </p:sp>
        <p:sp>
          <p:nvSpPr>
            <p:cNvPr id="7" name="Text Box 8"/>
            <p:cNvSpPr txBox="1">
              <a:spLocks noChangeArrowheads="1"/>
            </p:cNvSpPr>
            <p:nvPr/>
          </p:nvSpPr>
          <p:spPr bwMode="auto">
            <a:xfrm>
              <a:off x="848" y="1507"/>
              <a:ext cx="1016" cy="231"/>
            </a:xfrm>
            <a:prstGeom prst="rect">
              <a:avLst/>
            </a:prstGeom>
            <a:noFill/>
            <a:ln w="12700">
              <a:noFill/>
              <a:miter lim="800000"/>
              <a:headEnd/>
              <a:tailEnd/>
            </a:ln>
            <a:effectLst/>
          </p:spPr>
          <p:txBody>
            <a:bodyPr>
              <a:spAutoFit/>
            </a:bodyPr>
            <a:lstStyle/>
            <a:p>
              <a:pPr algn="ctr">
                <a:spcBef>
                  <a:spcPct val="50000"/>
                </a:spcBef>
              </a:pPr>
              <a:r>
                <a:rPr lang="en-US" b="1">
                  <a:solidFill>
                    <a:srgbClr val="000000"/>
                  </a:solidFill>
                  <a:latin typeface="Arial" charset="0"/>
                  <a:cs typeface="Arial" charset="0"/>
                </a:rPr>
                <a:t>ACC2</a:t>
              </a:r>
            </a:p>
          </p:txBody>
        </p:sp>
        <p:sp>
          <p:nvSpPr>
            <p:cNvPr id="9" name="Text Box 10"/>
            <p:cNvSpPr txBox="1">
              <a:spLocks noChangeArrowheads="1"/>
            </p:cNvSpPr>
            <p:nvPr/>
          </p:nvSpPr>
          <p:spPr bwMode="auto">
            <a:xfrm>
              <a:off x="848" y="2015"/>
              <a:ext cx="1016" cy="231"/>
            </a:xfrm>
            <a:prstGeom prst="rect">
              <a:avLst/>
            </a:prstGeom>
            <a:noFill/>
            <a:ln w="12700">
              <a:noFill/>
              <a:miter lim="800000"/>
              <a:headEnd/>
              <a:tailEnd/>
            </a:ln>
            <a:effectLst/>
          </p:spPr>
          <p:txBody>
            <a:bodyPr>
              <a:spAutoFit/>
            </a:bodyPr>
            <a:lstStyle/>
            <a:p>
              <a:pPr algn="ctr">
                <a:spcBef>
                  <a:spcPct val="50000"/>
                </a:spcBef>
              </a:pPr>
              <a:r>
                <a:rPr lang="en-US" b="1" dirty="0">
                  <a:solidFill>
                    <a:srgbClr val="000000"/>
                  </a:solidFill>
                  <a:latin typeface="Arial" charset="0"/>
                  <a:cs typeface="Arial" charset="0"/>
                </a:rPr>
                <a:t>ABC</a:t>
              </a:r>
            </a:p>
          </p:txBody>
        </p:sp>
        <p:sp>
          <p:nvSpPr>
            <p:cNvPr id="10" name="Text Box 11"/>
            <p:cNvSpPr txBox="1">
              <a:spLocks noChangeArrowheads="1"/>
            </p:cNvSpPr>
            <p:nvPr/>
          </p:nvSpPr>
          <p:spPr bwMode="auto">
            <a:xfrm>
              <a:off x="848" y="1216"/>
              <a:ext cx="1016" cy="231"/>
            </a:xfrm>
            <a:prstGeom prst="rect">
              <a:avLst/>
            </a:prstGeom>
            <a:noFill/>
            <a:ln w="12700">
              <a:noFill/>
              <a:miter lim="800000"/>
              <a:headEnd/>
              <a:tailEnd/>
            </a:ln>
            <a:effectLst/>
          </p:spPr>
          <p:txBody>
            <a:bodyPr>
              <a:spAutoFit/>
            </a:bodyPr>
            <a:lstStyle/>
            <a:p>
              <a:pPr algn="ctr">
                <a:spcBef>
                  <a:spcPct val="50000"/>
                </a:spcBef>
              </a:pPr>
              <a:r>
                <a:rPr lang="en-US" b="1">
                  <a:solidFill>
                    <a:srgbClr val="FFFFFF"/>
                  </a:solidFill>
                  <a:latin typeface="Arial" charset="0"/>
                  <a:cs typeface="Arial" charset="0"/>
                </a:rPr>
                <a:t>ACC1</a:t>
              </a:r>
              <a:endParaRPr lang="en-US" b="1">
                <a:solidFill>
                  <a:srgbClr val="000000"/>
                </a:solidFill>
                <a:latin typeface="Arial" charset="0"/>
                <a:cs typeface="Arial" charset="0"/>
              </a:endParaRPr>
            </a:p>
          </p:txBody>
        </p:sp>
        <p:sp>
          <p:nvSpPr>
            <p:cNvPr id="11" name="Line 12"/>
            <p:cNvSpPr>
              <a:spLocks noChangeShapeType="1"/>
            </p:cNvSpPr>
            <p:nvPr/>
          </p:nvSpPr>
          <p:spPr bwMode="auto">
            <a:xfrm flipH="1">
              <a:off x="364" y="1241"/>
              <a:ext cx="411" cy="0"/>
            </a:xfrm>
            <a:prstGeom prst="line">
              <a:avLst/>
            </a:prstGeom>
            <a:noFill/>
            <a:ln w="12700">
              <a:solidFill>
                <a:srgbClr val="EAEAEA"/>
              </a:solidFill>
              <a:round/>
              <a:headEnd/>
              <a:tailEnd/>
            </a:ln>
            <a:effectLst/>
          </p:spPr>
          <p:txBody>
            <a:bodyPr/>
            <a:lstStyle/>
            <a:p>
              <a:endParaRPr lang="en-US">
                <a:solidFill>
                  <a:srgbClr val="000000"/>
                </a:solidFill>
                <a:latin typeface="Arial" charset="0"/>
                <a:cs typeface="Arial" charset="0"/>
              </a:endParaRPr>
            </a:p>
          </p:txBody>
        </p:sp>
        <p:sp>
          <p:nvSpPr>
            <p:cNvPr id="12" name="Line 13"/>
            <p:cNvSpPr>
              <a:spLocks noChangeShapeType="1"/>
            </p:cNvSpPr>
            <p:nvPr/>
          </p:nvSpPr>
          <p:spPr bwMode="auto">
            <a:xfrm flipH="1">
              <a:off x="364" y="1434"/>
              <a:ext cx="411" cy="0"/>
            </a:xfrm>
            <a:prstGeom prst="line">
              <a:avLst/>
            </a:prstGeom>
            <a:noFill/>
            <a:ln w="12700">
              <a:solidFill>
                <a:srgbClr val="EAEAEA"/>
              </a:solidFill>
              <a:round/>
              <a:headEnd/>
              <a:tailEnd/>
            </a:ln>
            <a:effectLst/>
          </p:spPr>
          <p:txBody>
            <a:bodyPr/>
            <a:lstStyle/>
            <a:p>
              <a:endParaRPr lang="en-US">
                <a:solidFill>
                  <a:srgbClr val="000000"/>
                </a:solidFill>
                <a:latin typeface="Arial" charset="0"/>
                <a:cs typeface="Arial" charset="0"/>
              </a:endParaRPr>
            </a:p>
          </p:txBody>
        </p:sp>
        <p:sp>
          <p:nvSpPr>
            <p:cNvPr id="13" name="Line 14"/>
            <p:cNvSpPr>
              <a:spLocks noChangeShapeType="1"/>
            </p:cNvSpPr>
            <p:nvPr/>
          </p:nvSpPr>
          <p:spPr bwMode="auto">
            <a:xfrm flipH="1">
              <a:off x="364" y="1797"/>
              <a:ext cx="411" cy="0"/>
            </a:xfrm>
            <a:prstGeom prst="line">
              <a:avLst/>
            </a:prstGeom>
            <a:noFill/>
            <a:ln w="12700">
              <a:solidFill>
                <a:srgbClr val="EAEAEA"/>
              </a:solidFill>
              <a:round/>
              <a:headEnd/>
              <a:tailEnd/>
            </a:ln>
            <a:effectLst/>
          </p:spPr>
          <p:txBody>
            <a:bodyPr/>
            <a:lstStyle/>
            <a:p>
              <a:endParaRPr lang="en-US">
                <a:solidFill>
                  <a:srgbClr val="000000"/>
                </a:solidFill>
                <a:latin typeface="Arial" charset="0"/>
                <a:cs typeface="Arial" charset="0"/>
              </a:endParaRPr>
            </a:p>
          </p:txBody>
        </p:sp>
        <p:sp>
          <p:nvSpPr>
            <p:cNvPr id="14" name="Line 15"/>
            <p:cNvSpPr>
              <a:spLocks noChangeShapeType="1"/>
            </p:cNvSpPr>
            <p:nvPr/>
          </p:nvSpPr>
          <p:spPr bwMode="auto">
            <a:xfrm flipH="1">
              <a:off x="364" y="2571"/>
              <a:ext cx="411" cy="0"/>
            </a:xfrm>
            <a:prstGeom prst="line">
              <a:avLst/>
            </a:prstGeom>
            <a:noFill/>
            <a:ln w="12700">
              <a:solidFill>
                <a:srgbClr val="EAEAEA"/>
              </a:solidFill>
              <a:round/>
              <a:headEnd/>
              <a:tailEnd/>
            </a:ln>
            <a:effectLst/>
          </p:spPr>
          <p:txBody>
            <a:bodyPr/>
            <a:lstStyle/>
            <a:p>
              <a:endParaRPr lang="en-US">
                <a:solidFill>
                  <a:srgbClr val="000000"/>
                </a:solidFill>
                <a:latin typeface="Arial" charset="0"/>
                <a:cs typeface="Arial" charset="0"/>
              </a:endParaRPr>
            </a:p>
          </p:txBody>
        </p:sp>
        <p:sp>
          <p:nvSpPr>
            <p:cNvPr id="16" name="Line 17"/>
            <p:cNvSpPr>
              <a:spLocks noChangeShapeType="1"/>
            </p:cNvSpPr>
            <p:nvPr/>
          </p:nvSpPr>
          <p:spPr bwMode="auto">
            <a:xfrm>
              <a:off x="558" y="1241"/>
              <a:ext cx="0" cy="169"/>
            </a:xfrm>
            <a:prstGeom prst="line">
              <a:avLst/>
            </a:prstGeom>
            <a:noFill/>
            <a:ln w="28575">
              <a:solidFill>
                <a:srgbClr val="FFFFFF"/>
              </a:solidFill>
              <a:round/>
              <a:headEnd type="arrow" w="med" len="med"/>
              <a:tailEnd type="arrow" w="med" len="med"/>
            </a:ln>
            <a:effectLst/>
          </p:spPr>
          <p:txBody>
            <a:bodyPr/>
            <a:lstStyle/>
            <a:p>
              <a:endParaRPr lang="en-US">
                <a:solidFill>
                  <a:srgbClr val="000000"/>
                </a:solidFill>
                <a:latin typeface="Arial" charset="0"/>
                <a:cs typeface="Arial" charset="0"/>
              </a:endParaRPr>
            </a:p>
          </p:txBody>
        </p:sp>
        <p:sp>
          <p:nvSpPr>
            <p:cNvPr id="17" name="Line 18"/>
            <p:cNvSpPr>
              <a:spLocks noChangeShapeType="1"/>
            </p:cNvSpPr>
            <p:nvPr/>
          </p:nvSpPr>
          <p:spPr bwMode="auto">
            <a:xfrm>
              <a:off x="558" y="1434"/>
              <a:ext cx="0" cy="363"/>
            </a:xfrm>
            <a:prstGeom prst="line">
              <a:avLst/>
            </a:prstGeom>
            <a:noFill/>
            <a:ln w="28575">
              <a:solidFill>
                <a:srgbClr val="FFFFFF"/>
              </a:solidFill>
              <a:round/>
              <a:headEnd type="arrow" w="med" len="med"/>
              <a:tailEnd type="arrow" w="med" len="med"/>
            </a:ln>
            <a:effectLst/>
          </p:spPr>
          <p:txBody>
            <a:bodyPr/>
            <a:lstStyle/>
            <a:p>
              <a:endParaRPr lang="en-US">
                <a:solidFill>
                  <a:srgbClr val="000000"/>
                </a:solidFill>
                <a:latin typeface="Arial" charset="0"/>
                <a:cs typeface="Arial" charset="0"/>
              </a:endParaRPr>
            </a:p>
          </p:txBody>
        </p:sp>
        <p:sp>
          <p:nvSpPr>
            <p:cNvPr id="18" name="Line 19"/>
            <p:cNvSpPr>
              <a:spLocks noChangeShapeType="1"/>
            </p:cNvSpPr>
            <p:nvPr/>
          </p:nvSpPr>
          <p:spPr bwMode="auto">
            <a:xfrm>
              <a:off x="558" y="1797"/>
              <a:ext cx="0" cy="774"/>
            </a:xfrm>
            <a:prstGeom prst="line">
              <a:avLst/>
            </a:prstGeom>
            <a:noFill/>
            <a:ln w="28575">
              <a:solidFill>
                <a:srgbClr val="FFFFFF"/>
              </a:solidFill>
              <a:round/>
              <a:headEnd type="arrow" w="med" len="med"/>
              <a:tailEnd type="arrow" w="med" len="med"/>
            </a:ln>
            <a:effectLst/>
          </p:spPr>
          <p:txBody>
            <a:bodyPr/>
            <a:lstStyle/>
            <a:p>
              <a:endParaRPr lang="en-US">
                <a:solidFill>
                  <a:srgbClr val="000000"/>
                </a:solidFill>
                <a:latin typeface="Arial" charset="0"/>
                <a:cs typeface="Arial" charset="0"/>
              </a:endParaRPr>
            </a:p>
          </p:txBody>
        </p:sp>
        <p:sp>
          <p:nvSpPr>
            <p:cNvPr id="19" name="Line 20"/>
            <p:cNvSpPr>
              <a:spLocks noChangeShapeType="1"/>
            </p:cNvSpPr>
            <p:nvPr/>
          </p:nvSpPr>
          <p:spPr bwMode="auto">
            <a:xfrm>
              <a:off x="558" y="2571"/>
              <a:ext cx="0" cy="774"/>
            </a:xfrm>
            <a:prstGeom prst="line">
              <a:avLst/>
            </a:prstGeom>
            <a:noFill/>
            <a:ln w="28575">
              <a:solidFill>
                <a:srgbClr val="FFFFFF"/>
              </a:solidFill>
              <a:round/>
              <a:headEnd type="arrow" w="med" len="med"/>
              <a:tailEnd type="arrow" w="med" len="med"/>
            </a:ln>
            <a:effectLst/>
          </p:spPr>
          <p:txBody>
            <a:bodyPr/>
            <a:lstStyle/>
            <a:p>
              <a:endParaRPr lang="en-US">
                <a:solidFill>
                  <a:srgbClr val="000000"/>
                </a:solidFill>
                <a:latin typeface="Arial" charset="0"/>
                <a:cs typeface="Arial" charset="0"/>
              </a:endParaRPr>
            </a:p>
          </p:txBody>
        </p:sp>
        <p:sp>
          <p:nvSpPr>
            <p:cNvPr id="20" name="Text Box 21"/>
            <p:cNvSpPr txBox="1">
              <a:spLocks noChangeArrowheads="1"/>
            </p:cNvSpPr>
            <p:nvPr/>
          </p:nvSpPr>
          <p:spPr bwMode="auto">
            <a:xfrm>
              <a:off x="243" y="2015"/>
              <a:ext cx="315" cy="231"/>
            </a:xfrm>
            <a:prstGeom prst="rect">
              <a:avLst/>
            </a:prstGeom>
            <a:noFill/>
            <a:ln w="12700">
              <a:noFill/>
              <a:miter lim="800000"/>
              <a:headEnd/>
              <a:tailEnd/>
            </a:ln>
            <a:effectLst/>
          </p:spPr>
          <p:txBody>
            <a:bodyPr>
              <a:spAutoFit/>
            </a:bodyPr>
            <a:lstStyle/>
            <a:p>
              <a:pPr algn="ctr">
                <a:spcBef>
                  <a:spcPct val="50000"/>
                </a:spcBef>
              </a:pPr>
              <a:r>
                <a:rPr lang="en-US" b="1" dirty="0" smtClean="0">
                  <a:solidFill>
                    <a:srgbClr val="000000"/>
                  </a:solidFill>
                  <a:latin typeface="Arial" charset="0"/>
                  <a:cs typeface="Arial" charset="0"/>
                </a:rPr>
                <a:t>6”</a:t>
              </a:r>
              <a:endParaRPr lang="en-US" b="1" dirty="0">
                <a:solidFill>
                  <a:srgbClr val="000000"/>
                </a:solidFill>
                <a:latin typeface="Arial" charset="0"/>
                <a:cs typeface="Arial" charset="0"/>
              </a:endParaRPr>
            </a:p>
          </p:txBody>
        </p:sp>
        <p:sp>
          <p:nvSpPr>
            <p:cNvPr id="21" name="Text Box 22"/>
            <p:cNvSpPr txBox="1">
              <a:spLocks noChangeArrowheads="1"/>
            </p:cNvSpPr>
            <p:nvPr/>
          </p:nvSpPr>
          <p:spPr bwMode="auto">
            <a:xfrm>
              <a:off x="243" y="1483"/>
              <a:ext cx="315" cy="231"/>
            </a:xfrm>
            <a:prstGeom prst="rect">
              <a:avLst/>
            </a:prstGeom>
            <a:noFill/>
            <a:ln w="12700">
              <a:noFill/>
              <a:miter lim="800000"/>
              <a:headEnd/>
              <a:tailEnd/>
            </a:ln>
            <a:effectLst/>
          </p:spPr>
          <p:txBody>
            <a:bodyPr>
              <a:spAutoFit/>
            </a:bodyPr>
            <a:lstStyle/>
            <a:p>
              <a:pPr algn="ctr">
                <a:spcBef>
                  <a:spcPct val="50000"/>
                </a:spcBef>
              </a:pPr>
              <a:r>
                <a:rPr lang="en-US" b="1">
                  <a:solidFill>
                    <a:srgbClr val="000000"/>
                  </a:solidFill>
                  <a:latin typeface="Arial" charset="0"/>
                  <a:cs typeface="Arial" charset="0"/>
                </a:rPr>
                <a:t>2”</a:t>
              </a:r>
            </a:p>
          </p:txBody>
        </p:sp>
        <p:sp>
          <p:nvSpPr>
            <p:cNvPr id="23" name="Text Box 24"/>
            <p:cNvSpPr txBox="1">
              <a:spLocks noChangeArrowheads="1"/>
            </p:cNvSpPr>
            <p:nvPr/>
          </p:nvSpPr>
          <p:spPr bwMode="auto">
            <a:xfrm>
              <a:off x="243" y="1216"/>
              <a:ext cx="342" cy="233"/>
            </a:xfrm>
            <a:prstGeom prst="rect">
              <a:avLst/>
            </a:prstGeom>
            <a:noFill/>
            <a:ln w="12700">
              <a:noFill/>
              <a:miter lim="800000"/>
              <a:headEnd/>
              <a:tailEnd/>
            </a:ln>
            <a:effectLst/>
          </p:spPr>
          <p:txBody>
            <a:bodyPr wrap="square">
              <a:spAutoFit/>
            </a:bodyPr>
            <a:lstStyle/>
            <a:p>
              <a:pPr algn="ctr">
                <a:spcBef>
                  <a:spcPct val="50000"/>
                </a:spcBef>
              </a:pPr>
              <a:r>
                <a:rPr lang="en-US" b="1" dirty="0" smtClean="0">
                  <a:solidFill>
                    <a:srgbClr val="000000"/>
                  </a:solidFill>
                  <a:latin typeface="Arial" charset="0"/>
                  <a:cs typeface="Arial" charset="0"/>
                </a:rPr>
                <a:t>1”</a:t>
              </a:r>
              <a:endParaRPr lang="en-US" b="1" dirty="0">
                <a:solidFill>
                  <a:srgbClr val="000000"/>
                </a:solidFill>
                <a:latin typeface="Arial" charset="0"/>
                <a:cs typeface="Arial" charset="0"/>
              </a:endParaRPr>
            </a:p>
          </p:txBody>
        </p:sp>
        <p:sp>
          <p:nvSpPr>
            <p:cNvPr id="24" name="Text Box 25"/>
            <p:cNvSpPr txBox="1">
              <a:spLocks noChangeArrowheads="1"/>
            </p:cNvSpPr>
            <p:nvPr/>
          </p:nvSpPr>
          <p:spPr bwMode="auto">
            <a:xfrm>
              <a:off x="1864" y="1216"/>
              <a:ext cx="774" cy="231"/>
            </a:xfrm>
            <a:prstGeom prst="rect">
              <a:avLst/>
            </a:prstGeom>
            <a:noFill/>
            <a:ln w="12700">
              <a:noFill/>
              <a:miter lim="800000"/>
              <a:headEnd/>
              <a:tailEnd/>
            </a:ln>
            <a:effectLst/>
          </p:spPr>
          <p:txBody>
            <a:bodyPr>
              <a:spAutoFit/>
            </a:bodyPr>
            <a:lstStyle/>
            <a:p>
              <a:pPr>
                <a:spcBef>
                  <a:spcPct val="50000"/>
                </a:spcBef>
              </a:pPr>
              <a:r>
                <a:rPr lang="en-US" b="1">
                  <a:solidFill>
                    <a:srgbClr val="000000"/>
                  </a:solidFill>
                  <a:latin typeface="Arial" charset="0"/>
                  <a:cs typeface="Arial" charset="0"/>
                </a:rPr>
                <a:t>a = 0.42</a:t>
              </a:r>
            </a:p>
          </p:txBody>
        </p:sp>
        <p:sp>
          <p:nvSpPr>
            <p:cNvPr id="25" name="Text Box 26"/>
            <p:cNvSpPr txBox="1">
              <a:spLocks noChangeArrowheads="1"/>
            </p:cNvSpPr>
            <p:nvPr/>
          </p:nvSpPr>
          <p:spPr bwMode="auto">
            <a:xfrm>
              <a:off x="1864" y="1507"/>
              <a:ext cx="774" cy="231"/>
            </a:xfrm>
            <a:prstGeom prst="rect">
              <a:avLst/>
            </a:prstGeom>
            <a:noFill/>
            <a:ln w="12700">
              <a:noFill/>
              <a:miter lim="800000"/>
              <a:headEnd/>
              <a:tailEnd/>
            </a:ln>
            <a:effectLst/>
          </p:spPr>
          <p:txBody>
            <a:bodyPr>
              <a:spAutoFit/>
            </a:bodyPr>
            <a:lstStyle/>
            <a:p>
              <a:pPr>
                <a:spcBef>
                  <a:spcPct val="50000"/>
                </a:spcBef>
              </a:pPr>
              <a:r>
                <a:rPr lang="en-US" b="1">
                  <a:solidFill>
                    <a:srgbClr val="000000"/>
                  </a:solidFill>
                  <a:latin typeface="Arial" charset="0"/>
                  <a:cs typeface="Arial" charset="0"/>
                </a:rPr>
                <a:t>a = 0.40</a:t>
              </a:r>
            </a:p>
          </p:txBody>
        </p:sp>
        <p:sp>
          <p:nvSpPr>
            <p:cNvPr id="26" name="Text Box 27"/>
            <p:cNvSpPr txBox="1">
              <a:spLocks noChangeArrowheads="1"/>
            </p:cNvSpPr>
            <p:nvPr/>
          </p:nvSpPr>
          <p:spPr bwMode="auto">
            <a:xfrm>
              <a:off x="1864" y="2063"/>
              <a:ext cx="1500" cy="231"/>
            </a:xfrm>
            <a:prstGeom prst="rect">
              <a:avLst/>
            </a:prstGeom>
            <a:noFill/>
            <a:ln w="12700">
              <a:noFill/>
              <a:miter lim="800000"/>
              <a:headEnd/>
              <a:tailEnd/>
            </a:ln>
            <a:effectLst/>
          </p:spPr>
          <p:txBody>
            <a:bodyPr>
              <a:spAutoFit/>
            </a:bodyPr>
            <a:lstStyle/>
            <a:p>
              <a:pPr>
                <a:spcBef>
                  <a:spcPct val="50000"/>
                </a:spcBef>
              </a:pPr>
              <a:r>
                <a:rPr lang="en-US" b="1" dirty="0">
                  <a:solidFill>
                    <a:srgbClr val="000000"/>
                  </a:solidFill>
                  <a:latin typeface="Arial" charset="0"/>
                  <a:cs typeface="Arial" charset="0"/>
                </a:rPr>
                <a:t>a = 0.14, m = 1.0</a:t>
              </a:r>
            </a:p>
          </p:txBody>
        </p:sp>
      </p:grpSp>
      <p:sp>
        <p:nvSpPr>
          <p:cNvPr id="28" name="TextBox 27"/>
          <p:cNvSpPr txBox="1"/>
          <p:nvPr/>
        </p:nvSpPr>
        <p:spPr>
          <a:xfrm>
            <a:off x="255494" y="161365"/>
            <a:ext cx="6819246" cy="461665"/>
          </a:xfrm>
          <a:prstGeom prst="rect">
            <a:avLst/>
          </a:prstGeom>
          <a:noFill/>
        </p:spPr>
        <p:txBody>
          <a:bodyPr wrap="square" rtlCol="0">
            <a:spAutoFit/>
          </a:bodyPr>
          <a:lstStyle/>
          <a:p>
            <a:r>
              <a:rPr lang="en-US" sz="2400" dirty="0" smtClean="0">
                <a:solidFill>
                  <a:srgbClr val="FFFFFF"/>
                </a:solidFill>
                <a:latin typeface="Verdana"/>
                <a:cs typeface="Arial" charset="0"/>
              </a:rPr>
              <a:t>Light Duty Pavement Section - Stabilized</a:t>
            </a:r>
            <a:endParaRPr lang="en-US" sz="2400" dirty="0">
              <a:solidFill>
                <a:srgbClr val="FFFFFF"/>
              </a:solidFill>
              <a:latin typeface="Verdana"/>
              <a:cs typeface="Arial" charset="0"/>
            </a:endParaRPr>
          </a:p>
        </p:txBody>
      </p:sp>
      <p:cxnSp>
        <p:nvCxnSpPr>
          <p:cNvPr id="29" name="Straight Connector 28"/>
          <p:cNvCxnSpPr/>
          <p:nvPr/>
        </p:nvCxnSpPr>
        <p:spPr bwMode="auto">
          <a:xfrm>
            <a:off x="3065929" y="4840941"/>
            <a:ext cx="1627094" cy="1"/>
          </a:xfrm>
          <a:prstGeom prst="line">
            <a:avLst/>
          </a:prstGeom>
          <a:solidFill>
            <a:schemeClr val="accent1"/>
          </a:solidFill>
          <a:ln w="63500" cap="flat" cmpd="sng" algn="ctr">
            <a:solidFill>
              <a:schemeClr val="tx1"/>
            </a:solidFill>
            <a:prstDash val="dash"/>
            <a:round/>
            <a:headEnd type="none" w="med" len="med"/>
            <a:tailEnd type="none" w="med" len="med"/>
          </a:ln>
          <a:effectLst/>
        </p:spPr>
      </p:cxnSp>
      <p:sp>
        <p:nvSpPr>
          <p:cNvPr id="31" name="TextBox 30"/>
          <p:cNvSpPr txBox="1"/>
          <p:nvPr/>
        </p:nvSpPr>
        <p:spPr>
          <a:xfrm>
            <a:off x="4935071" y="4719918"/>
            <a:ext cx="1411941" cy="369332"/>
          </a:xfrm>
          <a:prstGeom prst="rect">
            <a:avLst/>
          </a:prstGeom>
          <a:noFill/>
        </p:spPr>
        <p:txBody>
          <a:bodyPr wrap="square" rtlCol="0">
            <a:spAutoFit/>
          </a:bodyPr>
          <a:lstStyle/>
          <a:p>
            <a:r>
              <a:rPr lang="en-US" b="1" dirty="0" smtClean="0">
                <a:solidFill>
                  <a:srgbClr val="000000"/>
                </a:solidFill>
                <a:latin typeface="Arial" charset="0"/>
                <a:cs typeface="Arial" charset="0"/>
              </a:rPr>
              <a:t>TX5</a:t>
            </a:r>
            <a:endParaRPr lang="en-US" b="1" dirty="0">
              <a:solidFill>
                <a:srgbClr val="000000"/>
              </a:solidFill>
              <a:latin typeface="Arial" charset="0"/>
              <a:cs typeface="Arial" charset="0"/>
            </a:endParaRPr>
          </a:p>
        </p:txBody>
      </p:sp>
      <p:sp>
        <p:nvSpPr>
          <p:cNvPr id="32" name="TextBox 31"/>
          <p:cNvSpPr txBox="1"/>
          <p:nvPr/>
        </p:nvSpPr>
        <p:spPr>
          <a:xfrm>
            <a:off x="1048871" y="5190565"/>
            <a:ext cx="6427694" cy="369332"/>
          </a:xfrm>
          <a:prstGeom prst="rect">
            <a:avLst/>
          </a:prstGeom>
          <a:noFill/>
        </p:spPr>
        <p:txBody>
          <a:bodyPr wrap="square" rtlCol="0">
            <a:spAutoFit/>
          </a:bodyPr>
          <a:lstStyle/>
          <a:p>
            <a:r>
              <a:rPr lang="en-US" b="1" dirty="0" err="1" smtClean="0">
                <a:solidFill>
                  <a:srgbClr val="E31836"/>
                </a:solidFill>
                <a:latin typeface="Verdana"/>
                <a:cs typeface="Arial" charset="0"/>
              </a:rPr>
              <a:t>Unstabilized</a:t>
            </a:r>
            <a:r>
              <a:rPr lang="en-US" b="1" dirty="0" smtClean="0">
                <a:solidFill>
                  <a:srgbClr val="E31836"/>
                </a:solidFill>
                <a:latin typeface="Verdana"/>
                <a:cs typeface="Arial" charset="0"/>
              </a:rPr>
              <a:t> Calculated Traffic = 57,000 ESALs</a:t>
            </a:r>
            <a:endParaRPr lang="en-US" b="1" dirty="0">
              <a:solidFill>
                <a:srgbClr val="E31836"/>
              </a:solidFill>
              <a:latin typeface="Verdana"/>
              <a:cs typeface="Arial" charset="0"/>
            </a:endParaRPr>
          </a:p>
        </p:txBody>
      </p:sp>
      <p:sp>
        <p:nvSpPr>
          <p:cNvPr id="33" name="TextBox 32"/>
          <p:cNvSpPr txBox="1"/>
          <p:nvPr/>
        </p:nvSpPr>
        <p:spPr>
          <a:xfrm>
            <a:off x="1048872" y="5688106"/>
            <a:ext cx="6669740" cy="369332"/>
          </a:xfrm>
          <a:prstGeom prst="rect">
            <a:avLst/>
          </a:prstGeom>
          <a:noFill/>
        </p:spPr>
        <p:txBody>
          <a:bodyPr wrap="square" rtlCol="0">
            <a:spAutoFit/>
          </a:bodyPr>
          <a:lstStyle/>
          <a:p>
            <a:r>
              <a:rPr lang="en-US" b="1" dirty="0" smtClean="0">
                <a:solidFill>
                  <a:srgbClr val="E31836"/>
                </a:solidFill>
                <a:latin typeface="Verdana"/>
                <a:cs typeface="Arial" charset="0"/>
              </a:rPr>
              <a:t>Stabilized Calculated Traffic = 63,000 ESALs</a:t>
            </a:r>
            <a:endParaRPr lang="en-US" b="1" dirty="0">
              <a:solidFill>
                <a:srgbClr val="E31836"/>
              </a:solidFill>
              <a:latin typeface="Verdana"/>
              <a:cs typeface="Arial" charset="0"/>
            </a:endParaRPr>
          </a:p>
        </p:txBody>
      </p:sp>
    </p:spTree>
    <p:extLst>
      <p:ext uri="{BB962C8B-B14F-4D97-AF65-F5344CB8AC3E}">
        <p14:creationId xmlns:p14="http://schemas.microsoft.com/office/powerpoint/2010/main" val="4076483014"/>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120154" y="1976717"/>
            <a:ext cx="4954588" cy="3379788"/>
            <a:chOff x="243" y="1216"/>
            <a:chExt cx="3121" cy="2129"/>
          </a:xfrm>
        </p:grpSpPr>
        <p:sp>
          <p:nvSpPr>
            <p:cNvPr id="3" name="Rectangle 4"/>
            <p:cNvSpPr>
              <a:spLocks noChangeArrowheads="1"/>
            </p:cNvSpPr>
            <p:nvPr/>
          </p:nvSpPr>
          <p:spPr bwMode="auto">
            <a:xfrm>
              <a:off x="872" y="1234"/>
              <a:ext cx="978" cy="193"/>
            </a:xfrm>
            <a:prstGeom prst="rect">
              <a:avLst/>
            </a:prstGeom>
            <a:solidFill>
              <a:srgbClr val="000000"/>
            </a:solidFill>
            <a:ln w="12700">
              <a:solidFill>
                <a:srgbClr val="000000"/>
              </a:solidFill>
              <a:miter lim="800000"/>
              <a:headEnd/>
              <a:tailEnd/>
            </a:ln>
            <a:effectLst/>
          </p:spPr>
          <p:txBody>
            <a:bodyPr wrap="none" anchor="ctr"/>
            <a:lstStyle/>
            <a:p>
              <a:endParaRPr lang="en-US">
                <a:solidFill>
                  <a:srgbClr val="000000"/>
                </a:solidFill>
                <a:latin typeface="Arial" charset="0"/>
                <a:cs typeface="Arial" charset="0"/>
              </a:endParaRPr>
            </a:p>
          </p:txBody>
        </p:sp>
        <p:sp>
          <p:nvSpPr>
            <p:cNvPr id="4" name="Rectangle 5"/>
            <p:cNvSpPr>
              <a:spLocks noChangeArrowheads="1"/>
            </p:cNvSpPr>
            <p:nvPr/>
          </p:nvSpPr>
          <p:spPr bwMode="auto">
            <a:xfrm>
              <a:off x="872" y="1434"/>
              <a:ext cx="978" cy="358"/>
            </a:xfrm>
            <a:prstGeom prst="rect">
              <a:avLst/>
            </a:prstGeom>
            <a:solidFill>
              <a:schemeClr val="folHlink"/>
            </a:solidFill>
            <a:ln w="12700">
              <a:solidFill>
                <a:schemeClr val="tx1"/>
              </a:solidFill>
              <a:miter lim="800000"/>
              <a:headEnd/>
              <a:tailEnd/>
            </a:ln>
            <a:effectLst/>
          </p:spPr>
          <p:txBody>
            <a:bodyPr wrap="none" anchor="ctr"/>
            <a:lstStyle/>
            <a:p>
              <a:endParaRPr lang="en-US">
                <a:solidFill>
                  <a:srgbClr val="000000"/>
                </a:solidFill>
                <a:latin typeface="Arial" charset="0"/>
                <a:cs typeface="Arial" charset="0"/>
              </a:endParaRPr>
            </a:p>
          </p:txBody>
        </p:sp>
        <p:sp>
          <p:nvSpPr>
            <p:cNvPr id="6" name="Rectangle 7"/>
            <p:cNvSpPr>
              <a:spLocks noChangeArrowheads="1"/>
            </p:cNvSpPr>
            <p:nvPr/>
          </p:nvSpPr>
          <p:spPr bwMode="auto">
            <a:xfrm>
              <a:off x="872" y="1789"/>
              <a:ext cx="978" cy="1520"/>
            </a:xfrm>
            <a:prstGeom prst="rect">
              <a:avLst/>
            </a:prstGeom>
            <a:solidFill>
              <a:srgbClr val="FFCC66"/>
            </a:solidFill>
            <a:ln w="12700">
              <a:solidFill>
                <a:schemeClr val="tx1"/>
              </a:solidFill>
              <a:miter lim="800000"/>
              <a:headEnd/>
              <a:tailEnd/>
            </a:ln>
            <a:effectLst/>
          </p:spPr>
          <p:txBody>
            <a:bodyPr wrap="none" anchor="ctr"/>
            <a:lstStyle/>
            <a:p>
              <a:endParaRPr lang="en-US">
                <a:solidFill>
                  <a:srgbClr val="000000"/>
                </a:solidFill>
                <a:latin typeface="Arial" charset="0"/>
                <a:cs typeface="Arial" charset="0"/>
              </a:endParaRPr>
            </a:p>
          </p:txBody>
        </p:sp>
        <p:sp>
          <p:nvSpPr>
            <p:cNvPr id="7" name="Text Box 8"/>
            <p:cNvSpPr txBox="1">
              <a:spLocks noChangeArrowheads="1"/>
            </p:cNvSpPr>
            <p:nvPr/>
          </p:nvSpPr>
          <p:spPr bwMode="auto">
            <a:xfrm>
              <a:off x="848" y="1507"/>
              <a:ext cx="1016" cy="231"/>
            </a:xfrm>
            <a:prstGeom prst="rect">
              <a:avLst/>
            </a:prstGeom>
            <a:noFill/>
            <a:ln w="12700">
              <a:noFill/>
              <a:miter lim="800000"/>
              <a:headEnd/>
              <a:tailEnd/>
            </a:ln>
            <a:effectLst/>
          </p:spPr>
          <p:txBody>
            <a:bodyPr>
              <a:spAutoFit/>
            </a:bodyPr>
            <a:lstStyle/>
            <a:p>
              <a:pPr algn="ctr">
                <a:spcBef>
                  <a:spcPct val="50000"/>
                </a:spcBef>
              </a:pPr>
              <a:r>
                <a:rPr lang="en-US" b="1">
                  <a:solidFill>
                    <a:srgbClr val="000000"/>
                  </a:solidFill>
                  <a:latin typeface="Arial" charset="0"/>
                  <a:cs typeface="Arial" charset="0"/>
                </a:rPr>
                <a:t>ACC2</a:t>
              </a:r>
            </a:p>
          </p:txBody>
        </p:sp>
        <p:sp>
          <p:nvSpPr>
            <p:cNvPr id="9" name="Text Box 10"/>
            <p:cNvSpPr txBox="1">
              <a:spLocks noChangeArrowheads="1"/>
            </p:cNvSpPr>
            <p:nvPr/>
          </p:nvSpPr>
          <p:spPr bwMode="auto">
            <a:xfrm>
              <a:off x="848" y="2015"/>
              <a:ext cx="1016" cy="231"/>
            </a:xfrm>
            <a:prstGeom prst="rect">
              <a:avLst/>
            </a:prstGeom>
            <a:noFill/>
            <a:ln w="12700">
              <a:noFill/>
              <a:miter lim="800000"/>
              <a:headEnd/>
              <a:tailEnd/>
            </a:ln>
            <a:effectLst/>
          </p:spPr>
          <p:txBody>
            <a:bodyPr>
              <a:spAutoFit/>
            </a:bodyPr>
            <a:lstStyle/>
            <a:p>
              <a:pPr algn="ctr">
                <a:spcBef>
                  <a:spcPct val="50000"/>
                </a:spcBef>
              </a:pPr>
              <a:r>
                <a:rPr lang="en-US" b="1" dirty="0">
                  <a:solidFill>
                    <a:srgbClr val="000000"/>
                  </a:solidFill>
                  <a:latin typeface="Arial" charset="0"/>
                  <a:cs typeface="Arial" charset="0"/>
                </a:rPr>
                <a:t>ABC</a:t>
              </a:r>
            </a:p>
          </p:txBody>
        </p:sp>
        <p:sp>
          <p:nvSpPr>
            <p:cNvPr id="10" name="Text Box 11"/>
            <p:cNvSpPr txBox="1">
              <a:spLocks noChangeArrowheads="1"/>
            </p:cNvSpPr>
            <p:nvPr/>
          </p:nvSpPr>
          <p:spPr bwMode="auto">
            <a:xfrm>
              <a:off x="848" y="1216"/>
              <a:ext cx="1016" cy="231"/>
            </a:xfrm>
            <a:prstGeom prst="rect">
              <a:avLst/>
            </a:prstGeom>
            <a:noFill/>
            <a:ln w="12700">
              <a:noFill/>
              <a:miter lim="800000"/>
              <a:headEnd/>
              <a:tailEnd/>
            </a:ln>
            <a:effectLst/>
          </p:spPr>
          <p:txBody>
            <a:bodyPr>
              <a:spAutoFit/>
            </a:bodyPr>
            <a:lstStyle/>
            <a:p>
              <a:pPr algn="ctr">
                <a:spcBef>
                  <a:spcPct val="50000"/>
                </a:spcBef>
              </a:pPr>
              <a:r>
                <a:rPr lang="en-US" b="1">
                  <a:solidFill>
                    <a:srgbClr val="FFFFFF"/>
                  </a:solidFill>
                  <a:latin typeface="Arial" charset="0"/>
                  <a:cs typeface="Arial" charset="0"/>
                </a:rPr>
                <a:t>ACC1</a:t>
              </a:r>
              <a:endParaRPr lang="en-US" b="1">
                <a:solidFill>
                  <a:srgbClr val="000000"/>
                </a:solidFill>
                <a:latin typeface="Arial" charset="0"/>
                <a:cs typeface="Arial" charset="0"/>
              </a:endParaRPr>
            </a:p>
          </p:txBody>
        </p:sp>
        <p:sp>
          <p:nvSpPr>
            <p:cNvPr id="11" name="Line 12"/>
            <p:cNvSpPr>
              <a:spLocks noChangeShapeType="1"/>
            </p:cNvSpPr>
            <p:nvPr/>
          </p:nvSpPr>
          <p:spPr bwMode="auto">
            <a:xfrm flipH="1">
              <a:off x="364" y="1241"/>
              <a:ext cx="411" cy="0"/>
            </a:xfrm>
            <a:prstGeom prst="line">
              <a:avLst/>
            </a:prstGeom>
            <a:noFill/>
            <a:ln w="12700">
              <a:solidFill>
                <a:srgbClr val="EAEAEA"/>
              </a:solidFill>
              <a:round/>
              <a:headEnd/>
              <a:tailEnd/>
            </a:ln>
            <a:effectLst/>
          </p:spPr>
          <p:txBody>
            <a:bodyPr/>
            <a:lstStyle/>
            <a:p>
              <a:endParaRPr lang="en-US">
                <a:solidFill>
                  <a:srgbClr val="000000"/>
                </a:solidFill>
                <a:latin typeface="Arial" charset="0"/>
                <a:cs typeface="Arial" charset="0"/>
              </a:endParaRPr>
            </a:p>
          </p:txBody>
        </p:sp>
        <p:sp>
          <p:nvSpPr>
            <p:cNvPr id="12" name="Line 13"/>
            <p:cNvSpPr>
              <a:spLocks noChangeShapeType="1"/>
            </p:cNvSpPr>
            <p:nvPr/>
          </p:nvSpPr>
          <p:spPr bwMode="auto">
            <a:xfrm flipH="1">
              <a:off x="364" y="1434"/>
              <a:ext cx="411" cy="0"/>
            </a:xfrm>
            <a:prstGeom prst="line">
              <a:avLst/>
            </a:prstGeom>
            <a:noFill/>
            <a:ln w="12700">
              <a:solidFill>
                <a:srgbClr val="EAEAEA"/>
              </a:solidFill>
              <a:round/>
              <a:headEnd/>
              <a:tailEnd/>
            </a:ln>
            <a:effectLst/>
          </p:spPr>
          <p:txBody>
            <a:bodyPr/>
            <a:lstStyle/>
            <a:p>
              <a:endParaRPr lang="en-US">
                <a:solidFill>
                  <a:srgbClr val="000000"/>
                </a:solidFill>
                <a:latin typeface="Arial" charset="0"/>
                <a:cs typeface="Arial" charset="0"/>
              </a:endParaRPr>
            </a:p>
          </p:txBody>
        </p:sp>
        <p:sp>
          <p:nvSpPr>
            <p:cNvPr id="13" name="Line 14"/>
            <p:cNvSpPr>
              <a:spLocks noChangeShapeType="1"/>
            </p:cNvSpPr>
            <p:nvPr/>
          </p:nvSpPr>
          <p:spPr bwMode="auto">
            <a:xfrm flipH="1">
              <a:off x="364" y="1797"/>
              <a:ext cx="411" cy="0"/>
            </a:xfrm>
            <a:prstGeom prst="line">
              <a:avLst/>
            </a:prstGeom>
            <a:noFill/>
            <a:ln w="12700">
              <a:solidFill>
                <a:srgbClr val="EAEAEA"/>
              </a:solidFill>
              <a:round/>
              <a:headEnd/>
              <a:tailEnd/>
            </a:ln>
            <a:effectLst/>
          </p:spPr>
          <p:txBody>
            <a:bodyPr/>
            <a:lstStyle/>
            <a:p>
              <a:endParaRPr lang="en-US">
                <a:solidFill>
                  <a:srgbClr val="000000"/>
                </a:solidFill>
                <a:latin typeface="Arial" charset="0"/>
                <a:cs typeface="Arial" charset="0"/>
              </a:endParaRPr>
            </a:p>
          </p:txBody>
        </p:sp>
        <p:sp>
          <p:nvSpPr>
            <p:cNvPr id="15" name="Line 16"/>
            <p:cNvSpPr>
              <a:spLocks noChangeShapeType="1"/>
            </p:cNvSpPr>
            <p:nvPr/>
          </p:nvSpPr>
          <p:spPr bwMode="auto">
            <a:xfrm flipH="1">
              <a:off x="364" y="3345"/>
              <a:ext cx="411" cy="0"/>
            </a:xfrm>
            <a:prstGeom prst="line">
              <a:avLst/>
            </a:prstGeom>
            <a:noFill/>
            <a:ln w="12700">
              <a:solidFill>
                <a:srgbClr val="EAEAEA"/>
              </a:solidFill>
              <a:round/>
              <a:headEnd/>
              <a:tailEnd/>
            </a:ln>
            <a:effectLst/>
          </p:spPr>
          <p:txBody>
            <a:bodyPr/>
            <a:lstStyle/>
            <a:p>
              <a:endParaRPr lang="en-US">
                <a:solidFill>
                  <a:srgbClr val="000000"/>
                </a:solidFill>
                <a:latin typeface="Arial" charset="0"/>
                <a:cs typeface="Arial" charset="0"/>
              </a:endParaRPr>
            </a:p>
          </p:txBody>
        </p:sp>
        <p:sp>
          <p:nvSpPr>
            <p:cNvPr id="16" name="Line 17"/>
            <p:cNvSpPr>
              <a:spLocks noChangeShapeType="1"/>
            </p:cNvSpPr>
            <p:nvPr/>
          </p:nvSpPr>
          <p:spPr bwMode="auto">
            <a:xfrm>
              <a:off x="558" y="1241"/>
              <a:ext cx="0" cy="169"/>
            </a:xfrm>
            <a:prstGeom prst="line">
              <a:avLst/>
            </a:prstGeom>
            <a:noFill/>
            <a:ln w="28575">
              <a:solidFill>
                <a:srgbClr val="FFFFFF"/>
              </a:solidFill>
              <a:round/>
              <a:headEnd type="arrow" w="med" len="med"/>
              <a:tailEnd type="arrow" w="med" len="med"/>
            </a:ln>
            <a:effectLst/>
          </p:spPr>
          <p:txBody>
            <a:bodyPr/>
            <a:lstStyle/>
            <a:p>
              <a:endParaRPr lang="en-US">
                <a:solidFill>
                  <a:srgbClr val="000000"/>
                </a:solidFill>
                <a:latin typeface="Arial" charset="0"/>
                <a:cs typeface="Arial" charset="0"/>
              </a:endParaRPr>
            </a:p>
          </p:txBody>
        </p:sp>
        <p:sp>
          <p:nvSpPr>
            <p:cNvPr id="17" name="Line 18"/>
            <p:cNvSpPr>
              <a:spLocks noChangeShapeType="1"/>
            </p:cNvSpPr>
            <p:nvPr/>
          </p:nvSpPr>
          <p:spPr bwMode="auto">
            <a:xfrm>
              <a:off x="558" y="1434"/>
              <a:ext cx="0" cy="363"/>
            </a:xfrm>
            <a:prstGeom prst="line">
              <a:avLst/>
            </a:prstGeom>
            <a:noFill/>
            <a:ln w="28575">
              <a:solidFill>
                <a:srgbClr val="FFFFFF"/>
              </a:solidFill>
              <a:round/>
              <a:headEnd type="arrow" w="med" len="med"/>
              <a:tailEnd type="arrow" w="med" len="med"/>
            </a:ln>
            <a:effectLst/>
          </p:spPr>
          <p:txBody>
            <a:bodyPr/>
            <a:lstStyle/>
            <a:p>
              <a:endParaRPr lang="en-US">
                <a:solidFill>
                  <a:srgbClr val="000000"/>
                </a:solidFill>
                <a:latin typeface="Arial" charset="0"/>
                <a:cs typeface="Arial" charset="0"/>
              </a:endParaRPr>
            </a:p>
          </p:txBody>
        </p:sp>
        <p:sp>
          <p:nvSpPr>
            <p:cNvPr id="18" name="Line 19"/>
            <p:cNvSpPr>
              <a:spLocks noChangeShapeType="1"/>
            </p:cNvSpPr>
            <p:nvPr/>
          </p:nvSpPr>
          <p:spPr bwMode="auto">
            <a:xfrm>
              <a:off x="558" y="1797"/>
              <a:ext cx="0" cy="774"/>
            </a:xfrm>
            <a:prstGeom prst="line">
              <a:avLst/>
            </a:prstGeom>
            <a:noFill/>
            <a:ln w="28575">
              <a:solidFill>
                <a:srgbClr val="FFFFFF"/>
              </a:solidFill>
              <a:round/>
              <a:headEnd type="arrow" w="med" len="med"/>
              <a:tailEnd type="arrow" w="med" len="med"/>
            </a:ln>
            <a:effectLst/>
          </p:spPr>
          <p:txBody>
            <a:bodyPr/>
            <a:lstStyle/>
            <a:p>
              <a:endParaRPr lang="en-US">
                <a:solidFill>
                  <a:srgbClr val="000000"/>
                </a:solidFill>
                <a:latin typeface="Arial" charset="0"/>
                <a:cs typeface="Arial" charset="0"/>
              </a:endParaRPr>
            </a:p>
          </p:txBody>
        </p:sp>
        <p:sp>
          <p:nvSpPr>
            <p:cNvPr id="19" name="Line 20"/>
            <p:cNvSpPr>
              <a:spLocks noChangeShapeType="1"/>
            </p:cNvSpPr>
            <p:nvPr/>
          </p:nvSpPr>
          <p:spPr bwMode="auto">
            <a:xfrm>
              <a:off x="558" y="2571"/>
              <a:ext cx="0" cy="774"/>
            </a:xfrm>
            <a:prstGeom prst="line">
              <a:avLst/>
            </a:prstGeom>
            <a:noFill/>
            <a:ln w="28575">
              <a:solidFill>
                <a:srgbClr val="FFFFFF"/>
              </a:solidFill>
              <a:round/>
              <a:headEnd type="arrow" w="med" len="med"/>
              <a:tailEnd type="arrow" w="med" len="med"/>
            </a:ln>
            <a:effectLst/>
          </p:spPr>
          <p:txBody>
            <a:bodyPr/>
            <a:lstStyle/>
            <a:p>
              <a:endParaRPr lang="en-US">
                <a:solidFill>
                  <a:srgbClr val="000000"/>
                </a:solidFill>
                <a:latin typeface="Arial" charset="0"/>
                <a:cs typeface="Arial" charset="0"/>
              </a:endParaRPr>
            </a:p>
          </p:txBody>
        </p:sp>
        <p:sp>
          <p:nvSpPr>
            <p:cNvPr id="20" name="Text Box 21"/>
            <p:cNvSpPr txBox="1">
              <a:spLocks noChangeArrowheads="1"/>
            </p:cNvSpPr>
            <p:nvPr/>
          </p:nvSpPr>
          <p:spPr bwMode="auto">
            <a:xfrm>
              <a:off x="353" y="2023"/>
              <a:ext cx="315" cy="231"/>
            </a:xfrm>
            <a:prstGeom prst="rect">
              <a:avLst/>
            </a:prstGeom>
            <a:noFill/>
            <a:ln w="12700">
              <a:noFill/>
              <a:miter lim="800000"/>
              <a:headEnd/>
              <a:tailEnd/>
            </a:ln>
            <a:effectLst/>
          </p:spPr>
          <p:txBody>
            <a:bodyPr>
              <a:spAutoFit/>
            </a:bodyPr>
            <a:lstStyle/>
            <a:p>
              <a:pPr algn="ctr">
                <a:spcBef>
                  <a:spcPct val="50000"/>
                </a:spcBef>
              </a:pPr>
              <a:r>
                <a:rPr lang="en-US" b="1" dirty="0" smtClean="0">
                  <a:solidFill>
                    <a:srgbClr val="000000"/>
                  </a:solidFill>
                  <a:latin typeface="Arial" charset="0"/>
                  <a:cs typeface="Arial" charset="0"/>
                </a:rPr>
                <a:t>8”</a:t>
              </a:r>
              <a:endParaRPr lang="en-US" b="1" dirty="0">
                <a:solidFill>
                  <a:srgbClr val="000000"/>
                </a:solidFill>
                <a:latin typeface="Arial" charset="0"/>
                <a:cs typeface="Arial" charset="0"/>
              </a:endParaRPr>
            </a:p>
          </p:txBody>
        </p:sp>
        <p:sp>
          <p:nvSpPr>
            <p:cNvPr id="21" name="Text Box 22"/>
            <p:cNvSpPr txBox="1">
              <a:spLocks noChangeArrowheads="1"/>
            </p:cNvSpPr>
            <p:nvPr/>
          </p:nvSpPr>
          <p:spPr bwMode="auto">
            <a:xfrm>
              <a:off x="243" y="1483"/>
              <a:ext cx="553" cy="233"/>
            </a:xfrm>
            <a:prstGeom prst="rect">
              <a:avLst/>
            </a:prstGeom>
            <a:noFill/>
            <a:ln w="12700">
              <a:noFill/>
              <a:miter lim="800000"/>
              <a:headEnd/>
              <a:tailEnd/>
            </a:ln>
            <a:effectLst/>
          </p:spPr>
          <p:txBody>
            <a:bodyPr wrap="square">
              <a:spAutoFit/>
            </a:bodyPr>
            <a:lstStyle/>
            <a:p>
              <a:pPr algn="ctr">
                <a:spcBef>
                  <a:spcPct val="50000"/>
                </a:spcBef>
              </a:pPr>
              <a:r>
                <a:rPr lang="en-US" b="1" dirty="0" smtClean="0">
                  <a:solidFill>
                    <a:srgbClr val="000000"/>
                  </a:solidFill>
                  <a:latin typeface="Arial" charset="0"/>
                  <a:cs typeface="Arial" charset="0"/>
                </a:rPr>
                <a:t>2” </a:t>
              </a:r>
              <a:endParaRPr lang="en-US" b="1" dirty="0">
                <a:solidFill>
                  <a:srgbClr val="000000"/>
                </a:solidFill>
                <a:latin typeface="Arial" charset="0"/>
                <a:cs typeface="Arial" charset="0"/>
              </a:endParaRPr>
            </a:p>
          </p:txBody>
        </p:sp>
        <p:sp>
          <p:nvSpPr>
            <p:cNvPr id="23" name="Text Box 24"/>
            <p:cNvSpPr txBox="1">
              <a:spLocks noChangeArrowheads="1"/>
            </p:cNvSpPr>
            <p:nvPr/>
          </p:nvSpPr>
          <p:spPr bwMode="auto">
            <a:xfrm>
              <a:off x="243" y="1216"/>
              <a:ext cx="545" cy="233"/>
            </a:xfrm>
            <a:prstGeom prst="rect">
              <a:avLst/>
            </a:prstGeom>
            <a:noFill/>
            <a:ln w="12700">
              <a:noFill/>
              <a:miter lim="800000"/>
              <a:headEnd/>
              <a:tailEnd/>
            </a:ln>
            <a:effectLst/>
          </p:spPr>
          <p:txBody>
            <a:bodyPr wrap="square">
              <a:spAutoFit/>
            </a:bodyPr>
            <a:lstStyle/>
            <a:p>
              <a:pPr algn="ctr">
                <a:spcBef>
                  <a:spcPct val="50000"/>
                </a:spcBef>
              </a:pPr>
              <a:r>
                <a:rPr lang="en-US" b="1" dirty="0" smtClean="0">
                  <a:solidFill>
                    <a:srgbClr val="000000"/>
                  </a:solidFill>
                  <a:latin typeface="Arial" charset="0"/>
                  <a:cs typeface="Arial" charset="0"/>
                </a:rPr>
                <a:t>1”</a:t>
              </a:r>
              <a:endParaRPr lang="en-US" b="1" dirty="0">
                <a:solidFill>
                  <a:srgbClr val="000000"/>
                </a:solidFill>
                <a:latin typeface="Arial" charset="0"/>
                <a:cs typeface="Arial" charset="0"/>
              </a:endParaRPr>
            </a:p>
          </p:txBody>
        </p:sp>
        <p:sp>
          <p:nvSpPr>
            <p:cNvPr id="24" name="Text Box 25"/>
            <p:cNvSpPr txBox="1">
              <a:spLocks noChangeArrowheads="1"/>
            </p:cNvSpPr>
            <p:nvPr/>
          </p:nvSpPr>
          <p:spPr bwMode="auto">
            <a:xfrm>
              <a:off x="1864" y="1216"/>
              <a:ext cx="774" cy="231"/>
            </a:xfrm>
            <a:prstGeom prst="rect">
              <a:avLst/>
            </a:prstGeom>
            <a:noFill/>
            <a:ln w="12700">
              <a:noFill/>
              <a:miter lim="800000"/>
              <a:headEnd/>
              <a:tailEnd/>
            </a:ln>
            <a:effectLst/>
          </p:spPr>
          <p:txBody>
            <a:bodyPr>
              <a:spAutoFit/>
            </a:bodyPr>
            <a:lstStyle/>
            <a:p>
              <a:pPr>
                <a:spcBef>
                  <a:spcPct val="50000"/>
                </a:spcBef>
              </a:pPr>
              <a:r>
                <a:rPr lang="en-US" b="1">
                  <a:solidFill>
                    <a:srgbClr val="000000"/>
                  </a:solidFill>
                  <a:latin typeface="Arial" charset="0"/>
                  <a:cs typeface="Arial" charset="0"/>
                </a:rPr>
                <a:t>a = 0.42</a:t>
              </a:r>
            </a:p>
          </p:txBody>
        </p:sp>
        <p:sp>
          <p:nvSpPr>
            <p:cNvPr id="25" name="Text Box 26"/>
            <p:cNvSpPr txBox="1">
              <a:spLocks noChangeArrowheads="1"/>
            </p:cNvSpPr>
            <p:nvPr/>
          </p:nvSpPr>
          <p:spPr bwMode="auto">
            <a:xfrm>
              <a:off x="1864" y="1507"/>
              <a:ext cx="774" cy="231"/>
            </a:xfrm>
            <a:prstGeom prst="rect">
              <a:avLst/>
            </a:prstGeom>
            <a:noFill/>
            <a:ln w="12700">
              <a:noFill/>
              <a:miter lim="800000"/>
              <a:headEnd/>
              <a:tailEnd/>
            </a:ln>
            <a:effectLst/>
          </p:spPr>
          <p:txBody>
            <a:bodyPr>
              <a:spAutoFit/>
            </a:bodyPr>
            <a:lstStyle/>
            <a:p>
              <a:pPr>
                <a:spcBef>
                  <a:spcPct val="50000"/>
                </a:spcBef>
              </a:pPr>
              <a:r>
                <a:rPr lang="en-US" b="1">
                  <a:solidFill>
                    <a:srgbClr val="000000"/>
                  </a:solidFill>
                  <a:latin typeface="Arial" charset="0"/>
                  <a:cs typeface="Arial" charset="0"/>
                </a:rPr>
                <a:t>a = 0.40</a:t>
              </a:r>
            </a:p>
          </p:txBody>
        </p:sp>
        <p:sp>
          <p:nvSpPr>
            <p:cNvPr id="26" name="Text Box 27"/>
            <p:cNvSpPr txBox="1">
              <a:spLocks noChangeArrowheads="1"/>
            </p:cNvSpPr>
            <p:nvPr/>
          </p:nvSpPr>
          <p:spPr bwMode="auto">
            <a:xfrm>
              <a:off x="1864" y="2063"/>
              <a:ext cx="1500" cy="231"/>
            </a:xfrm>
            <a:prstGeom prst="rect">
              <a:avLst/>
            </a:prstGeom>
            <a:noFill/>
            <a:ln w="12700">
              <a:noFill/>
              <a:miter lim="800000"/>
              <a:headEnd/>
              <a:tailEnd/>
            </a:ln>
            <a:effectLst/>
          </p:spPr>
          <p:txBody>
            <a:bodyPr>
              <a:spAutoFit/>
            </a:bodyPr>
            <a:lstStyle/>
            <a:p>
              <a:pPr>
                <a:spcBef>
                  <a:spcPct val="50000"/>
                </a:spcBef>
              </a:pPr>
              <a:r>
                <a:rPr lang="en-US" b="1">
                  <a:solidFill>
                    <a:srgbClr val="000000"/>
                  </a:solidFill>
                  <a:latin typeface="Arial" charset="0"/>
                  <a:cs typeface="Arial" charset="0"/>
                </a:rPr>
                <a:t>a = 0.14, m = 1.0</a:t>
              </a:r>
            </a:p>
          </p:txBody>
        </p:sp>
      </p:grpSp>
      <p:sp>
        <p:nvSpPr>
          <p:cNvPr id="28" name="TextBox 27"/>
          <p:cNvSpPr txBox="1"/>
          <p:nvPr/>
        </p:nvSpPr>
        <p:spPr>
          <a:xfrm>
            <a:off x="255494" y="215153"/>
            <a:ext cx="6746439" cy="461665"/>
          </a:xfrm>
          <a:prstGeom prst="rect">
            <a:avLst/>
          </a:prstGeom>
          <a:noFill/>
        </p:spPr>
        <p:txBody>
          <a:bodyPr wrap="square" rtlCol="0">
            <a:spAutoFit/>
          </a:bodyPr>
          <a:lstStyle/>
          <a:p>
            <a:r>
              <a:rPr lang="en-US" sz="2400" dirty="0" smtClean="0">
                <a:solidFill>
                  <a:srgbClr val="FFFFFF"/>
                </a:solidFill>
                <a:latin typeface="Verdana"/>
                <a:cs typeface="Arial" charset="0"/>
              </a:rPr>
              <a:t>Heavy Duty Pavement Section - Stabilized</a:t>
            </a:r>
            <a:endParaRPr lang="en-US" sz="2400" dirty="0">
              <a:solidFill>
                <a:srgbClr val="FFFFFF"/>
              </a:solidFill>
              <a:latin typeface="Verdana"/>
              <a:cs typeface="Arial" charset="0"/>
            </a:endParaRPr>
          </a:p>
        </p:txBody>
      </p:sp>
      <p:cxnSp>
        <p:nvCxnSpPr>
          <p:cNvPr id="30" name="Straight Connector 29"/>
          <p:cNvCxnSpPr/>
          <p:nvPr/>
        </p:nvCxnSpPr>
        <p:spPr bwMode="auto">
          <a:xfrm flipV="1">
            <a:off x="3079377" y="5325035"/>
            <a:ext cx="1680882" cy="13449"/>
          </a:xfrm>
          <a:prstGeom prst="line">
            <a:avLst/>
          </a:prstGeom>
          <a:solidFill>
            <a:schemeClr val="accent1"/>
          </a:solidFill>
          <a:ln w="63500" cap="flat" cmpd="sng" algn="ctr">
            <a:solidFill>
              <a:schemeClr val="tx1"/>
            </a:solidFill>
            <a:prstDash val="dash"/>
            <a:round/>
            <a:headEnd type="none" w="med" len="med"/>
            <a:tailEnd type="none" w="med" len="med"/>
          </a:ln>
          <a:effectLst/>
        </p:spPr>
      </p:cxnSp>
      <p:sp>
        <p:nvSpPr>
          <p:cNvPr id="33" name="TextBox 32"/>
          <p:cNvSpPr txBox="1"/>
          <p:nvPr/>
        </p:nvSpPr>
        <p:spPr>
          <a:xfrm>
            <a:off x="4975411" y="5136777"/>
            <a:ext cx="1559859" cy="369332"/>
          </a:xfrm>
          <a:prstGeom prst="rect">
            <a:avLst/>
          </a:prstGeom>
          <a:noFill/>
        </p:spPr>
        <p:txBody>
          <a:bodyPr wrap="square" rtlCol="0">
            <a:spAutoFit/>
          </a:bodyPr>
          <a:lstStyle/>
          <a:p>
            <a:r>
              <a:rPr lang="en-US" b="1" dirty="0" smtClean="0">
                <a:solidFill>
                  <a:srgbClr val="000000"/>
                </a:solidFill>
                <a:latin typeface="Arial" charset="0"/>
                <a:cs typeface="Arial" charset="0"/>
              </a:rPr>
              <a:t>TX5</a:t>
            </a:r>
            <a:endParaRPr lang="en-US" b="1" dirty="0">
              <a:solidFill>
                <a:srgbClr val="000000"/>
              </a:solidFill>
              <a:latin typeface="Arial" charset="0"/>
              <a:cs typeface="Arial" charset="0"/>
            </a:endParaRPr>
          </a:p>
        </p:txBody>
      </p:sp>
      <p:sp>
        <p:nvSpPr>
          <p:cNvPr id="34" name="TextBox 33"/>
          <p:cNvSpPr txBox="1"/>
          <p:nvPr/>
        </p:nvSpPr>
        <p:spPr>
          <a:xfrm>
            <a:off x="1008529" y="5540188"/>
            <a:ext cx="6454589" cy="369332"/>
          </a:xfrm>
          <a:prstGeom prst="rect">
            <a:avLst/>
          </a:prstGeom>
          <a:noFill/>
        </p:spPr>
        <p:txBody>
          <a:bodyPr wrap="square" rtlCol="0">
            <a:spAutoFit/>
          </a:bodyPr>
          <a:lstStyle/>
          <a:p>
            <a:r>
              <a:rPr lang="en-US" b="1" dirty="0" err="1" smtClean="0">
                <a:solidFill>
                  <a:srgbClr val="E31836"/>
                </a:solidFill>
                <a:latin typeface="Verdana"/>
                <a:cs typeface="Arial" charset="0"/>
              </a:rPr>
              <a:t>Unstabilized</a:t>
            </a:r>
            <a:r>
              <a:rPr lang="en-US" b="1" dirty="0" smtClean="0">
                <a:solidFill>
                  <a:srgbClr val="E31836"/>
                </a:solidFill>
                <a:latin typeface="Verdana"/>
                <a:cs typeface="Arial" charset="0"/>
              </a:rPr>
              <a:t> Calculated Traffic = 125,000 ESALs</a:t>
            </a:r>
            <a:endParaRPr lang="en-US" b="1" dirty="0">
              <a:solidFill>
                <a:srgbClr val="E31836"/>
              </a:solidFill>
              <a:latin typeface="Verdana"/>
              <a:cs typeface="Arial" charset="0"/>
            </a:endParaRPr>
          </a:p>
        </p:txBody>
      </p:sp>
      <p:sp>
        <p:nvSpPr>
          <p:cNvPr id="35" name="TextBox 34"/>
          <p:cNvSpPr txBox="1"/>
          <p:nvPr/>
        </p:nvSpPr>
        <p:spPr>
          <a:xfrm>
            <a:off x="1021976" y="6104965"/>
            <a:ext cx="6468036" cy="369332"/>
          </a:xfrm>
          <a:prstGeom prst="rect">
            <a:avLst/>
          </a:prstGeom>
          <a:noFill/>
        </p:spPr>
        <p:txBody>
          <a:bodyPr wrap="square" rtlCol="0">
            <a:spAutoFit/>
          </a:bodyPr>
          <a:lstStyle/>
          <a:p>
            <a:r>
              <a:rPr lang="en-US" b="1" dirty="0" smtClean="0">
                <a:solidFill>
                  <a:srgbClr val="E31836"/>
                </a:solidFill>
                <a:latin typeface="Verdana"/>
                <a:cs typeface="Arial" charset="0"/>
              </a:rPr>
              <a:t>Stabilized Calculated Traffic = 152,000 ESALs</a:t>
            </a:r>
            <a:endParaRPr lang="en-US" b="1" dirty="0">
              <a:solidFill>
                <a:srgbClr val="E31836"/>
              </a:solidFill>
              <a:latin typeface="Verdana"/>
              <a:cs typeface="Arial" charset="0"/>
            </a:endParaRPr>
          </a:p>
        </p:txBody>
      </p:sp>
    </p:spTree>
    <p:extLst>
      <p:ext uri="{BB962C8B-B14F-4D97-AF65-F5344CB8AC3E}">
        <p14:creationId xmlns:p14="http://schemas.microsoft.com/office/powerpoint/2010/main" val="3707283372"/>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ext Box 3"/>
          <p:cNvSpPr txBox="1">
            <a:spLocks noChangeArrowheads="1"/>
          </p:cNvSpPr>
          <p:nvPr/>
        </p:nvSpPr>
        <p:spPr bwMode="auto">
          <a:xfrm>
            <a:off x="1684338" y="2093259"/>
            <a:ext cx="5517857" cy="369332"/>
          </a:xfrm>
          <a:prstGeom prst="rect">
            <a:avLst/>
          </a:prstGeom>
          <a:noFill/>
          <a:ln w="9525">
            <a:noFill/>
            <a:miter lim="800000"/>
            <a:headEnd/>
            <a:tailEnd/>
          </a:ln>
          <a:effectLst/>
        </p:spPr>
        <p:txBody>
          <a:bodyPr wrap="none">
            <a:spAutoFit/>
          </a:bodyPr>
          <a:lstStyle/>
          <a:p>
            <a:r>
              <a:rPr lang="en-US" b="1" dirty="0">
                <a:solidFill>
                  <a:srgbClr val="000000"/>
                </a:solidFill>
                <a:latin typeface="Verdana"/>
                <a:cs typeface="Arial" charset="0"/>
              </a:rPr>
              <a:t>Light Duty Pavement =              </a:t>
            </a:r>
            <a:r>
              <a:rPr lang="en-US" b="1" dirty="0" smtClean="0">
                <a:solidFill>
                  <a:srgbClr val="000000"/>
                </a:solidFill>
                <a:latin typeface="Verdana"/>
                <a:cs typeface="Arial" charset="0"/>
              </a:rPr>
              <a:t>$776,191</a:t>
            </a:r>
            <a:endParaRPr lang="en-US" b="1" dirty="0">
              <a:solidFill>
                <a:srgbClr val="000000"/>
              </a:solidFill>
              <a:latin typeface="Verdana"/>
              <a:cs typeface="Arial" charset="0"/>
            </a:endParaRPr>
          </a:p>
        </p:txBody>
      </p:sp>
      <p:sp>
        <p:nvSpPr>
          <p:cNvPr id="87044" name="Text Box 4"/>
          <p:cNvSpPr txBox="1">
            <a:spLocks noChangeArrowheads="1"/>
          </p:cNvSpPr>
          <p:nvPr/>
        </p:nvSpPr>
        <p:spPr bwMode="auto">
          <a:xfrm>
            <a:off x="1643997" y="2613211"/>
            <a:ext cx="5662127" cy="369332"/>
          </a:xfrm>
          <a:prstGeom prst="rect">
            <a:avLst/>
          </a:prstGeom>
          <a:noFill/>
          <a:ln w="9525">
            <a:noFill/>
            <a:miter lim="800000"/>
            <a:headEnd/>
            <a:tailEnd/>
          </a:ln>
          <a:effectLst/>
        </p:spPr>
        <p:txBody>
          <a:bodyPr wrap="none">
            <a:spAutoFit/>
          </a:bodyPr>
          <a:lstStyle/>
          <a:p>
            <a:r>
              <a:rPr lang="en-US" b="1" dirty="0">
                <a:solidFill>
                  <a:srgbClr val="000000"/>
                </a:solidFill>
                <a:latin typeface="Verdana"/>
                <a:cs typeface="Arial" charset="0"/>
              </a:rPr>
              <a:t>Heavy Duty Pavement =             $</a:t>
            </a:r>
            <a:r>
              <a:rPr lang="en-US" b="1" dirty="0" smtClean="0">
                <a:solidFill>
                  <a:srgbClr val="000000"/>
                </a:solidFill>
                <a:latin typeface="Verdana"/>
                <a:cs typeface="Arial" charset="0"/>
              </a:rPr>
              <a:t>143,147 </a:t>
            </a:r>
            <a:endParaRPr lang="en-US" b="1" dirty="0">
              <a:solidFill>
                <a:srgbClr val="000000"/>
              </a:solidFill>
              <a:latin typeface="Verdana"/>
              <a:cs typeface="Arial" charset="0"/>
            </a:endParaRPr>
          </a:p>
        </p:txBody>
      </p:sp>
      <p:sp>
        <p:nvSpPr>
          <p:cNvPr id="87045" name="Text Box 5"/>
          <p:cNvSpPr txBox="1">
            <a:spLocks noChangeArrowheads="1"/>
          </p:cNvSpPr>
          <p:nvPr/>
        </p:nvSpPr>
        <p:spPr bwMode="auto">
          <a:xfrm>
            <a:off x="1676399" y="4307541"/>
            <a:ext cx="5961530" cy="369332"/>
          </a:xfrm>
          <a:prstGeom prst="rect">
            <a:avLst/>
          </a:prstGeom>
          <a:noFill/>
          <a:ln w="9525">
            <a:noFill/>
            <a:miter lim="800000"/>
            <a:headEnd/>
            <a:tailEnd/>
          </a:ln>
          <a:effectLst/>
        </p:spPr>
        <p:txBody>
          <a:bodyPr wrap="square">
            <a:spAutoFit/>
          </a:bodyPr>
          <a:lstStyle/>
          <a:p>
            <a:r>
              <a:rPr lang="en-US" b="1" dirty="0">
                <a:solidFill>
                  <a:srgbClr val="000000"/>
                </a:solidFill>
                <a:latin typeface="Verdana"/>
                <a:cs typeface="Arial" charset="0"/>
              </a:rPr>
              <a:t>Light Duty Pavement =                 </a:t>
            </a:r>
            <a:r>
              <a:rPr lang="en-US" b="1" dirty="0" smtClean="0">
                <a:solidFill>
                  <a:srgbClr val="000000"/>
                </a:solidFill>
                <a:latin typeface="Verdana"/>
                <a:cs typeface="Arial" charset="0"/>
              </a:rPr>
              <a:t>  $706,716</a:t>
            </a:r>
            <a:endParaRPr lang="en-US" b="1" dirty="0">
              <a:solidFill>
                <a:srgbClr val="000000"/>
              </a:solidFill>
              <a:latin typeface="Verdana"/>
              <a:cs typeface="Arial" charset="0"/>
            </a:endParaRPr>
          </a:p>
        </p:txBody>
      </p:sp>
      <p:sp>
        <p:nvSpPr>
          <p:cNvPr id="87046" name="Text Box 6"/>
          <p:cNvSpPr txBox="1">
            <a:spLocks noChangeArrowheads="1"/>
          </p:cNvSpPr>
          <p:nvPr/>
        </p:nvSpPr>
        <p:spPr bwMode="auto">
          <a:xfrm>
            <a:off x="1662953" y="4944036"/>
            <a:ext cx="5976316" cy="369332"/>
          </a:xfrm>
          <a:prstGeom prst="rect">
            <a:avLst/>
          </a:prstGeom>
          <a:noFill/>
          <a:ln w="9525">
            <a:noFill/>
            <a:miter lim="800000"/>
            <a:headEnd/>
            <a:tailEnd/>
          </a:ln>
          <a:effectLst/>
        </p:spPr>
        <p:txBody>
          <a:bodyPr wrap="none">
            <a:spAutoFit/>
          </a:bodyPr>
          <a:lstStyle/>
          <a:p>
            <a:r>
              <a:rPr lang="en-US" b="1" dirty="0">
                <a:solidFill>
                  <a:srgbClr val="000000"/>
                </a:solidFill>
                <a:latin typeface="Verdana"/>
                <a:cs typeface="Arial" charset="0"/>
              </a:rPr>
              <a:t>Heavy Duty Pavement =                  </a:t>
            </a:r>
            <a:r>
              <a:rPr lang="en-US" b="1" dirty="0" smtClean="0">
                <a:solidFill>
                  <a:srgbClr val="000000"/>
                </a:solidFill>
                <a:latin typeface="Verdana"/>
                <a:cs typeface="Arial" charset="0"/>
              </a:rPr>
              <a:t>$125,943</a:t>
            </a:r>
            <a:endParaRPr lang="en-US" b="1" dirty="0">
              <a:solidFill>
                <a:srgbClr val="000000"/>
              </a:solidFill>
              <a:latin typeface="Verdana"/>
              <a:cs typeface="Arial" charset="0"/>
            </a:endParaRPr>
          </a:p>
        </p:txBody>
      </p:sp>
      <p:sp>
        <p:nvSpPr>
          <p:cNvPr id="87047" name="Text Box 7"/>
          <p:cNvSpPr txBox="1">
            <a:spLocks noChangeArrowheads="1"/>
          </p:cNvSpPr>
          <p:nvPr/>
        </p:nvSpPr>
        <p:spPr bwMode="auto">
          <a:xfrm>
            <a:off x="1671917" y="1591235"/>
            <a:ext cx="2178802" cy="369332"/>
          </a:xfrm>
          <a:prstGeom prst="rect">
            <a:avLst/>
          </a:prstGeom>
          <a:noFill/>
          <a:ln w="9525">
            <a:noFill/>
            <a:miter lim="800000"/>
            <a:headEnd/>
            <a:tailEnd/>
          </a:ln>
          <a:effectLst/>
        </p:spPr>
        <p:txBody>
          <a:bodyPr wrap="none">
            <a:spAutoFit/>
          </a:bodyPr>
          <a:lstStyle/>
          <a:p>
            <a:r>
              <a:rPr lang="en-US" b="1" u="sng" dirty="0">
                <a:solidFill>
                  <a:srgbClr val="000000"/>
                </a:solidFill>
                <a:latin typeface="Verdana"/>
                <a:cs typeface="Arial" charset="0"/>
              </a:rPr>
              <a:t>Original Design</a:t>
            </a:r>
          </a:p>
        </p:txBody>
      </p:sp>
      <p:sp>
        <p:nvSpPr>
          <p:cNvPr id="87048" name="Text Box 8"/>
          <p:cNvSpPr txBox="1">
            <a:spLocks noChangeArrowheads="1"/>
          </p:cNvSpPr>
          <p:nvPr/>
        </p:nvSpPr>
        <p:spPr bwMode="auto">
          <a:xfrm>
            <a:off x="1671918" y="3823447"/>
            <a:ext cx="2468946" cy="369332"/>
          </a:xfrm>
          <a:prstGeom prst="rect">
            <a:avLst/>
          </a:prstGeom>
          <a:noFill/>
          <a:ln w="9525">
            <a:noFill/>
            <a:miter lim="800000"/>
            <a:headEnd/>
            <a:tailEnd/>
          </a:ln>
          <a:effectLst/>
        </p:spPr>
        <p:txBody>
          <a:bodyPr wrap="none">
            <a:spAutoFit/>
          </a:bodyPr>
          <a:lstStyle/>
          <a:p>
            <a:r>
              <a:rPr lang="en-US" b="1" u="sng" dirty="0" smtClean="0">
                <a:solidFill>
                  <a:srgbClr val="000000"/>
                </a:solidFill>
                <a:latin typeface="Verdana"/>
                <a:cs typeface="Arial" charset="0"/>
              </a:rPr>
              <a:t>Optimized </a:t>
            </a:r>
            <a:r>
              <a:rPr lang="en-US" b="1" u="sng" dirty="0">
                <a:solidFill>
                  <a:srgbClr val="000000"/>
                </a:solidFill>
                <a:latin typeface="Verdana"/>
                <a:cs typeface="Arial" charset="0"/>
              </a:rPr>
              <a:t>Design</a:t>
            </a:r>
          </a:p>
        </p:txBody>
      </p:sp>
      <p:sp>
        <p:nvSpPr>
          <p:cNvPr id="87049" name="Line 9"/>
          <p:cNvSpPr>
            <a:spLocks noChangeShapeType="1"/>
          </p:cNvSpPr>
          <p:nvPr/>
        </p:nvSpPr>
        <p:spPr bwMode="auto">
          <a:xfrm>
            <a:off x="5688106" y="3191435"/>
            <a:ext cx="2057400" cy="0"/>
          </a:xfrm>
          <a:prstGeom prst="line">
            <a:avLst/>
          </a:prstGeom>
          <a:noFill/>
          <a:ln w="9525">
            <a:solidFill>
              <a:schemeClr val="tx1"/>
            </a:solidFill>
            <a:round/>
            <a:headEnd/>
            <a:tailEnd/>
          </a:ln>
          <a:effectLst/>
        </p:spPr>
        <p:txBody>
          <a:bodyPr/>
          <a:lstStyle/>
          <a:p>
            <a:endParaRPr lang="en-US">
              <a:solidFill>
                <a:srgbClr val="000000"/>
              </a:solidFill>
              <a:latin typeface="Arial" charset="0"/>
              <a:cs typeface="Arial" charset="0"/>
            </a:endParaRPr>
          </a:p>
        </p:txBody>
      </p:sp>
      <p:sp>
        <p:nvSpPr>
          <p:cNvPr id="87050" name="Text Box 10"/>
          <p:cNvSpPr txBox="1">
            <a:spLocks noChangeArrowheads="1"/>
          </p:cNvSpPr>
          <p:nvPr/>
        </p:nvSpPr>
        <p:spPr bwMode="auto">
          <a:xfrm>
            <a:off x="5799138" y="3254189"/>
            <a:ext cx="1412566" cy="369332"/>
          </a:xfrm>
          <a:prstGeom prst="rect">
            <a:avLst/>
          </a:prstGeom>
          <a:noFill/>
          <a:ln w="9525">
            <a:noFill/>
            <a:miter lim="800000"/>
            <a:headEnd/>
            <a:tailEnd/>
          </a:ln>
          <a:effectLst/>
        </p:spPr>
        <p:txBody>
          <a:bodyPr wrap="none">
            <a:spAutoFit/>
          </a:bodyPr>
          <a:lstStyle/>
          <a:p>
            <a:r>
              <a:rPr lang="en-US" b="1" dirty="0" smtClean="0">
                <a:solidFill>
                  <a:srgbClr val="000000"/>
                </a:solidFill>
                <a:latin typeface="Verdana"/>
                <a:cs typeface="Arial" charset="0"/>
              </a:rPr>
              <a:t>$919,338</a:t>
            </a:r>
            <a:endParaRPr lang="en-US" b="1" dirty="0">
              <a:solidFill>
                <a:srgbClr val="000000"/>
              </a:solidFill>
              <a:latin typeface="Verdana"/>
              <a:cs typeface="Arial" charset="0"/>
            </a:endParaRPr>
          </a:p>
        </p:txBody>
      </p:sp>
      <p:sp>
        <p:nvSpPr>
          <p:cNvPr id="87051" name="Text Box 11"/>
          <p:cNvSpPr txBox="1">
            <a:spLocks noChangeArrowheads="1"/>
          </p:cNvSpPr>
          <p:nvPr/>
        </p:nvSpPr>
        <p:spPr bwMode="auto">
          <a:xfrm>
            <a:off x="6181165" y="5446060"/>
            <a:ext cx="1412566" cy="369332"/>
          </a:xfrm>
          <a:prstGeom prst="rect">
            <a:avLst/>
          </a:prstGeom>
          <a:noFill/>
          <a:ln w="9525">
            <a:noFill/>
            <a:miter lim="800000"/>
            <a:headEnd/>
            <a:tailEnd/>
          </a:ln>
          <a:effectLst/>
        </p:spPr>
        <p:txBody>
          <a:bodyPr wrap="none">
            <a:spAutoFit/>
          </a:bodyPr>
          <a:lstStyle/>
          <a:p>
            <a:r>
              <a:rPr lang="en-US" b="1" dirty="0" smtClean="0">
                <a:solidFill>
                  <a:srgbClr val="000000"/>
                </a:solidFill>
                <a:latin typeface="Verdana"/>
                <a:cs typeface="Arial" charset="0"/>
              </a:rPr>
              <a:t>$832,659</a:t>
            </a:r>
            <a:endParaRPr lang="en-US" b="1" dirty="0">
              <a:solidFill>
                <a:srgbClr val="000000"/>
              </a:solidFill>
              <a:latin typeface="Verdana"/>
              <a:cs typeface="Arial" charset="0"/>
            </a:endParaRPr>
          </a:p>
        </p:txBody>
      </p:sp>
      <p:sp>
        <p:nvSpPr>
          <p:cNvPr id="87052" name="Line 12"/>
          <p:cNvSpPr>
            <a:spLocks noChangeShapeType="1"/>
          </p:cNvSpPr>
          <p:nvPr/>
        </p:nvSpPr>
        <p:spPr bwMode="auto">
          <a:xfrm>
            <a:off x="5853953" y="5387789"/>
            <a:ext cx="1905000" cy="0"/>
          </a:xfrm>
          <a:prstGeom prst="line">
            <a:avLst/>
          </a:prstGeom>
          <a:noFill/>
          <a:ln w="9525">
            <a:solidFill>
              <a:schemeClr val="tx1"/>
            </a:solidFill>
            <a:round/>
            <a:headEnd/>
            <a:tailEnd/>
          </a:ln>
          <a:effectLst/>
        </p:spPr>
        <p:txBody>
          <a:bodyPr/>
          <a:lstStyle/>
          <a:p>
            <a:endParaRPr lang="en-US">
              <a:solidFill>
                <a:srgbClr val="000000"/>
              </a:solidFill>
              <a:latin typeface="Arial" charset="0"/>
              <a:cs typeface="Arial" charset="0"/>
            </a:endParaRPr>
          </a:p>
        </p:txBody>
      </p:sp>
      <p:sp>
        <p:nvSpPr>
          <p:cNvPr id="87055" name="Text Box 15"/>
          <p:cNvSpPr txBox="1">
            <a:spLocks noChangeArrowheads="1"/>
          </p:cNvSpPr>
          <p:nvPr/>
        </p:nvSpPr>
        <p:spPr bwMode="auto">
          <a:xfrm>
            <a:off x="291352" y="192741"/>
            <a:ext cx="6477000" cy="461665"/>
          </a:xfrm>
          <a:prstGeom prst="rect">
            <a:avLst/>
          </a:prstGeom>
          <a:noFill/>
          <a:ln w="9525">
            <a:noFill/>
            <a:miter lim="800000"/>
            <a:headEnd/>
            <a:tailEnd/>
          </a:ln>
          <a:effectLst/>
        </p:spPr>
        <p:txBody>
          <a:bodyPr>
            <a:spAutoFit/>
          </a:bodyPr>
          <a:lstStyle/>
          <a:p>
            <a:pPr>
              <a:spcBef>
                <a:spcPct val="50000"/>
              </a:spcBef>
            </a:pPr>
            <a:r>
              <a:rPr lang="en-US" sz="2400" dirty="0">
                <a:solidFill>
                  <a:srgbClr val="FFFFFF"/>
                </a:solidFill>
                <a:cs typeface="Arial" charset="0"/>
              </a:rPr>
              <a:t>Cost Comparison</a:t>
            </a:r>
          </a:p>
        </p:txBody>
      </p:sp>
    </p:spTree>
    <p:extLst>
      <p:ext uri="{BB962C8B-B14F-4D97-AF65-F5344CB8AC3E}">
        <p14:creationId xmlns:p14="http://schemas.microsoft.com/office/powerpoint/2010/main" val="3248410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50" grpId="0"/>
      <p:bldP spid="8705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ext Box 3"/>
          <p:cNvSpPr txBox="1">
            <a:spLocks noChangeArrowheads="1"/>
          </p:cNvSpPr>
          <p:nvPr/>
        </p:nvSpPr>
        <p:spPr bwMode="auto">
          <a:xfrm>
            <a:off x="1676400" y="2438400"/>
            <a:ext cx="5549917" cy="461665"/>
          </a:xfrm>
          <a:prstGeom prst="rect">
            <a:avLst/>
          </a:prstGeom>
          <a:noFill/>
          <a:ln w="9525">
            <a:noFill/>
            <a:miter lim="800000"/>
            <a:headEnd/>
            <a:tailEnd/>
          </a:ln>
          <a:effectLst/>
        </p:spPr>
        <p:txBody>
          <a:bodyPr wrap="none">
            <a:spAutoFit/>
          </a:bodyPr>
          <a:lstStyle/>
          <a:p>
            <a:r>
              <a:rPr lang="en-US" sz="2400" b="1" dirty="0">
                <a:solidFill>
                  <a:srgbClr val="000000"/>
                </a:solidFill>
                <a:latin typeface="Verdana"/>
                <a:cs typeface="Arial" charset="0"/>
              </a:rPr>
              <a:t>Original Design          </a:t>
            </a:r>
            <a:r>
              <a:rPr lang="en-US" sz="2400" b="1" dirty="0" smtClean="0">
                <a:solidFill>
                  <a:srgbClr val="000000"/>
                </a:solidFill>
                <a:latin typeface="Verdana"/>
                <a:cs typeface="Arial" charset="0"/>
              </a:rPr>
              <a:t>$919,338</a:t>
            </a:r>
            <a:endParaRPr lang="en-US" sz="2400" b="1" dirty="0">
              <a:solidFill>
                <a:srgbClr val="000000"/>
              </a:solidFill>
              <a:latin typeface="Verdana"/>
              <a:cs typeface="Arial" charset="0"/>
            </a:endParaRPr>
          </a:p>
        </p:txBody>
      </p:sp>
      <p:sp>
        <p:nvSpPr>
          <p:cNvPr id="89092" name="Text Box 4"/>
          <p:cNvSpPr txBox="1">
            <a:spLocks noChangeArrowheads="1"/>
          </p:cNvSpPr>
          <p:nvPr/>
        </p:nvSpPr>
        <p:spPr bwMode="auto">
          <a:xfrm>
            <a:off x="1676400" y="3352800"/>
            <a:ext cx="5513048" cy="461665"/>
          </a:xfrm>
          <a:prstGeom prst="rect">
            <a:avLst/>
          </a:prstGeom>
          <a:noFill/>
          <a:ln w="9525">
            <a:noFill/>
            <a:miter lim="800000"/>
            <a:headEnd/>
            <a:tailEnd/>
          </a:ln>
          <a:effectLst/>
        </p:spPr>
        <p:txBody>
          <a:bodyPr wrap="none">
            <a:spAutoFit/>
          </a:bodyPr>
          <a:lstStyle/>
          <a:p>
            <a:r>
              <a:rPr lang="en-US" sz="2400" b="1" dirty="0" smtClean="0">
                <a:solidFill>
                  <a:srgbClr val="000000"/>
                </a:solidFill>
                <a:latin typeface="Verdana"/>
                <a:cs typeface="Arial" charset="0"/>
              </a:rPr>
              <a:t>Optimized </a:t>
            </a:r>
            <a:r>
              <a:rPr lang="en-US" sz="2400" b="1" dirty="0">
                <a:solidFill>
                  <a:srgbClr val="000000"/>
                </a:solidFill>
                <a:latin typeface="Verdana"/>
                <a:cs typeface="Arial" charset="0"/>
              </a:rPr>
              <a:t>Design      </a:t>
            </a:r>
            <a:r>
              <a:rPr lang="en-US" sz="2400" b="1" dirty="0" smtClean="0">
                <a:solidFill>
                  <a:srgbClr val="000000"/>
                </a:solidFill>
                <a:latin typeface="Verdana"/>
                <a:cs typeface="Arial" charset="0"/>
              </a:rPr>
              <a:t>$832,659</a:t>
            </a:r>
            <a:endParaRPr lang="en-US" sz="2400" b="1" dirty="0">
              <a:solidFill>
                <a:srgbClr val="000000"/>
              </a:solidFill>
              <a:latin typeface="Verdana"/>
              <a:cs typeface="Arial" charset="0"/>
            </a:endParaRPr>
          </a:p>
        </p:txBody>
      </p:sp>
      <p:sp>
        <p:nvSpPr>
          <p:cNvPr id="89093" name="Text Box 5"/>
          <p:cNvSpPr txBox="1">
            <a:spLocks noChangeArrowheads="1"/>
          </p:cNvSpPr>
          <p:nvPr/>
        </p:nvSpPr>
        <p:spPr bwMode="auto">
          <a:xfrm>
            <a:off x="304800" y="291353"/>
            <a:ext cx="4724400" cy="461665"/>
          </a:xfrm>
          <a:prstGeom prst="rect">
            <a:avLst/>
          </a:prstGeom>
          <a:noFill/>
          <a:ln w="9525">
            <a:noFill/>
            <a:miter lim="800000"/>
            <a:headEnd/>
            <a:tailEnd/>
          </a:ln>
          <a:effectLst/>
        </p:spPr>
        <p:txBody>
          <a:bodyPr>
            <a:spAutoFit/>
          </a:bodyPr>
          <a:lstStyle/>
          <a:p>
            <a:r>
              <a:rPr lang="en-US" sz="2400" dirty="0">
                <a:solidFill>
                  <a:srgbClr val="FFFFFF"/>
                </a:solidFill>
                <a:cs typeface="Arial" charset="0"/>
              </a:rPr>
              <a:t>Cost Savings</a:t>
            </a:r>
          </a:p>
        </p:txBody>
      </p:sp>
      <p:sp>
        <p:nvSpPr>
          <p:cNvPr id="89094" name="Text Box 6"/>
          <p:cNvSpPr txBox="1">
            <a:spLocks noChangeArrowheads="1"/>
          </p:cNvSpPr>
          <p:nvPr/>
        </p:nvSpPr>
        <p:spPr bwMode="auto">
          <a:xfrm>
            <a:off x="5535332" y="4235450"/>
            <a:ext cx="1612942" cy="461665"/>
          </a:xfrm>
          <a:prstGeom prst="rect">
            <a:avLst/>
          </a:prstGeom>
          <a:noFill/>
          <a:ln w="9525">
            <a:noFill/>
            <a:miter lim="800000"/>
            <a:headEnd/>
            <a:tailEnd/>
          </a:ln>
          <a:effectLst/>
        </p:spPr>
        <p:txBody>
          <a:bodyPr wrap="none">
            <a:spAutoFit/>
          </a:bodyPr>
          <a:lstStyle/>
          <a:p>
            <a:r>
              <a:rPr lang="en-US" sz="2400" b="1" dirty="0" smtClean="0">
                <a:solidFill>
                  <a:srgbClr val="E31836"/>
                </a:solidFill>
                <a:latin typeface="Verdana"/>
                <a:cs typeface="Arial" charset="0"/>
              </a:rPr>
              <a:t>$86,679</a:t>
            </a:r>
            <a:endParaRPr lang="en-US" sz="2400" b="1" dirty="0">
              <a:solidFill>
                <a:srgbClr val="E31836"/>
              </a:solidFill>
              <a:latin typeface="Verdana"/>
              <a:cs typeface="Arial" charset="0"/>
            </a:endParaRPr>
          </a:p>
        </p:txBody>
      </p:sp>
      <p:sp>
        <p:nvSpPr>
          <p:cNvPr id="89095" name="Line 7"/>
          <p:cNvSpPr>
            <a:spLocks noChangeShapeType="1"/>
          </p:cNvSpPr>
          <p:nvPr/>
        </p:nvSpPr>
        <p:spPr bwMode="auto">
          <a:xfrm>
            <a:off x="4876800" y="4114800"/>
            <a:ext cx="2514600" cy="0"/>
          </a:xfrm>
          <a:prstGeom prst="line">
            <a:avLst/>
          </a:prstGeom>
          <a:noFill/>
          <a:ln w="9525">
            <a:solidFill>
              <a:schemeClr val="tx1"/>
            </a:solidFill>
            <a:round/>
            <a:headEnd/>
            <a:tailEnd/>
          </a:ln>
          <a:effectLst/>
        </p:spPr>
        <p:txBody>
          <a:bodyPr/>
          <a:lstStyle/>
          <a:p>
            <a:endParaRPr lang="en-US">
              <a:solidFill>
                <a:srgbClr val="000000"/>
              </a:solidFill>
              <a:latin typeface="Arial" charset="0"/>
              <a:cs typeface="Arial" charset="0"/>
            </a:endParaRPr>
          </a:p>
        </p:txBody>
      </p:sp>
    </p:spTree>
    <p:extLst>
      <p:ext uri="{BB962C8B-B14F-4D97-AF65-F5344CB8AC3E}">
        <p14:creationId xmlns:p14="http://schemas.microsoft.com/office/powerpoint/2010/main" val="1720125499"/>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r>
              <a:rPr lang="en-US" dirty="0" smtClean="0"/>
              <a:t>TriAx Product Positioning</a:t>
            </a:r>
            <a:endParaRPr lang="en-US" dirty="0"/>
          </a:p>
        </p:txBody>
      </p:sp>
    </p:spTree>
    <p:extLst>
      <p:ext uri="{BB962C8B-B14F-4D97-AF65-F5344CB8AC3E}">
        <p14:creationId xmlns:p14="http://schemas.microsoft.com/office/powerpoint/2010/main" val="97985139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sz="2000" dirty="0" smtClean="0"/>
          </a:p>
          <a:p>
            <a:r>
              <a:rPr lang="en-US" sz="2000" dirty="0" smtClean="0"/>
              <a:t>Position against customer needs, not competitive products</a:t>
            </a:r>
          </a:p>
          <a:p>
            <a:pPr lvl="1"/>
            <a:r>
              <a:rPr lang="en-US" sz="1600" dirty="0" smtClean="0"/>
              <a:t>Always the optimum approach, not always possible</a:t>
            </a:r>
          </a:p>
          <a:p>
            <a:pPr lvl="1"/>
            <a:r>
              <a:rPr lang="en-US" sz="1600" dirty="0" smtClean="0"/>
              <a:t>Drive specs to TriAx when possible</a:t>
            </a:r>
          </a:p>
          <a:p>
            <a:pPr lvl="1"/>
            <a:r>
              <a:rPr lang="en-US" sz="1600" dirty="0" smtClean="0"/>
              <a:t>When conversion won’t work, supply Tensar BX</a:t>
            </a:r>
          </a:p>
          <a:p>
            <a:endParaRPr lang="en-US" dirty="0" smtClean="0"/>
          </a:p>
          <a:p>
            <a:r>
              <a:rPr lang="en-US" sz="2000" dirty="0" smtClean="0"/>
              <a:t>Avoid drawing lines based on material properties – draw lines based on performance</a:t>
            </a:r>
          </a:p>
          <a:p>
            <a:endParaRPr lang="en-US" sz="2000" dirty="0"/>
          </a:p>
        </p:txBody>
      </p:sp>
      <p:sp>
        <p:nvSpPr>
          <p:cNvPr id="3" name="Title 2"/>
          <p:cNvSpPr>
            <a:spLocks noGrp="1"/>
          </p:cNvSpPr>
          <p:nvPr>
            <p:ph type="title"/>
          </p:nvPr>
        </p:nvSpPr>
        <p:spPr/>
        <p:txBody>
          <a:bodyPr/>
          <a:lstStyle/>
          <a:p>
            <a:r>
              <a:rPr lang="en-US" dirty="0" smtClean="0"/>
              <a:t>The Tensar Offering</a:t>
            </a:r>
            <a:endParaRPr lang="en-US" dirty="0"/>
          </a:p>
        </p:txBody>
      </p:sp>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199" y="1755647"/>
            <a:ext cx="8229600" cy="4889851"/>
          </a:xfrm>
        </p:spPr>
        <p:txBody>
          <a:bodyPr/>
          <a:lstStyle/>
          <a:p>
            <a:r>
              <a:rPr lang="en-US" sz="1600" b="1" i="1" dirty="0">
                <a:solidFill>
                  <a:srgbClr val="C00000"/>
                </a:solidFill>
              </a:rPr>
              <a:t>For opportunities where no geogrid is specified</a:t>
            </a:r>
            <a:r>
              <a:rPr lang="en-US" sz="1600" dirty="0"/>
              <a:t>, we will position TriAx based on optimum performance and lowest project cost, and defend our position based on technical superiority, proof of performance from full scale testing, and in-ground performance (once methods are available). </a:t>
            </a:r>
          </a:p>
          <a:p>
            <a:endParaRPr lang="en-US" sz="1600" dirty="0"/>
          </a:p>
          <a:p>
            <a:r>
              <a:rPr lang="en-US" sz="1600" b="1" i="1" dirty="0">
                <a:solidFill>
                  <a:srgbClr val="C00000"/>
                </a:solidFill>
              </a:rPr>
              <a:t>For opportunities where biaxial geogrid is specified with competitive bidding</a:t>
            </a:r>
            <a:r>
              <a:rPr lang="en-US" sz="1600" dirty="0"/>
              <a:t>, we will position the product (BX or TX) with the bidder that maximizes our chance of winning the work, and then seek to value engineer the project for maximum value using TriAx.</a:t>
            </a:r>
          </a:p>
          <a:p>
            <a:endParaRPr lang="en-US" sz="1600" dirty="0"/>
          </a:p>
          <a:p>
            <a:r>
              <a:rPr lang="en-US" sz="1600" b="1" i="1" dirty="0">
                <a:solidFill>
                  <a:srgbClr val="C00000"/>
                </a:solidFill>
              </a:rPr>
              <a:t>For opportunities where biaxial geogrid is specified without competitive bidding</a:t>
            </a:r>
            <a:r>
              <a:rPr lang="en-US" sz="1600" dirty="0"/>
              <a:t>, we will position TriAx as a superior alternative based on performance and pursue the project based on our optimized solution.</a:t>
            </a:r>
          </a:p>
          <a:p>
            <a:endParaRPr lang="en-US" sz="1600" dirty="0"/>
          </a:p>
          <a:p>
            <a:r>
              <a:rPr lang="en-US" sz="1600" b="1" i="1" dirty="0">
                <a:solidFill>
                  <a:srgbClr val="C00000"/>
                </a:solidFill>
              </a:rPr>
              <a:t>For opportunities where TriAx is specified</a:t>
            </a:r>
            <a:r>
              <a:rPr lang="en-US" sz="1600" dirty="0"/>
              <a:t>, we will defend the specification aggressively based on technical superiority, proof of performance from full scale testing, and in-ground performance (once methods are available). </a:t>
            </a:r>
          </a:p>
          <a:p>
            <a:endParaRPr lang="en-US" dirty="0"/>
          </a:p>
        </p:txBody>
      </p:sp>
      <p:sp>
        <p:nvSpPr>
          <p:cNvPr id="3" name="Title 2"/>
          <p:cNvSpPr>
            <a:spLocks noGrp="1"/>
          </p:cNvSpPr>
          <p:nvPr>
            <p:ph type="title"/>
          </p:nvPr>
        </p:nvSpPr>
        <p:spPr/>
        <p:txBody>
          <a:bodyPr/>
          <a:lstStyle/>
          <a:p>
            <a:r>
              <a:rPr lang="en-US" dirty="0" smtClean="0"/>
              <a:t>Positioning Tactics</a:t>
            </a:r>
            <a:endParaRPr lang="en-US" dirty="0"/>
          </a:p>
        </p:txBody>
      </p:sp>
    </p:spTree>
    <p:extLst>
      <p:ext uri="{BB962C8B-B14F-4D97-AF65-F5344CB8AC3E}">
        <p14:creationId xmlns:p14="http://schemas.microsoft.com/office/powerpoint/2010/main" val="742046346"/>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i="1" dirty="0" smtClean="0">
                <a:solidFill>
                  <a:srgbClr val="C00000"/>
                </a:solidFill>
              </a:rPr>
              <a:t>As the market leader, Tensar continues to be the primary driver of geogrid usage </a:t>
            </a:r>
            <a:r>
              <a:rPr lang="en-US" dirty="0" smtClean="0"/>
              <a:t>– by current activities and legacy specifications</a:t>
            </a:r>
          </a:p>
          <a:p>
            <a:endParaRPr lang="en-US" dirty="0"/>
          </a:p>
          <a:p>
            <a:r>
              <a:rPr lang="en-US" i="1" dirty="0" smtClean="0">
                <a:solidFill>
                  <a:srgbClr val="C00000"/>
                </a:solidFill>
              </a:rPr>
              <a:t>BX knockoff suppliers are using the same tactic that we have faced for years</a:t>
            </a:r>
            <a:r>
              <a:rPr lang="en-US" dirty="0" smtClean="0"/>
              <a:t>: chase Tensar specifications and claim equivalency.  Now they have a product that is better than what they were forced to sell before, so their performance gap is smaller.  But </a:t>
            </a:r>
            <a:r>
              <a:rPr lang="en-US" i="1" dirty="0" smtClean="0">
                <a:solidFill>
                  <a:srgbClr val="C00000"/>
                </a:solidFill>
              </a:rPr>
              <a:t>the gap is still there.</a:t>
            </a:r>
          </a:p>
          <a:p>
            <a:endParaRPr lang="en-US" dirty="0"/>
          </a:p>
          <a:p>
            <a:r>
              <a:rPr lang="en-US" i="1" dirty="0" smtClean="0">
                <a:solidFill>
                  <a:srgbClr val="C00000"/>
                </a:solidFill>
              </a:rPr>
              <a:t>We will define the gap by </a:t>
            </a:r>
            <a:r>
              <a:rPr lang="en-US" b="1" i="1" dirty="0" smtClean="0">
                <a:solidFill>
                  <a:srgbClr val="C00000"/>
                </a:solidFill>
              </a:rPr>
              <a:t>“Putting BX in a Box”</a:t>
            </a:r>
            <a:r>
              <a:rPr lang="en-US" i="1" dirty="0" smtClean="0">
                <a:solidFill>
                  <a:srgbClr val="C00000"/>
                </a:solidFill>
              </a:rPr>
              <a:t> </a:t>
            </a:r>
            <a:r>
              <a:rPr lang="en-US" dirty="0" smtClean="0"/>
              <a:t>– educating the market on reasonable performance expectations for both TriAx and BX knockoff products, so that we can maintain a fair advantage based on our superior technology</a:t>
            </a:r>
          </a:p>
          <a:p>
            <a:endParaRPr lang="en-US" dirty="0"/>
          </a:p>
          <a:p>
            <a:r>
              <a:rPr lang="en-US" dirty="0" smtClean="0"/>
              <a:t>We recognize that </a:t>
            </a:r>
            <a:r>
              <a:rPr lang="en-US" i="1" dirty="0" smtClean="0">
                <a:solidFill>
                  <a:srgbClr val="C00000"/>
                </a:solidFill>
              </a:rPr>
              <a:t>there will be ongoing demand for BX </a:t>
            </a:r>
            <a:r>
              <a:rPr lang="en-US" dirty="0" smtClean="0"/>
              <a:t>for various reasons.  We will </a:t>
            </a:r>
            <a:r>
              <a:rPr lang="en-US" i="1" dirty="0" smtClean="0">
                <a:solidFill>
                  <a:srgbClr val="C00000"/>
                </a:solidFill>
              </a:rPr>
              <a:t>supply this demand as efficiently as possible </a:t>
            </a:r>
            <a:r>
              <a:rPr lang="en-US" dirty="0" smtClean="0"/>
              <a:t>to preserve resources for higher margin opportunities and growth.</a:t>
            </a:r>
            <a:endParaRPr lang="en-US" dirty="0"/>
          </a:p>
        </p:txBody>
      </p:sp>
      <p:sp>
        <p:nvSpPr>
          <p:cNvPr id="3" name="Title 2"/>
          <p:cNvSpPr>
            <a:spLocks noGrp="1"/>
          </p:cNvSpPr>
          <p:nvPr>
            <p:ph type="title"/>
          </p:nvPr>
        </p:nvSpPr>
        <p:spPr/>
        <p:txBody>
          <a:bodyPr/>
          <a:lstStyle/>
          <a:p>
            <a:r>
              <a:rPr lang="en-US" dirty="0" smtClean="0"/>
              <a:t>Tactical Summary – Put BX in a Box</a:t>
            </a:r>
            <a:endParaRPr lang="en-US" dirty="0"/>
          </a:p>
        </p:txBody>
      </p:sp>
    </p:spTree>
    <p:extLst>
      <p:ext uri="{BB962C8B-B14F-4D97-AF65-F5344CB8AC3E}">
        <p14:creationId xmlns:p14="http://schemas.microsoft.com/office/powerpoint/2010/main" val="896443329"/>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13656" y="2704564"/>
            <a:ext cx="2382592" cy="1569660"/>
          </a:xfrm>
          <a:prstGeom prst="rect">
            <a:avLst/>
          </a:prstGeom>
          <a:noFill/>
        </p:spPr>
        <p:txBody>
          <a:bodyPr wrap="square" rtlCol="0">
            <a:spAutoFit/>
          </a:bodyPr>
          <a:lstStyle/>
          <a:p>
            <a:pPr algn="ctr"/>
            <a:r>
              <a:rPr lang="en-US" sz="9600" b="1" dirty="0" smtClean="0">
                <a:solidFill>
                  <a:srgbClr val="000000"/>
                </a:solidFill>
                <a:latin typeface="Arial" charset="0"/>
                <a:cs typeface="Arial" charset="0"/>
              </a:rPr>
              <a:t>BX</a:t>
            </a:r>
            <a:endParaRPr lang="en-US" sz="9600" b="1" dirty="0">
              <a:solidFill>
                <a:srgbClr val="000000"/>
              </a:solidFill>
              <a:latin typeface="Arial" charset="0"/>
              <a:cs typeface="Arial" charset="0"/>
            </a:endParaRPr>
          </a:p>
        </p:txBody>
      </p:sp>
      <p:sp>
        <p:nvSpPr>
          <p:cNvPr id="9" name="Rectangle 8"/>
          <p:cNvSpPr/>
          <p:nvPr/>
        </p:nvSpPr>
        <p:spPr bwMode="auto">
          <a:xfrm>
            <a:off x="2653048" y="2240924"/>
            <a:ext cx="3078051" cy="2472744"/>
          </a:xfrm>
          <a:prstGeom prst="rect">
            <a:avLst/>
          </a:prstGeom>
          <a:noFill/>
          <a:ln w="1016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spcBef>
                <a:spcPct val="50000"/>
              </a:spcBef>
            </a:pPr>
            <a:endParaRPr lang="en-US" b="1" smtClean="0">
              <a:solidFill>
                <a:srgbClr val="000000"/>
              </a:solidFill>
              <a:latin typeface="Arial" charset="0"/>
              <a:cs typeface="Arial" charset="0"/>
            </a:endParaRPr>
          </a:p>
        </p:txBody>
      </p:sp>
      <p:sp>
        <p:nvSpPr>
          <p:cNvPr id="10" name="TextBox 9"/>
          <p:cNvSpPr txBox="1"/>
          <p:nvPr/>
        </p:nvSpPr>
        <p:spPr>
          <a:xfrm>
            <a:off x="2756079" y="1481071"/>
            <a:ext cx="2897746" cy="523220"/>
          </a:xfrm>
          <a:prstGeom prst="rect">
            <a:avLst/>
          </a:prstGeom>
          <a:noFill/>
        </p:spPr>
        <p:txBody>
          <a:bodyPr wrap="square" rtlCol="0">
            <a:spAutoFit/>
          </a:bodyPr>
          <a:lstStyle/>
          <a:p>
            <a:pPr algn="ctr"/>
            <a:r>
              <a:rPr lang="en-US" sz="2800" b="1" dirty="0" smtClean="0">
                <a:solidFill>
                  <a:srgbClr val="C00000"/>
                </a:solidFill>
                <a:latin typeface="Arial" charset="0"/>
                <a:cs typeface="Arial" charset="0"/>
              </a:rPr>
              <a:t>Performance</a:t>
            </a:r>
            <a:endParaRPr lang="en-US" sz="2800" b="1" dirty="0">
              <a:solidFill>
                <a:srgbClr val="C00000"/>
              </a:solidFill>
              <a:latin typeface="Arial" charset="0"/>
              <a:cs typeface="Arial" charset="0"/>
            </a:endParaRPr>
          </a:p>
        </p:txBody>
      </p:sp>
      <p:sp>
        <p:nvSpPr>
          <p:cNvPr id="11" name="TextBox 10"/>
          <p:cNvSpPr txBox="1"/>
          <p:nvPr/>
        </p:nvSpPr>
        <p:spPr>
          <a:xfrm>
            <a:off x="2665926" y="4945487"/>
            <a:ext cx="3078051" cy="523220"/>
          </a:xfrm>
          <a:prstGeom prst="rect">
            <a:avLst/>
          </a:prstGeom>
          <a:noFill/>
        </p:spPr>
        <p:txBody>
          <a:bodyPr wrap="square" rtlCol="0">
            <a:spAutoFit/>
          </a:bodyPr>
          <a:lstStyle/>
          <a:p>
            <a:pPr algn="ctr"/>
            <a:r>
              <a:rPr lang="en-US" sz="2800" b="1" dirty="0" smtClean="0">
                <a:solidFill>
                  <a:srgbClr val="C00000"/>
                </a:solidFill>
                <a:latin typeface="Arial" charset="0"/>
                <a:cs typeface="Arial" charset="0"/>
              </a:rPr>
              <a:t>QC</a:t>
            </a:r>
            <a:endParaRPr lang="en-US" sz="2800" b="1" dirty="0">
              <a:solidFill>
                <a:srgbClr val="C00000"/>
              </a:solidFill>
              <a:latin typeface="Arial" charset="0"/>
              <a:cs typeface="Arial" charset="0"/>
            </a:endParaRPr>
          </a:p>
        </p:txBody>
      </p:sp>
      <p:sp>
        <p:nvSpPr>
          <p:cNvPr id="12" name="TextBox 11"/>
          <p:cNvSpPr txBox="1"/>
          <p:nvPr/>
        </p:nvSpPr>
        <p:spPr>
          <a:xfrm>
            <a:off x="5834129" y="3023903"/>
            <a:ext cx="2279559" cy="954107"/>
          </a:xfrm>
          <a:prstGeom prst="rect">
            <a:avLst/>
          </a:prstGeom>
          <a:noFill/>
        </p:spPr>
        <p:txBody>
          <a:bodyPr wrap="square" rtlCol="0">
            <a:spAutoFit/>
          </a:bodyPr>
          <a:lstStyle/>
          <a:p>
            <a:pPr algn="ctr"/>
            <a:r>
              <a:rPr lang="en-US" sz="2800" b="1" dirty="0" smtClean="0">
                <a:solidFill>
                  <a:srgbClr val="C00000"/>
                </a:solidFill>
                <a:latin typeface="Arial" charset="0"/>
                <a:cs typeface="Arial" charset="0"/>
              </a:rPr>
              <a:t>Service &amp; Support</a:t>
            </a:r>
            <a:endParaRPr lang="en-US" sz="2800" b="1" dirty="0">
              <a:solidFill>
                <a:srgbClr val="C00000"/>
              </a:solidFill>
              <a:latin typeface="Arial" charset="0"/>
              <a:cs typeface="Arial" charset="0"/>
            </a:endParaRPr>
          </a:p>
        </p:txBody>
      </p:sp>
      <p:sp>
        <p:nvSpPr>
          <p:cNvPr id="13" name="TextBox 12"/>
          <p:cNvSpPr txBox="1"/>
          <p:nvPr/>
        </p:nvSpPr>
        <p:spPr>
          <a:xfrm>
            <a:off x="656823" y="3215686"/>
            <a:ext cx="1893194" cy="523220"/>
          </a:xfrm>
          <a:prstGeom prst="rect">
            <a:avLst/>
          </a:prstGeom>
          <a:noFill/>
        </p:spPr>
        <p:txBody>
          <a:bodyPr wrap="square" rtlCol="0">
            <a:spAutoFit/>
          </a:bodyPr>
          <a:lstStyle/>
          <a:p>
            <a:pPr algn="ctr"/>
            <a:r>
              <a:rPr lang="en-US" sz="2800" b="1" dirty="0" smtClean="0">
                <a:solidFill>
                  <a:srgbClr val="C00000"/>
                </a:solidFill>
                <a:latin typeface="Arial" charset="0"/>
                <a:cs typeface="Arial" charset="0"/>
              </a:rPr>
              <a:t>Design</a:t>
            </a:r>
            <a:endParaRPr lang="en-US" sz="2800" b="1" dirty="0">
              <a:solidFill>
                <a:srgbClr val="C00000"/>
              </a:solidFill>
              <a:latin typeface="Arial" charset="0"/>
              <a:cs typeface="Arial" charset="0"/>
            </a:endParaRPr>
          </a:p>
        </p:txBody>
      </p:sp>
    </p:spTree>
    <p:extLst>
      <p:ext uri="{BB962C8B-B14F-4D97-AF65-F5344CB8AC3E}">
        <p14:creationId xmlns:p14="http://schemas.microsoft.com/office/powerpoint/2010/main" val="3916227298"/>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LIDENAME" val="a"/>
</p:tagLst>
</file>

<file path=ppt/tags/tag2.xml><?xml version="1.0" encoding="utf-8"?>
<p:tagLst xmlns:a="http://schemas.openxmlformats.org/drawingml/2006/main" xmlns:r="http://schemas.openxmlformats.org/officeDocument/2006/relationships" xmlns:p="http://schemas.openxmlformats.org/presentationml/2006/main">
  <p:tag name="SLIDENAME" val="a"/>
</p:tagLst>
</file>

<file path=ppt/tags/tag3.xml><?xml version="1.0" encoding="utf-8"?>
<p:tagLst xmlns:a="http://schemas.openxmlformats.org/drawingml/2006/main" xmlns:r="http://schemas.openxmlformats.org/officeDocument/2006/relationships" xmlns:p="http://schemas.openxmlformats.org/presentationml/2006/main">
  <p:tag name="SLIDENAME" val="a"/>
</p:tagLst>
</file>

<file path=ppt/tags/tag4.xml><?xml version="1.0" encoding="utf-8"?>
<p:tagLst xmlns:a="http://schemas.openxmlformats.org/drawingml/2006/main" xmlns:r="http://schemas.openxmlformats.org/officeDocument/2006/relationships" xmlns:p="http://schemas.openxmlformats.org/presentationml/2006/main">
  <p:tag name="SLIDENAME" val="a"/>
</p:tagLst>
</file>

<file path=ppt/tags/tag5.xml><?xml version="1.0" encoding="utf-8"?>
<p:tagLst xmlns:a="http://schemas.openxmlformats.org/drawingml/2006/main" xmlns:r="http://schemas.openxmlformats.org/officeDocument/2006/relationships" xmlns:p="http://schemas.openxmlformats.org/presentationml/2006/main">
  <p:tag name="SLIDENAME" val="a"/>
</p:tagLst>
</file>

<file path=ppt/tags/tag6.xml><?xml version="1.0" encoding="utf-8"?>
<p:tagLst xmlns:a="http://schemas.openxmlformats.org/drawingml/2006/main" xmlns:r="http://schemas.openxmlformats.org/officeDocument/2006/relationships" xmlns:p="http://schemas.openxmlformats.org/presentationml/2006/main">
  <p:tag name="SLIDENAME" val="a"/>
</p:tagLst>
</file>

<file path=ppt/tags/tag7.xml><?xml version="1.0" encoding="utf-8"?>
<p:tagLst xmlns:a="http://schemas.openxmlformats.org/drawingml/2006/main" xmlns:r="http://schemas.openxmlformats.org/officeDocument/2006/relationships" xmlns:p="http://schemas.openxmlformats.org/presentationml/2006/main">
  <p:tag name="SLIDENAME" val="a"/>
</p:tagLst>
</file>

<file path=ppt/tags/tag8.xml><?xml version="1.0" encoding="utf-8"?>
<p:tagLst xmlns:a="http://schemas.openxmlformats.org/drawingml/2006/main" xmlns:r="http://schemas.openxmlformats.org/officeDocument/2006/relationships" xmlns:p="http://schemas.openxmlformats.org/presentationml/2006/main">
  <p:tag name="TIMING" val="|2|30.5|13|2.1"/>
</p:tagLst>
</file>

<file path=ppt/theme/theme1.xml><?xml version="1.0" encoding="utf-8"?>
<a:theme xmlns:a="http://schemas.openxmlformats.org/drawingml/2006/main" name="01_Tensar_Animating_Title">
  <a:themeElements>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TEN234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TEN2347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TEN2347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TEN2347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TEN2347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TEN2347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TEN2347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TEN2347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TEN2347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TEN2347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TEN2347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TEN2347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TEN23476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Tensar_Animating_Title">
  <a:themeElements>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TEN234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TEN2347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TEN2347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TEN2347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TEN2347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TEN2347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TEN2347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TEN2347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TEN2347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TEN2347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TEN2347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TEN2347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TEN23476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3285_Tensar_Master">
  <a:themeElements>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_Tensar_Animating_Title">
  <a:themeElements>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TEN234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TEN2347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TEN2347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TEN2347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TEN2347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TEN2347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TEN2347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TEN2347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TEN2347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TEN2347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TEN2347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TEN2347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TEN23476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73285_Tensar_Master">
  <a:themeElements>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_TEN23476.pot update">
  <a:themeElements>
    <a:clrScheme name="TEN23476.pot update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TEN23476.pot upd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N23476.pot upd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N23476.pot upd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N23476.pot upd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N23476.pot upd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N23476.pot upd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N23476.pot upd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N23476.pot upd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N23476.pot upd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N23476.pot upd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N23476.pot upd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N23476.pot upd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N23476.pot upd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EN23476.pot update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TEN23476.pot update">
  <a:themeElements>
    <a:clrScheme name="TEN23476.pot update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TEN23476.pot upd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N23476.pot upd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N23476.pot upd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N23476.pot upd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N23476.pot upd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N23476.pot upd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N23476.pot upd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N23476.pot upd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N23476.pot upd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N23476.pot upd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N23476.pot upd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N23476.pot upd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N23476.pot upd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EN23476.pot update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TEN23476.pot update">
  <a:themeElements>
    <a:clrScheme name="TEN23476.pot update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TEN23476.pot upd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N23476.pot upd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N23476.pot upd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N23476.pot upd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N23476.pot upd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N23476.pot upd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N23476.pot upd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N23476.pot upd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N23476.pot upd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N23476.pot upd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N23476.pot upd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N23476.pot upd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N23476.pot upd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EN23476.pot update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TEN23476.pot update">
  <a:themeElements>
    <a:clrScheme name="TEN23476.pot update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TEN23476.pot upd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N23476.pot upd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N23476.pot upd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N23476.pot upd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N23476.pot upd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N23476.pot upd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N23476.pot upd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N23476.pot upd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N23476.pot upd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N23476.pot upd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N23476.pot upd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N23476.pot upd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N23476.pot upd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EN23476.pot update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TEN23476.pot update">
  <a:themeElements>
    <a:clrScheme name="TEN23476.pot update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TEN23476.pot upd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N23476.pot upd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N23476.pot upd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N23476.pot upd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N23476.pot upd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N23476.pot upd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N23476.pot upd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N23476.pot upd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N23476.pot upd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N23476.pot upd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N23476.pot upd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N23476.pot upd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N23476.pot upd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EN23476.pot update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TEN23476.pot update">
  <a:themeElements>
    <a:clrScheme name="TEN23476.pot update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TEN23476.pot upd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N23476.pot upd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N23476.pot upd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N23476.pot upd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N23476.pot upd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N23476.pot upd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N23476.pot upd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N23476.pot upd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N23476.pot upd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N23476.pot upd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N23476.pot upd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N23476.pot upd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N23476.pot upd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EN23476.pot update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Tensar_Normal_No Footer">
  <a:themeElements>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TEN234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TEN2347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TEN2347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TEN2347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TEN2347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TEN2347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TEN2347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TEN2347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TEN2347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TEN2347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TEN2347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TEN2347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TEN23476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TEN23476.pot update">
  <a:themeElements>
    <a:clrScheme name="TEN23476.pot update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TEN23476.pot upd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N23476.pot upd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N23476.pot upd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N23476.pot upd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N23476.pot upd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N23476.pot upd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N23476.pot upd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N23476.pot upd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N23476.pot upd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N23476.pot upd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N23476.pot upd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N23476.pot upd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N23476.pot upd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EN23476.pot update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Tensar_Normal_No Footer">
  <a:themeElements>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TEN234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TEN2347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TEN2347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TEN2347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TEN2347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TEN2347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TEN2347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TEN2347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TEN2347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TEN2347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TEN2347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TEN2347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TEN23476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CEER-POS-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Spectra_PPT_Template_9.11">
  <a:themeElements>
    <a:clrScheme name="3_TEN23476 2a">
      <a:dk1>
        <a:srgbClr val="000000"/>
      </a:dk1>
      <a:lt1>
        <a:srgbClr val="FFFFFF"/>
      </a:lt1>
      <a:dk2>
        <a:srgbClr val="000000"/>
      </a:dk2>
      <a:lt2>
        <a:srgbClr val="969696"/>
      </a:lt2>
      <a:accent1>
        <a:srgbClr val="DC7B03"/>
      </a:accent1>
      <a:accent2>
        <a:srgbClr val="F2B22B"/>
      </a:accent2>
      <a:accent3>
        <a:srgbClr val="FFFFFF"/>
      </a:accent3>
      <a:accent4>
        <a:srgbClr val="000000"/>
      </a:accent4>
      <a:accent5>
        <a:srgbClr val="FDECB3"/>
      </a:accent5>
      <a:accent6>
        <a:srgbClr val="E78A5C"/>
      </a:accent6>
      <a:hlink>
        <a:srgbClr val="CC3300"/>
      </a:hlink>
      <a:folHlink>
        <a:srgbClr val="99660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5_Tensar_Animating_Title">
  <a:themeElements>
    <a:clrScheme name="3_TEN23476 2a">
      <a:dk1>
        <a:srgbClr val="000000"/>
      </a:dk1>
      <a:lt1>
        <a:srgbClr val="FFFFFF"/>
      </a:lt1>
      <a:dk2>
        <a:srgbClr val="000000"/>
      </a:dk2>
      <a:lt2>
        <a:srgbClr val="969696"/>
      </a:lt2>
      <a:accent1>
        <a:srgbClr val="DC7B03"/>
      </a:accent1>
      <a:accent2>
        <a:srgbClr val="F2B22B"/>
      </a:accent2>
      <a:accent3>
        <a:srgbClr val="FFFFFF"/>
      </a:accent3>
      <a:accent4>
        <a:srgbClr val="000000"/>
      </a:accent4>
      <a:accent5>
        <a:srgbClr val="FDECB3"/>
      </a:accent5>
      <a:accent6>
        <a:srgbClr val="E78A5C"/>
      </a:accent6>
      <a:hlink>
        <a:srgbClr val="CC3300"/>
      </a:hlink>
      <a:folHlink>
        <a:srgbClr val="99660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TEN234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TEN2347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TEN2347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TEN2347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TEN2347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TEN2347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TEN2347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TEN2347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TEN2347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TEN2347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TEN2347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TEN2347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TEN23476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Tensar_Normal_No Footer">
  <a:themeElements>
    <a:clrScheme name="3_TEN23476 2a">
      <a:dk1>
        <a:srgbClr val="000000"/>
      </a:dk1>
      <a:lt1>
        <a:srgbClr val="FFFFFF"/>
      </a:lt1>
      <a:dk2>
        <a:srgbClr val="000000"/>
      </a:dk2>
      <a:lt2>
        <a:srgbClr val="969696"/>
      </a:lt2>
      <a:accent1>
        <a:srgbClr val="DC7B03"/>
      </a:accent1>
      <a:accent2>
        <a:srgbClr val="F2B22B"/>
      </a:accent2>
      <a:accent3>
        <a:srgbClr val="FFFFFF"/>
      </a:accent3>
      <a:accent4>
        <a:srgbClr val="000000"/>
      </a:accent4>
      <a:accent5>
        <a:srgbClr val="FDECB3"/>
      </a:accent5>
      <a:accent6>
        <a:srgbClr val="E78A5C"/>
      </a:accent6>
      <a:hlink>
        <a:srgbClr val="CC3300"/>
      </a:hlink>
      <a:folHlink>
        <a:srgbClr val="99660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TEN234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TEN2347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TEN2347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TEN2347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TEN2347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TEN2347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TEN2347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TEN2347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TEN2347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TEN2347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TEN2347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TEN2347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TEN23476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Tensar_Diagram_Animating_Title">
  <a:themeElements>
    <a:clrScheme name="3_TEN23476 2a">
      <a:dk1>
        <a:srgbClr val="000000"/>
      </a:dk1>
      <a:lt1>
        <a:srgbClr val="FFFFFF"/>
      </a:lt1>
      <a:dk2>
        <a:srgbClr val="000000"/>
      </a:dk2>
      <a:lt2>
        <a:srgbClr val="969696"/>
      </a:lt2>
      <a:accent1>
        <a:srgbClr val="DC7B03"/>
      </a:accent1>
      <a:accent2>
        <a:srgbClr val="F2B22B"/>
      </a:accent2>
      <a:accent3>
        <a:srgbClr val="FFFFFF"/>
      </a:accent3>
      <a:accent4>
        <a:srgbClr val="000000"/>
      </a:accent4>
      <a:accent5>
        <a:srgbClr val="FDECB3"/>
      </a:accent5>
      <a:accent6>
        <a:srgbClr val="E78A5C"/>
      </a:accent6>
      <a:hlink>
        <a:srgbClr val="CC3300"/>
      </a:hlink>
      <a:folHlink>
        <a:srgbClr val="99660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200" b="0" i="0" u="none" strike="noStrike" kern="0" cap="none" spc="0" normalizeH="0" baseline="0" noProof="0" dirty="0" smtClean="0">
            <a:ln>
              <a:noFill/>
            </a:ln>
            <a:solidFill>
              <a:schemeClr val="accent1"/>
            </a:solidFill>
            <a:effectLst/>
            <a:uLnTx/>
            <a:uFillTx/>
            <a:latin typeface="+mj-lt"/>
            <a:ea typeface="+mj-ea"/>
            <a:cs typeface="+mj-cs"/>
          </a:defRPr>
        </a:defPPr>
      </a:lstStyle>
    </a:txDef>
  </a:objectDefaults>
  <a:extraClrSchemeLst>
    <a:extraClrScheme>
      <a:clrScheme name="3_TEN234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TEN2347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TEN2347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TEN2347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TEN2347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TEN2347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TEN2347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TEN2347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TEN2347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TEN2347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TEN2347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TEN2347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TEN23476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7_Tensar_StraightHead_Animating_Title">
  <a:themeElements>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TEN234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TEN2347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TEN2347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TEN2347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TEN2347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TEN2347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TEN2347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TEN2347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TEN2347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TEN2347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TEN2347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TEN2347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TEN23476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Tensar_Diagram_Animating_Title">
  <a:themeElements>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200" b="0" i="0" u="none" strike="noStrike" kern="0" cap="none" spc="0" normalizeH="0" baseline="0" noProof="0" dirty="0" smtClean="0">
            <a:ln>
              <a:noFill/>
            </a:ln>
            <a:solidFill>
              <a:schemeClr val="accent1"/>
            </a:solidFill>
            <a:effectLst/>
            <a:uLnTx/>
            <a:uFillTx/>
            <a:latin typeface="+mj-lt"/>
            <a:ea typeface="+mj-ea"/>
            <a:cs typeface="+mj-cs"/>
          </a:defRPr>
        </a:defPPr>
      </a:lstStyle>
    </a:txDef>
  </a:objectDefaults>
  <a:extraClrSchemeLst>
    <a:extraClrScheme>
      <a:clrScheme name="3_TEN234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TEN2347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TEN2347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TEN2347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TEN2347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TEN2347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TEN2347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TEN2347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TEN2347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TEN2347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TEN2347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TEN2347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TEN23476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ヒラギノ角ゴ Pro W3"/>
        <a:cs typeface=""/>
      </a:majorFont>
      <a:minorFont>
        <a:latin typeface="Verdana"/>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ea typeface="ヒラギノ角ゴ Pro W3" pitchFamily="-80"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esentation_Cover">
  <a:themeElements>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SPECTRA_RAIL_9.06">
  <a:themeElements>
    <a:clrScheme name="SPECTRA_RAIL_9.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PECTRA_RAIL_9.06">
      <a:majorFont>
        <a:latin typeface="Verdana"/>
        <a:ea typeface="ヒラギノ角ゴ Pro W3"/>
        <a:cs typeface=""/>
      </a:majorFont>
      <a:minorFont>
        <a:latin typeface="Verdana"/>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ea typeface="ヒラギノ角ゴ Pro W3" pitchFamily="-80"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ea typeface="ヒラギノ角ゴ Pro W3" pitchFamily="-80" charset="-128"/>
          </a:defRPr>
        </a:defPPr>
      </a:lstStyle>
    </a:lnDef>
  </a:objectDefaults>
  <a:extraClrSchemeLst>
    <a:extraClrScheme>
      <a:clrScheme name="SPECTRA_RAIL_9.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TRA_RAIL_9.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TRA_RAIL_9.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TRA_RAIL_9.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TRA_RAIL_9.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TRA_RAIL_9.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TRA_RAIL_9.06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TRA_RAIL_9.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TRA_RAIL_9.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TRA_RAIL_9.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TRA_RAIL_9.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TRA_RAIL_9.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_Tensar_Normal_No Footer">
  <a:themeElements>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TEN234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TEN2347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TEN2347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TEN2347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TEN2347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TEN2347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TEN2347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TEN2347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TEN2347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TEN2347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TEN2347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TEN2347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TEN23476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8_Tensar_StraightHead_No_Footer">
  <a:themeElements>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TEN234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TEN2347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TEN2347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TEN2347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TEN2347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TEN2347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TEN2347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TEN2347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TEN2347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TEN2347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TEN2347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TEN2347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TEN23476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Tensar_Diagram_Normal_No_Footer">
  <a:themeElements>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TEN234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TEN2347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TEN2347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TEN2347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TEN2347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TEN2347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TEN2347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TEN2347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TEN2347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TEN2347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TEN2347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TEN2347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TEN23476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3_Tensar_Normal_Footer">
  <a:themeElements>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TEN234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TEN2347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TEN2347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TEN2347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TEN2347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TEN2347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TEN2347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TEN2347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TEN2347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TEN2347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TEN2347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TEN2347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TEN23476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Tensar_StraightHead_Footer">
  <a:themeElements>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TEN234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TEN2347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TEN2347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TEN2347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TEN2347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TEN2347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TEN2347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TEN2347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TEN2347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TEN2347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TEN2347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TEN2347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TEN23476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Tensar_Diagram_Normal_Footer">
  <a:themeElements>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TEN234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TEN2347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TEN2347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TEN2347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TEN2347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TEN2347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TEN2347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TEN2347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TEN2347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TEN2347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TEN2347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TEN2347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TEN23476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Tensar_Animating_Title">
  <a:themeElements>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TEN234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TEN2347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TEN2347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TEN2347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TEN2347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TEN2347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TEN2347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TEN2347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TEN2347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TEN2347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TEN2347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TEN2347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TEN23476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Tensar_Diagram_Animating_Title">
  <a:themeElements>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200" b="0" i="0" u="none" strike="noStrike" kern="0" cap="none" spc="0" normalizeH="0" baseline="0" noProof="0" dirty="0" smtClean="0">
            <a:ln>
              <a:noFill/>
            </a:ln>
            <a:solidFill>
              <a:schemeClr val="accent1"/>
            </a:solidFill>
            <a:effectLst/>
            <a:uLnTx/>
            <a:uFillTx/>
            <a:latin typeface="+mj-lt"/>
            <a:ea typeface="+mj-ea"/>
            <a:cs typeface="+mj-cs"/>
          </a:defRPr>
        </a:defPPr>
      </a:lstStyle>
    </a:txDef>
  </a:objectDefaults>
  <a:extraClrSchemeLst>
    <a:extraClrScheme>
      <a:clrScheme name="3_TEN234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TEN2347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TEN2347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TEN2347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TEN2347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TEN2347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TEN2347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TEN2347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TEN2347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TEN2347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TEN2347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TEN2347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TEN23476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Presentation_Cover">
  <a:themeElements>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Tensar_Normal_No Footer">
  <a:themeElements>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TEN234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TEN2347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TEN2347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TEN2347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TEN2347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TEN2347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TEN2347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TEN2347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TEN2347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TEN2347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TEN2347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TEN2347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TEN23476 13">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themeOverride>
</file>

<file path=ppt/theme/themeOverride10.xml><?xml version="1.0" encoding="utf-8"?>
<a:themeOverride xmlns:a="http://schemas.openxmlformats.org/drawingml/2006/main">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themeOverride>
</file>

<file path=ppt/theme/themeOverride11.xml><?xml version="1.0" encoding="utf-8"?>
<a:themeOverride xmlns:a="http://schemas.openxmlformats.org/drawingml/2006/main">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themeOverride>
</file>

<file path=ppt/theme/themeOverride12.xml><?xml version="1.0" encoding="utf-8"?>
<a:themeOverride xmlns:a="http://schemas.openxmlformats.org/drawingml/2006/main">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themeOverride>
</file>

<file path=ppt/theme/themeOverride13.xml><?xml version="1.0" encoding="utf-8"?>
<a:themeOverride xmlns:a="http://schemas.openxmlformats.org/drawingml/2006/main">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themeOverride>
</file>

<file path=ppt/theme/themeOverride14.xml><?xml version="1.0" encoding="utf-8"?>
<a:themeOverride xmlns:a="http://schemas.openxmlformats.org/drawingml/2006/main">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themeOverride>
</file>

<file path=ppt/theme/themeOverride15.xml><?xml version="1.0" encoding="utf-8"?>
<a:themeOverride xmlns:a="http://schemas.openxmlformats.org/drawingml/2006/main">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themeOverride>
</file>

<file path=ppt/theme/themeOverride16.xml><?xml version="1.0" encoding="utf-8"?>
<a:themeOverride xmlns:a="http://schemas.openxmlformats.org/drawingml/2006/main">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themeOverride>
</file>

<file path=ppt/theme/themeOverride17.xml><?xml version="1.0" encoding="utf-8"?>
<a:themeOverride xmlns:a="http://schemas.openxmlformats.org/drawingml/2006/main">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themeOverride>
</file>

<file path=ppt/theme/themeOverride18.xml><?xml version="1.0" encoding="utf-8"?>
<a:themeOverride xmlns:a="http://schemas.openxmlformats.org/drawingml/2006/main">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themeOverride>
</file>

<file path=ppt/theme/themeOverride19.xml><?xml version="1.0" encoding="utf-8"?>
<a:themeOverride xmlns:a="http://schemas.openxmlformats.org/drawingml/2006/main">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themeOverride>
</file>

<file path=ppt/theme/themeOverride2.xml><?xml version="1.0" encoding="utf-8"?>
<a:themeOverride xmlns:a="http://schemas.openxmlformats.org/drawingml/2006/main">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themeOverride>
</file>

<file path=ppt/theme/themeOverride20.xml><?xml version="1.0" encoding="utf-8"?>
<a:themeOverride xmlns:a="http://schemas.openxmlformats.org/drawingml/2006/main">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themeOverride>
</file>

<file path=ppt/theme/themeOverride21.xml><?xml version="1.0" encoding="utf-8"?>
<a:themeOverride xmlns:a="http://schemas.openxmlformats.org/drawingml/2006/main">
  <a:clrScheme name="SPECTRA_RAIL_9.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themeOverride>
</file>

<file path=ppt/theme/themeOverride4.xml><?xml version="1.0" encoding="utf-8"?>
<a:themeOverride xmlns:a="http://schemas.openxmlformats.org/drawingml/2006/main">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themeOverride>
</file>

<file path=ppt/theme/themeOverride5.xml><?xml version="1.0" encoding="utf-8"?>
<a:themeOverride xmlns:a="http://schemas.openxmlformats.org/drawingml/2006/main">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themeOverride>
</file>

<file path=ppt/theme/themeOverride6.xml><?xml version="1.0" encoding="utf-8"?>
<a:themeOverride xmlns:a="http://schemas.openxmlformats.org/drawingml/2006/main">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themeOverride>
</file>

<file path=ppt/theme/themeOverride7.xml><?xml version="1.0" encoding="utf-8"?>
<a:themeOverride xmlns:a="http://schemas.openxmlformats.org/drawingml/2006/main">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themeOverride>
</file>

<file path=ppt/theme/themeOverride8.xml><?xml version="1.0" encoding="utf-8"?>
<a:themeOverride xmlns:a="http://schemas.openxmlformats.org/drawingml/2006/main">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themeOverride>
</file>

<file path=ppt/theme/themeOverride9.xml><?xml version="1.0" encoding="utf-8"?>
<a:themeOverride xmlns:a="http://schemas.openxmlformats.org/drawingml/2006/main">
  <a:clrScheme name="Tensar 286 Red">
    <a:dk1>
      <a:srgbClr val="000000"/>
    </a:dk1>
    <a:lt1>
      <a:srgbClr val="FFFFFF"/>
    </a:lt1>
    <a:dk2>
      <a:srgbClr val="FFFFFF"/>
    </a:dk2>
    <a:lt2>
      <a:srgbClr val="808080"/>
    </a:lt2>
    <a:accent1>
      <a:srgbClr val="E31836"/>
    </a:accent1>
    <a:accent2>
      <a:srgbClr val="807F83"/>
    </a:accent2>
    <a:accent3>
      <a:srgbClr val="FFFFFF"/>
    </a:accent3>
    <a:accent4>
      <a:srgbClr val="000000"/>
    </a:accent4>
    <a:accent5>
      <a:srgbClr val="EFABAE"/>
    </a:accent5>
    <a:accent6>
      <a:srgbClr val="737276"/>
    </a:accent6>
    <a:hlink>
      <a:srgbClr val="B20838"/>
    </a:hlink>
    <a:folHlink>
      <a:srgbClr val="E5B53A"/>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dbca56cc-c8c9-44c4-a697-daa1989c0de6">4N5UW7PQDQ54-620112510-83</_dlc_DocId>
    <_dlc_DocIdUrl xmlns="dbca56cc-c8c9-44c4-a697-daa1989c0de6">
      <Url>https://tensar.sharepoint.com/Collateral/WH/_layouts/15/DocIdRedir.aspx?ID=4N5UW7PQDQ54-620112510-83</Url>
      <Description>4N5UW7PQDQ54-620112510-83</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352E9C05C906D4285B615F0E3FEDC31" ma:contentTypeVersion="17" ma:contentTypeDescription="Create a new document." ma:contentTypeScope="" ma:versionID="370305ce7651a401e40f8daafc625572">
  <xsd:schema xmlns:xsd="http://www.w3.org/2001/XMLSchema" xmlns:xs="http://www.w3.org/2001/XMLSchema" xmlns:p="http://schemas.microsoft.com/office/2006/metadata/properties" xmlns:ns2="dbca56cc-c8c9-44c4-a697-daa1989c0de6" xmlns:ns3="f336785e-d078-4e92-8856-ad08c433c1e9" targetNamespace="http://schemas.microsoft.com/office/2006/metadata/properties" ma:root="true" ma:fieldsID="70dda655413fc519dc2ed9c3d8ecd2dc" ns2:_="" ns3:_="">
    <xsd:import namespace="dbca56cc-c8c9-44c4-a697-daa1989c0de6"/>
    <xsd:import namespace="f336785e-d078-4e92-8856-ad08c433c1e9"/>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ca56cc-c8c9-44c4-a697-daa1989c0de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336785e-d078-4e92-8856-ad08c433c1e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EB9A92E-6BD8-492E-B28B-3A94FBD80D76}"/>
</file>

<file path=customXml/itemProps2.xml><?xml version="1.0" encoding="utf-8"?>
<ds:datastoreItem xmlns:ds="http://schemas.openxmlformats.org/officeDocument/2006/customXml" ds:itemID="{FAE1A5FB-8AB5-4F8A-990D-E7616828E07D}"/>
</file>

<file path=customXml/itemProps3.xml><?xml version="1.0" encoding="utf-8"?>
<ds:datastoreItem xmlns:ds="http://schemas.openxmlformats.org/officeDocument/2006/customXml" ds:itemID="{737CDE9B-5916-40DE-8F5F-1BBBD79D0982}"/>
</file>

<file path=customXml/itemProps4.xml><?xml version="1.0" encoding="utf-8"?>
<ds:datastoreItem xmlns:ds="http://schemas.openxmlformats.org/officeDocument/2006/customXml" ds:itemID="{27360859-1684-42F0-AB42-FBE90734185B}"/>
</file>

<file path=docProps/app.xml><?xml version="1.0" encoding="utf-8"?>
<Properties xmlns="http://schemas.openxmlformats.org/officeDocument/2006/extended-properties" xmlns:vt="http://schemas.openxmlformats.org/officeDocument/2006/docPropsVTypes">
  <TotalTime>1397</TotalTime>
  <Words>5665</Words>
  <Application>Microsoft Office PowerPoint</Application>
  <PresentationFormat>On-screen Show (4:3)</PresentationFormat>
  <Paragraphs>1081</Paragraphs>
  <Slides>157</Slides>
  <Notes>59</Notes>
  <HiddenSlides>5</HiddenSlides>
  <MMClips>0</MMClips>
  <ScaleCrop>false</ScaleCrop>
  <HeadingPairs>
    <vt:vector size="8" baseType="variant">
      <vt:variant>
        <vt:lpstr>Fonts Used</vt:lpstr>
      </vt:variant>
      <vt:variant>
        <vt:i4>9</vt:i4>
      </vt:variant>
      <vt:variant>
        <vt:lpstr>Theme</vt:lpstr>
      </vt:variant>
      <vt:variant>
        <vt:i4>36</vt:i4>
      </vt:variant>
      <vt:variant>
        <vt:lpstr>Embedded OLE Servers</vt:lpstr>
      </vt:variant>
      <vt:variant>
        <vt:i4>4</vt:i4>
      </vt:variant>
      <vt:variant>
        <vt:lpstr>Slide Titles</vt:lpstr>
      </vt:variant>
      <vt:variant>
        <vt:i4>157</vt:i4>
      </vt:variant>
    </vt:vector>
  </HeadingPairs>
  <TitlesOfParts>
    <vt:vector size="206" baseType="lpstr">
      <vt:lpstr>ＭＳ Ｐゴシック</vt:lpstr>
      <vt:lpstr>Arial</vt:lpstr>
      <vt:lpstr>Calibri</vt:lpstr>
      <vt:lpstr>Symbol</vt:lpstr>
      <vt:lpstr>Times</vt:lpstr>
      <vt:lpstr>Times New Roman</vt:lpstr>
      <vt:lpstr>Verdana</vt:lpstr>
      <vt:lpstr>Wingdings</vt:lpstr>
      <vt:lpstr>ヒラギノ角ゴ Pro W3</vt:lpstr>
      <vt:lpstr>01_Tensar_Animating_Title</vt:lpstr>
      <vt:lpstr>2_Tensar_Normal_No Footer</vt:lpstr>
      <vt:lpstr>Presentation_Cover</vt:lpstr>
      <vt:lpstr>10_Tensar_StraightHead_Footer</vt:lpstr>
      <vt:lpstr>7_Tensar_Diagram_Normal_Footer</vt:lpstr>
      <vt:lpstr>2_Tensar_Animating_Title</vt:lpstr>
      <vt:lpstr>4_Tensar_Diagram_Animating_Title</vt:lpstr>
      <vt:lpstr>1_Presentation_Cover</vt:lpstr>
      <vt:lpstr>3_Tensar_Normal_No Footer</vt:lpstr>
      <vt:lpstr>3_Tensar_Animating_Title</vt:lpstr>
      <vt:lpstr>73285_Tensar_Master</vt:lpstr>
      <vt:lpstr>4_Tensar_Animating_Title</vt:lpstr>
      <vt:lpstr>1_73285_Tensar_Master</vt:lpstr>
      <vt:lpstr>1_TEN23476.pot update</vt:lpstr>
      <vt:lpstr>3_TEN23476.pot update</vt:lpstr>
      <vt:lpstr>4_TEN23476.pot update</vt:lpstr>
      <vt:lpstr>6_TEN23476.pot update</vt:lpstr>
      <vt:lpstr>7_TEN23476.pot update</vt:lpstr>
      <vt:lpstr>8_TEN23476.pot update</vt:lpstr>
      <vt:lpstr>9_TEN23476.pot update</vt:lpstr>
      <vt:lpstr>4_Tensar_Normal_No Footer</vt:lpstr>
      <vt:lpstr>2_CEER-POS-template</vt:lpstr>
      <vt:lpstr>Spectra_PPT_Template_9.11</vt:lpstr>
      <vt:lpstr>5_Tensar_Animating_Title</vt:lpstr>
      <vt:lpstr>5_Tensar_Normal_No Footer</vt:lpstr>
      <vt:lpstr>5_Tensar_Diagram_Animating_Title</vt:lpstr>
      <vt:lpstr>7_Tensar_StraightHead_Animating_Title</vt:lpstr>
      <vt:lpstr>6_Tensar_Diagram_Animating_Title</vt:lpstr>
      <vt:lpstr>Blank Presentation</vt:lpstr>
      <vt:lpstr>SPECTRA_RAIL_9.06</vt:lpstr>
      <vt:lpstr>6_Tensar_Normal_No Footer</vt:lpstr>
      <vt:lpstr>8_Tensar_StraightHead_No_Footer</vt:lpstr>
      <vt:lpstr>5_Tensar_Diagram_Normal_No_Footer</vt:lpstr>
      <vt:lpstr>Office Theme</vt:lpstr>
      <vt:lpstr>1_Office Theme</vt:lpstr>
      <vt:lpstr>3_Tensar_Normal_Footer</vt:lpstr>
      <vt:lpstr>Chart</vt:lpstr>
      <vt:lpstr>Worksheet</vt:lpstr>
      <vt:lpstr>Equation</vt:lpstr>
      <vt:lpstr>PhotoImpact</vt:lpstr>
      <vt:lpstr>Tensar Roadways Means and Methods</vt:lpstr>
      <vt:lpstr>Day 1 Agenda</vt:lpstr>
      <vt:lpstr>Geogrid Basics for Roadway Applications</vt:lpstr>
      <vt:lpstr>Geogrid Basics</vt:lpstr>
      <vt:lpstr>PowerPoint Presentation</vt:lpstr>
      <vt:lpstr>PowerPoint Presentation</vt:lpstr>
      <vt:lpstr>PowerPoint Presentation</vt:lpstr>
      <vt:lpstr>Roadway Applications: Definitions</vt:lpstr>
      <vt:lpstr>PowerPoint Presentation</vt:lpstr>
      <vt:lpstr>PowerPoint Presentation</vt:lpstr>
      <vt:lpstr>Site Evaluation, Subgrade Stabilization Design, and Applications</vt:lpstr>
      <vt:lpstr>Boring Logs</vt:lpstr>
      <vt:lpstr>Field Tests</vt:lpstr>
      <vt:lpstr>Vane Shear Testing</vt:lpstr>
      <vt:lpstr>Early Applications and Design Methods for Geosynthetics</vt:lpstr>
      <vt:lpstr>Objectives</vt:lpstr>
      <vt:lpstr>Giroud-Noiray Key Points</vt:lpstr>
      <vt:lpstr>Giroud-Noiray Performance Mechanism</vt:lpstr>
      <vt:lpstr>PowerPoint Presentation</vt:lpstr>
      <vt:lpstr>USACE ETL 1110-1-189 (Gravel-Surfaced Roads) Key Points</vt:lpstr>
      <vt:lpstr>ETL Design Charts</vt:lpstr>
      <vt:lpstr>Base Course Reduction Factor Design</vt:lpstr>
      <vt:lpstr>Early Methods Key Points</vt:lpstr>
      <vt:lpstr>Giroud-Han Design Method </vt:lpstr>
      <vt:lpstr>ASCE Publication &amp; Peer Review</vt:lpstr>
      <vt:lpstr>FHWA Design/Usage Protocol</vt:lpstr>
      <vt:lpstr>Design Theory – Giroud Han (2004)</vt:lpstr>
      <vt:lpstr>PowerPoint Presentation</vt:lpstr>
      <vt:lpstr>PowerPoint Presentation</vt:lpstr>
      <vt:lpstr>PowerPoint Presentation</vt:lpstr>
      <vt:lpstr>PowerPoint Presentation</vt:lpstr>
      <vt:lpstr>PowerPoint Presentation</vt:lpstr>
      <vt:lpstr>PowerPoint Presentation</vt:lpstr>
      <vt:lpstr>Giroud Han Product Calibration</vt:lpstr>
      <vt:lpstr>PowerPoint Presentation</vt:lpstr>
      <vt:lpstr>PowerPoint Presentation</vt:lpstr>
      <vt:lpstr>PowerPoint Presentation</vt:lpstr>
      <vt:lpstr>PowerPoint Presentation</vt:lpstr>
      <vt:lpstr>PowerPoint Presentation</vt:lpstr>
      <vt:lpstr>PowerPoint Presentation</vt:lpstr>
      <vt:lpstr>Small-scale Trafficking – Tensar (UK)</vt:lpstr>
      <vt:lpstr>Aggregate Rutting Profiles - Unstabilized</vt:lpstr>
      <vt:lpstr>Aggregate Rutting Profiles – Tensar BX</vt:lpstr>
      <vt:lpstr>Aggregate Rutting Profiles – Tensar TriAx</vt:lpstr>
      <vt:lpstr>Subgrade Rutting Profiles - Unstabilized</vt:lpstr>
      <vt:lpstr>Subgrade Rutting Profile - Tensar BX</vt:lpstr>
      <vt:lpstr>Subgrade Rutting Profile - Tensar TriAx</vt:lpstr>
      <vt:lpstr>Full-Scale Field Study    </vt:lpstr>
      <vt:lpstr>Full-Scale Field Study    </vt:lpstr>
      <vt:lpstr>A Recent Example – TX130S</vt:lpstr>
      <vt:lpstr>Small Scale Trafficking Performance</vt:lpstr>
      <vt:lpstr>Field Performance Validation Study</vt:lpstr>
      <vt:lpstr>Analysis for Full Scale Traffic Conditions</vt:lpstr>
      <vt:lpstr>SpectraPave4® PRO Analysis 1.5” rut 2% CBR</vt:lpstr>
      <vt:lpstr>Trafficking</vt:lpstr>
      <vt:lpstr>Results</vt:lpstr>
      <vt:lpstr>TX130S Validation Summary</vt:lpstr>
      <vt:lpstr>Subgrade Stabilization Exercise</vt:lpstr>
      <vt:lpstr>Subgrade Stabilization Exercise</vt:lpstr>
      <vt:lpstr>AASHTO (1993) Design Method for Flexible Pavements</vt:lpstr>
      <vt:lpstr>AASHTO (‘93) Approach</vt:lpstr>
      <vt:lpstr>AASHTO (‘93) Approach</vt:lpstr>
      <vt:lpstr>AASHTO (‘93) Approach</vt:lpstr>
      <vt:lpstr>AASHTO (‘93) Approach</vt:lpstr>
      <vt:lpstr>AASHTO (‘93) Approach</vt:lpstr>
      <vt:lpstr>Inclusion of Geogrids AASHTO Standard of Practice R50-09</vt:lpstr>
      <vt:lpstr>Inclusion of Geogrids AASHTO Standard of Practice R50-09</vt:lpstr>
      <vt:lpstr>Benefit of Tensar Geogrid</vt:lpstr>
      <vt:lpstr>Tensar Pavement Optimization Design Method</vt:lpstr>
      <vt:lpstr>SP4 Pro Modified Layer Coefficients</vt:lpstr>
      <vt:lpstr>AASHTO (‘93) Approach</vt:lpstr>
      <vt:lpstr>General AASHTO (‘93) Approach</vt:lpstr>
      <vt:lpstr>Pavement Optimization</vt:lpstr>
      <vt:lpstr>Full Scale APT - USACE</vt:lpstr>
      <vt:lpstr>Full Scale APT</vt:lpstr>
      <vt:lpstr>Related Technologies</vt:lpstr>
      <vt:lpstr>PowerPoint Presentation</vt:lpstr>
      <vt:lpstr>TX160 geogrid reduced permanent cyclic deflection subject to 100 psi cyclic stress.</vt:lpstr>
      <vt:lpstr>SpectraPave4 PRO™ Version 4.6 Design Methodology and Software</vt:lpstr>
      <vt:lpstr>Roadway Section Design Methodologies</vt:lpstr>
      <vt:lpstr>Performance Validation Testing – Full Scale APT</vt:lpstr>
      <vt:lpstr>The Effects of Pavement Section Geometry</vt:lpstr>
      <vt:lpstr>ARA-Berg SpectraPave4-PRO Peer Review </vt:lpstr>
      <vt:lpstr>Modulus-Based Method for Evaluating Subgrade Support</vt:lpstr>
      <vt:lpstr>Pavement Foundation</vt:lpstr>
      <vt:lpstr>Including Generic Geogrid Products</vt:lpstr>
      <vt:lpstr>Pavement Optimization Exercise</vt:lpstr>
      <vt:lpstr>PowerPoint Presentation</vt:lpstr>
      <vt:lpstr>PowerPoint Presentation</vt:lpstr>
      <vt:lpstr>Pavement Optimization Exercise</vt:lpstr>
      <vt:lpstr>PowerPoint Presentation</vt:lpstr>
      <vt:lpstr>PowerPoint Presentation</vt:lpstr>
      <vt:lpstr>PowerPoint Presentation</vt:lpstr>
      <vt:lpstr>PowerPoint Presentation</vt:lpstr>
      <vt:lpstr>TriAx Product Positioning</vt:lpstr>
      <vt:lpstr>The Tensar Offering</vt:lpstr>
      <vt:lpstr>Positioning Tactics</vt:lpstr>
      <vt:lpstr>Tactical Summary – Put BX in a Box</vt:lpstr>
      <vt:lpstr>PowerPoint Presentation</vt:lpstr>
      <vt:lpstr>Going to Market</vt:lpstr>
      <vt:lpstr>Product Segmentation</vt:lpstr>
      <vt:lpstr>Product Positioning</vt:lpstr>
      <vt:lpstr>Local Research and Performance Validation 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Specialty Applications</vt:lpstr>
      <vt:lpstr>Heavy Haul Road Design Methods  U.S. Dept. of the Interior – Bureau of Mines  Guidelines for Mine Haul Road Design – Tannant and Regensburg</vt:lpstr>
      <vt:lpstr>PowerPoint Presentation</vt:lpstr>
      <vt:lpstr>PowerPoint Presentation</vt:lpstr>
      <vt:lpstr>Design Theory - U.S. Dept. of the Interior – Bureau of Mines </vt:lpstr>
      <vt:lpstr>Design Theory – Design of Surface Mine Haulage Roads</vt:lpstr>
      <vt:lpstr>Haul Road Chart Design</vt:lpstr>
      <vt:lpstr>Design Theory - Guidelines for Mine Haul Road Design – Tannant and Regensburg</vt:lpstr>
      <vt:lpstr>Design Theory - Guidelines for Mine Haul Road Design – Tannant and Regensburg</vt:lpstr>
      <vt:lpstr>Design Input Parameters </vt:lpstr>
      <vt:lpstr>Design Input Parameters</vt:lpstr>
      <vt:lpstr>Design Analysis</vt:lpstr>
      <vt:lpstr>Design Analysis</vt:lpstr>
      <vt:lpstr>Design Analysis </vt:lpstr>
      <vt:lpstr>Limited Use Specialties</vt:lpstr>
      <vt:lpstr>Specialties</vt:lpstr>
      <vt:lpstr>Rail Applications</vt:lpstr>
      <vt:lpstr>The Opportunity</vt:lpstr>
      <vt:lpstr>Two Ways Geogrids Can Be Used</vt:lpstr>
      <vt:lpstr>Enhanced Load Distribution</vt:lpstr>
      <vt:lpstr>The US Approach</vt:lpstr>
      <vt:lpstr>US Design Approach</vt:lpstr>
      <vt:lpstr>US Design Approach</vt:lpstr>
      <vt:lpstr>US Design Approach</vt:lpstr>
      <vt:lpstr>US Design Approach</vt:lpstr>
      <vt:lpstr>US Design Approach</vt:lpstr>
      <vt:lpstr>US Design Approach</vt:lpstr>
      <vt:lpstr>Design Example Port of Los Angeles, CA– Berth 200 Project</vt:lpstr>
      <vt:lpstr>Design Example – POLA Berth 200</vt:lpstr>
      <vt:lpstr>Design Example – POLA Berth 200</vt:lpstr>
      <vt:lpstr>Design Example – POLA Berth 200</vt:lpstr>
      <vt:lpstr>Design Example – POLA Berth 200</vt:lpstr>
      <vt:lpstr>Design Example – POLA Berth 200</vt:lpstr>
      <vt:lpstr>Design Example – POLA Berth 200</vt:lpstr>
      <vt:lpstr>Design Example – POLA Berth 200</vt:lpstr>
      <vt:lpstr>Cost Savings</vt:lpstr>
      <vt:lpstr>Faster Construction</vt:lpstr>
      <vt:lpstr>Other Advantages</vt:lpstr>
      <vt:lpstr>Track Maintenance Issues</vt:lpstr>
      <vt:lpstr>Track Maintenance Issues</vt:lpstr>
      <vt:lpstr>Nagykanizsa Rail Line, Hungary</vt:lpstr>
      <vt:lpstr>PowerPoint Presentation</vt:lpstr>
      <vt:lpstr>PowerPoint Presentation</vt:lpstr>
      <vt:lpstr>Additional Considerations</vt:lpstr>
      <vt:lpstr>Additional Considerations</vt:lpstr>
      <vt:lpstr>Day 1 Discussion and Closure</vt:lpstr>
    </vt:vector>
  </TitlesOfParts>
  <Company>The Tensar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Tensar Organization and Manufacturing</dc:title>
  <dc:creator>End User</dc:creator>
  <cp:lastModifiedBy>Bryan Gee</cp:lastModifiedBy>
  <cp:revision>47</cp:revision>
  <dcterms:created xsi:type="dcterms:W3CDTF">2011-09-29T18:30:36Z</dcterms:created>
  <dcterms:modified xsi:type="dcterms:W3CDTF">2014-07-22T21:34:24Z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nsarBusinessTaxHTField0">
    <vt:lpwstr>Geopier|33081dda-c0fe-49b0-a7d3-9f39e61db5b7</vt:lpwstr>
  </property>
  <property fmtid="{D5CDD505-2E9C-101B-9397-08002B2CF9AE}" pid="3" name="ContentTypeId">
    <vt:lpwstr>0x0101003352E9C05C906D4285B615F0E3FEDC31</vt:lpwstr>
  </property>
  <property fmtid="{D5CDD505-2E9C-101B-9397-08002B2CF9AE}" pid="4" name="TaxCatchAll">
    <vt:lpwstr>122;#Geopier|4f314a47-16dd-48ae-b42f-7aaf31fcccdf;#127;#Geopier|33081dda-c0fe-49b0-a7d3-9f39e61db5b7</vt:lpwstr>
  </property>
  <property fmtid="{D5CDD505-2E9C-101B-9397-08002B2CF9AE}" pid="5" name="TensarCompanyTaxHTField0">
    <vt:lpwstr>Geopier|4f314a47-16dd-48ae-b42f-7aaf31fcccdf</vt:lpwstr>
  </property>
  <property fmtid="{D5CDD505-2E9C-101B-9397-08002B2CF9AE}" pid="6" name="TensarCompany">
    <vt:lpwstr>122;#Geopier|4f314a47-16dd-48ae-b42f-7aaf31fcccdf</vt:lpwstr>
  </property>
  <property fmtid="{D5CDD505-2E9C-101B-9397-08002B2CF9AE}" pid="7" name="TensarBusiness">
    <vt:lpwstr>127;#Geopier|33081dda-c0fe-49b0-a7d3-9f39e61db5b7</vt:lpwstr>
  </property>
  <property fmtid="{D5CDD505-2E9C-101B-9397-08002B2CF9AE}" pid="8" name="_dlc_DocIdItemGuid">
    <vt:lpwstr>053e7f86-f58d-49ec-8fb9-da4ebae91f65</vt:lpwstr>
  </property>
</Properties>
</file>